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0"/>
  </p:notesMasterIdLst>
  <p:sldIdLst>
    <p:sldId id="256" r:id="rId5"/>
    <p:sldId id="258" r:id="rId6"/>
    <p:sldId id="257" r:id="rId7"/>
    <p:sldId id="282" r:id="rId8"/>
    <p:sldId id="289" r:id="rId9"/>
    <p:sldId id="288" r:id="rId10"/>
    <p:sldId id="290" r:id="rId11"/>
    <p:sldId id="291" r:id="rId12"/>
    <p:sldId id="292" r:id="rId13"/>
    <p:sldId id="287" r:id="rId14"/>
    <p:sldId id="293" r:id="rId15"/>
    <p:sldId id="294" r:id="rId16"/>
    <p:sldId id="295" r:id="rId17"/>
    <p:sldId id="283" r:id="rId18"/>
    <p:sldId id="284" r:id="rId19"/>
    <p:sldId id="296" r:id="rId20"/>
    <p:sldId id="281" r:id="rId21"/>
    <p:sldId id="261" r:id="rId22"/>
    <p:sldId id="266" r:id="rId23"/>
    <p:sldId id="2147478297" r:id="rId24"/>
    <p:sldId id="264" r:id="rId25"/>
    <p:sldId id="2147478292" r:id="rId26"/>
    <p:sldId id="305" r:id="rId27"/>
    <p:sldId id="267" r:id="rId28"/>
    <p:sldId id="268" r:id="rId29"/>
    <p:sldId id="300" r:id="rId30"/>
    <p:sldId id="301" r:id="rId31"/>
    <p:sldId id="302" r:id="rId32"/>
    <p:sldId id="303" r:id="rId33"/>
    <p:sldId id="299" r:id="rId34"/>
    <p:sldId id="269" r:id="rId35"/>
    <p:sldId id="270" r:id="rId36"/>
    <p:sldId id="2147478295" r:id="rId37"/>
    <p:sldId id="271" r:id="rId38"/>
    <p:sldId id="279" r:id="rId39"/>
  </p:sldIdLst>
  <p:sldSz cx="18288000" cy="10287000"/>
  <p:notesSz cx="6858000" cy="9144000"/>
  <p:embeddedFontLst>
    <p:embeddedFont>
      <p:font typeface="Girl Scout 1" panose="020B0604020202020204" charset="0"/>
      <p:regular r:id="rId41"/>
    </p:embeddedFont>
    <p:embeddedFont>
      <p:font typeface="Girl Scout 2" panose="020B0604020202020204" charset="0"/>
      <p:regular r:id="rId42"/>
    </p:embeddedFont>
    <p:embeddedFont>
      <p:font typeface="Girl Scout Text Book" panose="02020003000000000000" pitchFamily="18" charset="0"/>
      <p:regular r:id="rId43"/>
      <p:bold r:id="rId44"/>
      <p: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1EBA0B-BFE1-2E4F-BF69-49FC95F9102F}" name="Jagroo, Mary" initials="JM" userId="S::mjagroo@girlscouts.org::e30e0fc3-12f1-425a-b926-0fe968314a63" providerId="AD"/>
  <p188:author id="{973D39FE-2CE6-C530-B76A-74E310914412}" name="Cindy Mathis" initials="CM" userId="S::cmathis@girlscoutsp2p.org::8e764a16-2518-4a89-b3a3-ee691af5e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DEF1"/>
    <a:srgbClr val="6B2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41" autoAdjust="0"/>
  </p:normalViewPr>
  <p:slideViewPr>
    <p:cSldViewPr snapToGrid="0">
      <p:cViewPr varScale="1">
        <p:scale>
          <a:sx n="42" d="100"/>
          <a:sy n="42" d="100"/>
        </p:scale>
        <p:origin x="142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Johnson" userId="fe93cd4b-5131-4483-8536-9c03ea42d0c2" providerId="ADAL" clId="{88340363-F6DB-4248-91C2-B92AE537B9B0}"/>
    <pc:docChg chg="custSel modSld">
      <pc:chgData name="Jaclyn Johnson" userId="fe93cd4b-5131-4483-8536-9c03ea42d0c2" providerId="ADAL" clId="{88340363-F6DB-4248-91C2-B92AE537B9B0}" dt="2025-09-02T18:27:30.043" v="22" actId="255"/>
      <pc:docMkLst>
        <pc:docMk/>
      </pc:docMkLst>
      <pc:sldChg chg="delSp modSp mod modNotesTx">
        <pc:chgData name="Jaclyn Johnson" userId="fe93cd4b-5131-4483-8536-9c03ea42d0c2" providerId="ADAL" clId="{88340363-F6DB-4248-91C2-B92AE537B9B0}" dt="2025-09-02T18:27:30.043" v="22" actId="255"/>
        <pc:sldMkLst>
          <pc:docMk/>
          <pc:sldMk cId="0" sldId="264"/>
        </pc:sldMkLst>
        <pc:spChg chg="mod">
          <ac:chgData name="Jaclyn Johnson" userId="fe93cd4b-5131-4483-8536-9c03ea42d0c2" providerId="ADAL" clId="{88340363-F6DB-4248-91C2-B92AE537B9B0}" dt="2025-09-02T18:27:07.934" v="16" actId="14100"/>
          <ac:spMkLst>
            <pc:docMk/>
            <pc:sldMk cId="0" sldId="264"/>
            <ac:spMk id="2" creationId="{00000000-0000-0000-0000-000000000000}"/>
          </ac:spMkLst>
        </pc:spChg>
        <pc:spChg chg="mod">
          <ac:chgData name="Jaclyn Johnson" userId="fe93cd4b-5131-4483-8536-9c03ea42d0c2" providerId="ADAL" clId="{88340363-F6DB-4248-91C2-B92AE537B9B0}" dt="2025-09-02T18:27:30.043" v="22" actId="255"/>
          <ac:spMkLst>
            <pc:docMk/>
            <pc:sldMk cId="0" sldId="264"/>
            <ac:spMk id="3" creationId="{00000000-0000-0000-0000-000000000000}"/>
          </ac:spMkLst>
        </pc:spChg>
        <pc:spChg chg="del">
          <ac:chgData name="Jaclyn Johnson" userId="fe93cd4b-5131-4483-8536-9c03ea42d0c2" providerId="ADAL" clId="{88340363-F6DB-4248-91C2-B92AE537B9B0}" dt="2025-09-02T18:26:31.429" v="3" actId="478"/>
          <ac:spMkLst>
            <pc:docMk/>
            <pc:sldMk cId="0" sldId="264"/>
            <ac:spMk id="5" creationId="{FB289FE4-C0C2-50B9-099D-3E6709EE6DBD}"/>
          </ac:spMkLst>
        </pc:spChg>
        <pc:spChg chg="mod">
          <ac:chgData name="Jaclyn Johnson" userId="fe93cd4b-5131-4483-8536-9c03ea42d0c2" providerId="ADAL" clId="{88340363-F6DB-4248-91C2-B92AE537B9B0}" dt="2025-09-02T18:27:23.025" v="20" actId="255"/>
          <ac:spMkLst>
            <pc:docMk/>
            <pc:sldMk cId="0" sldId="264"/>
            <ac:spMk id="6" creationId="{BFB9D150-4179-B2AE-C440-67C3A9D6336E}"/>
          </ac:spMkLst>
        </pc:spChg>
        <pc:spChg chg="del">
          <ac:chgData name="Jaclyn Johnson" userId="fe93cd4b-5131-4483-8536-9c03ea42d0c2" providerId="ADAL" clId="{88340363-F6DB-4248-91C2-B92AE537B9B0}" dt="2025-09-02T18:26:33.493" v="5" actId="478"/>
          <ac:spMkLst>
            <pc:docMk/>
            <pc:sldMk cId="0" sldId="264"/>
            <ac:spMk id="7" creationId="{24D298A1-0146-68B7-4776-78870EED0090}"/>
          </ac:spMkLst>
        </pc:spChg>
        <pc:picChg chg="mod">
          <ac:chgData name="Jaclyn Johnson" userId="fe93cd4b-5131-4483-8536-9c03ea42d0c2" providerId="ADAL" clId="{88340363-F6DB-4248-91C2-B92AE537B9B0}" dt="2025-09-02T18:27:25.581" v="21" actId="1076"/>
          <ac:picMkLst>
            <pc:docMk/>
            <pc:sldMk cId="0" sldId="264"/>
            <ac:picMk id="4" creationId="{78D6C163-CC95-7ABF-30AE-B2D4109F4ABF}"/>
          </ac:picMkLst>
        </pc:picChg>
        <pc:picChg chg="del">
          <ac:chgData name="Jaclyn Johnson" userId="fe93cd4b-5131-4483-8536-9c03ea42d0c2" providerId="ADAL" clId="{88340363-F6DB-4248-91C2-B92AE537B9B0}" dt="2025-09-02T18:26:31.965" v="4" actId="478"/>
          <ac:picMkLst>
            <pc:docMk/>
            <pc:sldMk cId="0" sldId="264"/>
            <ac:picMk id="8" creationId="{696FA3D3-5868-4466-E76B-3BF3DF39FBA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3C83B-F0A9-4282-817A-2BEB23414DA7}" type="datetimeFigureOut">
              <a:t>9/2/2025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CB34E-50E2-40A4-B161-B712AA98D072}" type="slidenum">
              <a:t>‹#›</a:t>
            </a:fld>
            <a:endParaRPr lang="en-US"/>
          </a:p>
        </p:txBody>
      </p:sp>
    </p:spTree>
    <p:extLst>
      <p:ext uri="{BB962C8B-B14F-4D97-AF65-F5344CB8AC3E}">
        <p14:creationId xmlns:p14="http://schemas.microsoft.com/office/powerpoint/2010/main" val="50004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this slide on when people log in}</a:t>
            </a:r>
          </a:p>
        </p:txBody>
      </p:sp>
      <p:sp>
        <p:nvSpPr>
          <p:cNvPr id="4" name="Slide Number Placeholder 3"/>
          <p:cNvSpPr>
            <a:spLocks noGrp="1"/>
          </p:cNvSpPr>
          <p:nvPr>
            <p:ph type="sldNum" sz="quarter" idx="5"/>
          </p:nvPr>
        </p:nvSpPr>
        <p:spPr/>
        <p:txBody>
          <a:bodyPr/>
          <a:lstStyle/>
          <a:p>
            <a:fld id="{8CBCB34E-50E2-40A4-B161-B712AA98D072}" type="slidenum">
              <a:rPr lang="en-US" smtClean="0"/>
              <a:t>1</a:t>
            </a:fld>
            <a:endParaRPr lang="en-US"/>
          </a:p>
        </p:txBody>
      </p:sp>
    </p:spTree>
    <p:extLst>
      <p:ext uri="{BB962C8B-B14F-4D97-AF65-F5344CB8AC3E}">
        <p14:creationId xmlns:p14="http://schemas.microsoft.com/office/powerpoint/2010/main" val="234836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a:p>
            <a:endParaRPr lang="en-US" dirty="0"/>
          </a:p>
          <a:p>
            <a:r>
              <a:rPr lang="en-US" dirty="0"/>
              <a:t>Here are the dates, times and locations for the Delegate Forums planned for next February and March so please make note now of which one is closest to you.</a:t>
            </a:r>
          </a:p>
        </p:txBody>
      </p:sp>
      <p:sp>
        <p:nvSpPr>
          <p:cNvPr id="4" name="Slide Number Placeholder 3"/>
          <p:cNvSpPr>
            <a:spLocks noGrp="1"/>
          </p:cNvSpPr>
          <p:nvPr>
            <p:ph type="sldNum" sz="quarter" idx="5"/>
          </p:nvPr>
        </p:nvSpPr>
        <p:spPr/>
        <p:txBody>
          <a:bodyPr/>
          <a:lstStyle/>
          <a:p>
            <a:fld id="{8CBCB34E-50E2-40A4-B161-B712AA98D072}" type="slidenum">
              <a:rPr lang="en-US" smtClean="0"/>
              <a:t>10</a:t>
            </a:fld>
            <a:endParaRPr lang="en-US"/>
          </a:p>
        </p:txBody>
      </p:sp>
    </p:spTree>
    <p:extLst>
      <p:ext uri="{BB962C8B-B14F-4D97-AF65-F5344CB8AC3E}">
        <p14:creationId xmlns:p14="http://schemas.microsoft.com/office/powerpoint/2010/main" val="3881999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a:p>
            <a:endParaRPr lang="en-US" dirty="0"/>
          </a:p>
          <a:p>
            <a:r>
              <a:rPr lang="en-US" dirty="0"/>
              <a:t>So what do you need to do now?</a:t>
            </a:r>
            <a:endParaRPr lang="en-US" dirty="0">
              <a:ea typeface="Calibri"/>
              <a:cs typeface="Calibri"/>
            </a:endParaRPr>
          </a:p>
          <a:p>
            <a:endParaRPr lang="en-US" dirty="0"/>
          </a:p>
          <a:p>
            <a:r>
              <a:rPr lang="en-US" i="1" dirty="0"/>
              <a:t>READ LIST ON SLIDE</a:t>
            </a:r>
          </a:p>
        </p:txBody>
      </p:sp>
      <p:sp>
        <p:nvSpPr>
          <p:cNvPr id="4" name="Slide Number Placeholder 3"/>
          <p:cNvSpPr>
            <a:spLocks noGrp="1"/>
          </p:cNvSpPr>
          <p:nvPr>
            <p:ph type="sldNum" sz="quarter" idx="5"/>
          </p:nvPr>
        </p:nvSpPr>
        <p:spPr/>
        <p:txBody>
          <a:bodyPr/>
          <a:lstStyle/>
          <a:p>
            <a:fld id="{8CBCB34E-50E2-40A4-B161-B712AA98D072}" type="slidenum">
              <a:rPr lang="en-US" smtClean="0"/>
              <a:t>11</a:t>
            </a:fld>
            <a:endParaRPr lang="en-US"/>
          </a:p>
        </p:txBody>
      </p:sp>
    </p:spTree>
    <p:extLst>
      <p:ext uri="{BB962C8B-B14F-4D97-AF65-F5344CB8AC3E}">
        <p14:creationId xmlns:p14="http://schemas.microsoft.com/office/powerpoint/2010/main" val="4025619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r>
              <a:rPr lang="en-US" b="0" dirty="0"/>
              <a:t>:</a:t>
            </a:r>
            <a:endParaRPr lang="en-US" dirty="0"/>
          </a:p>
          <a:p>
            <a:endParaRPr lang="en-US" b="0" dirty="0"/>
          </a:p>
          <a:p>
            <a:r>
              <a:rPr lang="en-US" b="0" dirty="0"/>
              <a:t>Now, shifting gears again to some Property updates. </a:t>
            </a:r>
          </a:p>
          <a:p>
            <a:endParaRPr lang="en-US" b="0" dirty="0"/>
          </a:p>
          <a:p>
            <a:r>
              <a:rPr lang="en-US" b="0" dirty="0"/>
              <a:t>Last week, structural engineers completed a Property Assessment, visiting all four service centers and three camp properties.</a:t>
            </a:r>
          </a:p>
          <a:p>
            <a:endParaRPr lang="en-US" b="0" dirty="0"/>
          </a:p>
          <a:p>
            <a:r>
              <a:rPr lang="en-US" b="0" dirty="0"/>
              <a:t>What’s next?</a:t>
            </a:r>
            <a:br>
              <a:rPr lang="en-US" b="0" dirty="0">
                <a:cs typeface="+mn-lt"/>
              </a:rPr>
            </a:br>
            <a:r>
              <a:rPr lang="en-US" b="0" dirty="0"/>
              <a:t>We’ll receive a comprehensive cost list for needed repairs, which will help create a priority list.</a:t>
            </a:r>
          </a:p>
          <a:p>
            <a:br>
              <a:rPr lang="en-US" b="0" dirty="0">
                <a:cs typeface="+mn-lt"/>
              </a:rPr>
            </a:br>
            <a:r>
              <a:rPr lang="en-US" b="0" dirty="0"/>
              <a:t>Members will receive a survey to share your property needs and priorities.</a:t>
            </a:r>
          </a:p>
          <a:p>
            <a:r>
              <a:rPr lang="en-US" b="0" dirty="0"/>
              <a:t>Plus, volunteers and girls can join focus groups conducted by the Property Assessment company.</a:t>
            </a:r>
          </a:p>
          <a:p>
            <a:endParaRPr lang="en-US" b="0" dirty="0"/>
          </a:p>
          <a:p>
            <a:r>
              <a:rPr lang="en-US" b="0" dirty="0"/>
              <a:t>Want to participate in an in-person focus group?</a:t>
            </a:r>
            <a:br>
              <a:rPr lang="en-US" b="0" dirty="0">
                <a:cs typeface="+mn-lt"/>
              </a:rPr>
            </a:br>
            <a:r>
              <a:rPr lang="en-US" b="0" dirty="0"/>
              <a:t>Complete the form at the link on the screen or scan the QR code and complete the interest form.</a:t>
            </a:r>
          </a:p>
          <a:p>
            <a:endParaRPr lang="en-US" b="0" dirty="0"/>
          </a:p>
          <a:p>
            <a:r>
              <a:rPr lang="en-US" b="0" dirty="0"/>
              <a:t>The full Property Assessment is due to be completed in December 2025.</a:t>
            </a:r>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12</a:t>
            </a:fld>
            <a:endParaRPr lang="en-US"/>
          </a:p>
        </p:txBody>
      </p:sp>
    </p:spTree>
    <p:extLst>
      <p:ext uri="{BB962C8B-B14F-4D97-AF65-F5344CB8AC3E}">
        <p14:creationId xmlns:p14="http://schemas.microsoft.com/office/powerpoint/2010/main" val="1423370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a:p>
            <a:endParaRPr lang="en-US" dirty="0"/>
          </a:p>
          <a:p>
            <a:r>
              <a:rPr lang="en-US" dirty="0"/>
              <a:t>Now I am going to share some initial property findings with you for each site. Please note that other findings may come later as the structural engineer has plans to return back to the sites. </a:t>
            </a:r>
          </a:p>
          <a:p>
            <a:endParaRPr lang="en-US" dirty="0"/>
          </a:p>
          <a:p>
            <a:r>
              <a:rPr lang="en-US" i="1" dirty="0"/>
              <a:t>READ SLIDE</a:t>
            </a:r>
          </a:p>
        </p:txBody>
      </p:sp>
      <p:sp>
        <p:nvSpPr>
          <p:cNvPr id="4" name="Slide Number Placeholder 3"/>
          <p:cNvSpPr>
            <a:spLocks noGrp="1"/>
          </p:cNvSpPr>
          <p:nvPr>
            <p:ph type="sldNum" sz="quarter" idx="5"/>
          </p:nvPr>
        </p:nvSpPr>
        <p:spPr/>
        <p:txBody>
          <a:bodyPr/>
          <a:lstStyle/>
          <a:p>
            <a:fld id="{8CBCB34E-50E2-40A4-B161-B712AA98D072}" type="slidenum">
              <a:rPr lang="en-US" smtClean="0"/>
              <a:t>13</a:t>
            </a:fld>
            <a:endParaRPr lang="en-US"/>
          </a:p>
        </p:txBody>
      </p:sp>
    </p:spTree>
    <p:extLst>
      <p:ext uri="{BB962C8B-B14F-4D97-AF65-F5344CB8AC3E}">
        <p14:creationId xmlns:p14="http://schemas.microsoft.com/office/powerpoint/2010/main" val="170758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a:p>
            <a:endParaRPr lang="en-US" i="1" dirty="0"/>
          </a:p>
          <a:p>
            <a:r>
              <a:rPr lang="en-US" i="1" dirty="0"/>
              <a:t>READ SLIDE</a:t>
            </a:r>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14</a:t>
            </a:fld>
            <a:endParaRPr lang="en-US"/>
          </a:p>
        </p:txBody>
      </p:sp>
    </p:spTree>
    <p:extLst>
      <p:ext uri="{BB962C8B-B14F-4D97-AF65-F5344CB8AC3E}">
        <p14:creationId xmlns:p14="http://schemas.microsoft.com/office/powerpoint/2010/main" val="3218796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a:p>
            <a:endParaRPr lang="en-US" dirty="0"/>
          </a:p>
          <a:p>
            <a:r>
              <a:rPr lang="en-US" b="0" dirty="0"/>
              <a:t>We’re celebrating a huge milestone—our 80th birthday!</a:t>
            </a:r>
            <a:br>
              <a:rPr lang="en-US" b="0" dirty="0">
                <a:cs typeface="+mn-lt"/>
              </a:rPr>
            </a:br>
            <a:r>
              <a:rPr lang="en-US" b="0" dirty="0"/>
              <a:t>Mark your calendars for September 20th and join us for the celebration. Registration is now open on </a:t>
            </a:r>
            <a:r>
              <a:rPr lang="en-US" b="0" dirty="0" err="1"/>
              <a:t>gsEvents</a:t>
            </a:r>
            <a:r>
              <a:rPr lang="en-US" b="0" dirty="0"/>
              <a:t>!</a:t>
            </a:r>
            <a:endParaRPr lang="en-US" dirty="0"/>
          </a:p>
          <a:p>
            <a:endParaRPr lang="en-US" b="0" dirty="0"/>
          </a:p>
          <a:p>
            <a:r>
              <a:rPr lang="en-US" b="0" dirty="0"/>
              <a:t>There’s so much happening at this camp:</a:t>
            </a:r>
          </a:p>
          <a:p>
            <a:r>
              <a:rPr lang="en-US" b="0" dirty="0"/>
              <a:t>Five brand-new canvas tents!</a:t>
            </a:r>
          </a:p>
          <a:p>
            <a:r>
              <a:rPr lang="en-US" b="0" dirty="0"/>
              <a:t>A new maintenance building to replace the one that was lost.</a:t>
            </a:r>
          </a:p>
          <a:p>
            <a:r>
              <a:rPr lang="en-US" b="0" dirty="0"/>
              <a:t>A new deck at Caraway.</a:t>
            </a:r>
          </a:p>
          <a:p>
            <a:r>
              <a:rPr lang="en-US" b="0" dirty="0"/>
              <a:t>A new sump pump going in this week to fix ongoing issues.</a:t>
            </a:r>
          </a:p>
          <a:p>
            <a:r>
              <a:rPr lang="en-US" b="0" dirty="0"/>
              <a:t>A brand-new dining hall roof—$105,000 investment—being installed this week!</a:t>
            </a:r>
          </a:p>
          <a:p>
            <a:r>
              <a:rPr lang="en-US" b="0" dirty="0"/>
              <a:t>A new fire alarm system in the dining hall.</a:t>
            </a:r>
          </a:p>
          <a:p>
            <a:endParaRPr lang="en-US" b="0" dirty="0"/>
          </a:p>
          <a:p>
            <a:r>
              <a:rPr lang="en-US" b="0" dirty="0"/>
              <a:t>But there’s still work to do:</a:t>
            </a:r>
          </a:p>
          <a:p>
            <a:r>
              <a:rPr lang="en-US" b="0" dirty="0"/>
              <a:t>We need a new horse lean-to structure.</a:t>
            </a:r>
          </a:p>
          <a:p>
            <a:r>
              <a:rPr lang="en-US" b="0" dirty="0"/>
              <a:t>Several structures are offline due to potential hazards and need further assessment, including:</a:t>
            </a:r>
          </a:p>
          <a:p>
            <a:pPr lvl="1"/>
            <a:r>
              <a:rPr lang="en-US" b="0" dirty="0"/>
              <a:t>Apache Unit</a:t>
            </a:r>
          </a:p>
          <a:p>
            <a:pPr lvl="1"/>
            <a:r>
              <a:rPr lang="en-US" b="0" dirty="0"/>
              <a:t>Chippawa Unit</a:t>
            </a:r>
          </a:p>
          <a:p>
            <a:pPr lvl="1"/>
            <a:r>
              <a:rPr lang="en-US" b="0" dirty="0"/>
              <a:t>Comanche Unit</a:t>
            </a:r>
          </a:p>
          <a:p>
            <a:pPr lvl="1"/>
            <a:r>
              <a:rPr lang="en-US" b="0" dirty="0"/>
              <a:t>Amphitheater Stage</a:t>
            </a:r>
          </a:p>
          <a:p>
            <a:pPr lvl="1"/>
            <a:r>
              <a:rPr lang="en-US" b="0" dirty="0"/>
              <a:t>Nature Center</a:t>
            </a:r>
          </a:p>
          <a:p>
            <a:pPr lvl="1"/>
            <a:r>
              <a:rPr lang="en-US" b="0" dirty="0"/>
              <a:t>The area around the dining hall retaining wall</a:t>
            </a:r>
          </a:p>
        </p:txBody>
      </p:sp>
      <p:sp>
        <p:nvSpPr>
          <p:cNvPr id="4" name="Slide Number Placeholder 3"/>
          <p:cNvSpPr>
            <a:spLocks noGrp="1"/>
          </p:cNvSpPr>
          <p:nvPr>
            <p:ph type="sldNum" sz="quarter" idx="5"/>
          </p:nvPr>
        </p:nvSpPr>
        <p:spPr/>
        <p:txBody>
          <a:bodyPr/>
          <a:lstStyle/>
          <a:p>
            <a:fld id="{8CBCB34E-50E2-40A4-B161-B712AA98D072}" type="slidenum">
              <a:rPr lang="en-US" smtClean="0"/>
              <a:t>15</a:t>
            </a:fld>
            <a:endParaRPr lang="en-US"/>
          </a:p>
        </p:txBody>
      </p:sp>
    </p:spTree>
    <p:extLst>
      <p:ext uri="{BB962C8B-B14F-4D97-AF65-F5344CB8AC3E}">
        <p14:creationId xmlns:p14="http://schemas.microsoft.com/office/powerpoint/2010/main" val="1657917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KATHRYN</a:t>
            </a:r>
            <a:r>
              <a:rPr lang="en-US" b="0" dirty="0"/>
              <a:t>:</a:t>
            </a:r>
            <a:endParaRPr lang="en-US" dirty="0"/>
          </a:p>
          <a:p>
            <a:endParaRPr lang="en-US" b="0" dirty="0"/>
          </a:p>
          <a:p>
            <a:r>
              <a:rPr lang="en-US" b="0" dirty="0"/>
              <a:t>And shifting gears one more time to some fund development updates.</a:t>
            </a:r>
          </a:p>
          <a:p>
            <a:endParaRPr lang="en-US" b="0" dirty="0"/>
          </a:p>
          <a:p>
            <a:r>
              <a:rPr lang="en-US" b="0" dirty="0"/>
              <a:t>As you all know, national Volunteer Delegates voted last year to raise annual membership dues. Beginning with the upcoming membership year, annual dues will increase to $65 for girls.</a:t>
            </a:r>
          </a:p>
          <a:p>
            <a:r>
              <a:rPr lang="en-US" b="0" dirty="0"/>
              <a:t>This change means that more girls and families will need financial assistance to participate. As a non-profit organization, GSCP2P relies on donations to ensure that every girl has the opportunity to experience the benefits of Girl Scouting.</a:t>
            </a:r>
          </a:p>
          <a:p>
            <a:endParaRPr lang="en-US" b="0" dirty="0"/>
          </a:p>
          <a:p>
            <a:r>
              <a:rPr lang="en-US" b="0" dirty="0"/>
              <a:t>We encourage you to consider becoming part of our Evergreen Circle by making a monthly donation:</a:t>
            </a:r>
          </a:p>
          <a:p>
            <a:r>
              <a:rPr lang="en-US" b="0" dirty="0"/>
              <a:t>$10/month – Helps a new Girl Scout and her family join.</a:t>
            </a:r>
          </a:p>
          <a:p>
            <a:r>
              <a:rPr lang="en-US" b="0" dirty="0"/>
              <a:t>$25/month – Supports programming across our council.</a:t>
            </a:r>
          </a:p>
          <a:p>
            <a:r>
              <a:rPr lang="en-US" b="0" dirty="0"/>
              <a:t>$50/month – Offsets costs at our Circle C Equestrian Center.</a:t>
            </a:r>
          </a:p>
          <a:p>
            <a:r>
              <a:rPr lang="en-US" b="0" dirty="0"/>
              <a:t>$85/month – Allows you to join the Juliette Circle and make a lasting impact.</a:t>
            </a:r>
          </a:p>
          <a:p>
            <a:endParaRPr lang="en-US" b="0" dirty="0"/>
          </a:p>
          <a:p>
            <a:r>
              <a:rPr lang="en-US" b="0" dirty="0"/>
              <a:t>Juliette Circle donors who contribute at least $1,000 in a year receive a Sterling Silver pin and an invitation to our Chairwoman’s Dinner.</a:t>
            </a:r>
          </a:p>
          <a:p>
            <a:endParaRPr lang="en-US" b="0" dirty="0"/>
          </a:p>
          <a:p>
            <a:r>
              <a:rPr lang="en-US" b="0" dirty="0"/>
              <a:t>You can start your donation journey now by scanning the QR code on the screen. </a:t>
            </a:r>
          </a:p>
          <a:p>
            <a:endParaRPr lang="en-US" b="0" dirty="0"/>
          </a:p>
          <a:p>
            <a:r>
              <a:rPr lang="en-US" b="0" dirty="0"/>
              <a:t>Thank you for your continued dedication and support. Together, we can ensure that Girl Scouting remains accessible and impactful for all.</a:t>
            </a:r>
          </a:p>
          <a:p>
            <a:endParaRPr lang="en-US" b="0" dirty="0"/>
          </a:p>
          <a:p>
            <a:r>
              <a:rPr lang="en-US" b="0" dirty="0"/>
              <a:t>Now I would like to turn it over to Sandi for some Membership Updates.</a:t>
            </a:r>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16</a:t>
            </a:fld>
            <a:endParaRPr lang="en-US"/>
          </a:p>
        </p:txBody>
      </p:sp>
    </p:spTree>
    <p:extLst>
      <p:ext uri="{BB962C8B-B14F-4D97-AF65-F5344CB8AC3E}">
        <p14:creationId xmlns:p14="http://schemas.microsoft.com/office/powerpoint/2010/main" val="3302734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SANDI:</a:t>
            </a:r>
          </a:p>
          <a:p>
            <a:endParaRPr lang="en-US"/>
          </a:p>
          <a:p>
            <a:r>
              <a:rPr lang="en-US"/>
              <a:t>Hi again, everyone. Our current MY25 numbers are 6,302 girl members and 4,635 adult members, which includes all volunteers and lifetime members. That puts our total membership number for P2P at 10,937. We are around 5 ½ percent down in girls and down around 8% of adults from last year. For 2026, we have set a Girl Membership Goal of 6500 girls and starting approximately 150 new troops. As of today, we are at 3,331 girls (or 51.2% to our goal).</a:t>
            </a:r>
          </a:p>
        </p:txBody>
      </p:sp>
      <p:sp>
        <p:nvSpPr>
          <p:cNvPr id="4" name="Slide Number Placeholder 3"/>
          <p:cNvSpPr>
            <a:spLocks noGrp="1"/>
          </p:cNvSpPr>
          <p:nvPr>
            <p:ph type="sldNum" sz="quarter" idx="5"/>
          </p:nvPr>
        </p:nvSpPr>
        <p:spPr/>
        <p:txBody>
          <a:bodyPr/>
          <a:lstStyle/>
          <a:p>
            <a:fld id="{8CBCB34E-50E2-40A4-B161-B712AA98D072}" type="slidenum">
              <a:rPr lang="en-US"/>
              <a:t>17</a:t>
            </a:fld>
            <a:endParaRPr lang="en-US"/>
          </a:p>
        </p:txBody>
      </p:sp>
    </p:spTree>
    <p:extLst>
      <p:ext uri="{BB962C8B-B14F-4D97-AF65-F5344CB8AC3E}">
        <p14:creationId xmlns:p14="http://schemas.microsoft.com/office/powerpoint/2010/main" val="3625125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SANDI:</a:t>
            </a:r>
          </a:p>
          <a:p>
            <a:endParaRPr lang="en-US">
              <a:ea typeface="Calibri"/>
              <a:cs typeface="Calibri"/>
            </a:endParaRPr>
          </a:p>
          <a:p>
            <a:r>
              <a:rPr lang="en-US">
                <a:ea typeface="Calibri"/>
                <a:cs typeface="Calibri"/>
              </a:rPr>
              <a:t>As we kickoff our Fall Recruitment efforts, our council -which includes staff and volunteers working together- have lined up over 240 events for August and September so far.  BUT we need your continued support at our School Rallies and Classroom visits, troop formation nights, AND the promotion of Girl Scouts by proudly sporting your Girl Scout t-shirts and gear. If you haven't signed up for an event yet, contact your Engagement Manager today. Thank you to everyone who has already participated in an event and/or are already signed up. </a:t>
            </a:r>
          </a:p>
        </p:txBody>
      </p:sp>
      <p:sp>
        <p:nvSpPr>
          <p:cNvPr id="4" name="Slide Number Placeholder 3"/>
          <p:cNvSpPr>
            <a:spLocks noGrp="1"/>
          </p:cNvSpPr>
          <p:nvPr>
            <p:ph type="sldNum" sz="quarter" idx="5"/>
          </p:nvPr>
        </p:nvSpPr>
        <p:spPr/>
        <p:txBody>
          <a:bodyPr/>
          <a:lstStyle/>
          <a:p>
            <a:fld id="{8CBCB34E-50E2-40A4-B161-B712AA98D072}" type="slidenum">
              <a:rPr lang="en-US"/>
              <a:t>18</a:t>
            </a:fld>
            <a:endParaRPr lang="en-US"/>
          </a:p>
        </p:txBody>
      </p:sp>
    </p:spTree>
    <p:extLst>
      <p:ext uri="{BB962C8B-B14F-4D97-AF65-F5344CB8AC3E}">
        <p14:creationId xmlns:p14="http://schemas.microsoft.com/office/powerpoint/2010/main" val="3400943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SANDI:</a:t>
            </a:r>
          </a:p>
          <a:p>
            <a:endParaRPr lang="en-US"/>
          </a:p>
          <a:p>
            <a:r>
              <a:rPr lang="en-US"/>
              <a:t>To better support our volunteers, GSCP2P will be standardizing Troop and Service Unit positions across the council. This will allow you to set clear expectations, define responsibilities, and ensure every volunteer understands the part they play in creating a safe, memorable experience for our girls. Trainings will be on </a:t>
            </a:r>
            <a:r>
              <a:rPr lang="en-US" err="1"/>
              <a:t>gsLearn</a:t>
            </a:r>
            <a:r>
              <a:rPr lang="en-US"/>
              <a:t>. </a:t>
            </a:r>
          </a:p>
          <a:p>
            <a:endParaRPr lang="en-US">
              <a:ea typeface="Calibri"/>
              <a:cs typeface="Calibri"/>
            </a:endParaRPr>
          </a:p>
          <a:p>
            <a:r>
              <a:rPr lang="en-US"/>
              <a:t>We are excited to have the opportunity to help with new girl recruitment and troop formation by providing a Daisy or Brownie Experience Box to any troop with 4 new Daisy age-level Girl Scouts or 4 new to Brownie age-level Girl Scouts. If you have a troop that is interested, please have them reach out to their Engagement Manager.</a:t>
            </a:r>
            <a:endParaRPr lang="en-US">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a:t>19</a:t>
            </a:fld>
            <a:endParaRPr lang="en-US"/>
          </a:p>
        </p:txBody>
      </p:sp>
    </p:spTree>
    <p:extLst>
      <p:ext uri="{BB962C8B-B14F-4D97-AF65-F5344CB8AC3E}">
        <p14:creationId xmlns:p14="http://schemas.microsoft.com/office/powerpoint/2010/main" val="173821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SANDI: Good evening and welcome to our August SALT meeting. I’m Sandi Heavener and I am the Director of Girl Scout Engagement. </a:t>
            </a:r>
          </a:p>
          <a:p>
            <a:endParaRPr lang="en-US" dirty="0"/>
          </a:p>
          <a:p>
            <a:r>
              <a:rPr lang="en-US" dirty="0"/>
              <a:t>Our hope tonight with this meeting and with the monthly events to follow this year...that you will leave here with lots of up to date information and resources to take back to your service units and service unit meetings. Thank you for being here with us! Please introduce yourself in the chat with your name, SU number and Service Team position. </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2</a:t>
            </a:fld>
            <a:endParaRPr lang="en-US"/>
          </a:p>
        </p:txBody>
      </p:sp>
    </p:spTree>
    <p:extLst>
      <p:ext uri="{BB962C8B-B14F-4D97-AF65-F5344CB8AC3E}">
        <p14:creationId xmlns:p14="http://schemas.microsoft.com/office/powerpoint/2010/main" val="189886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3406C-5637-5D64-6093-C94650CF42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B0E10-132D-3007-5D07-ADB1209B1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5978C7-D3BD-B377-4ACA-3234238D342E}"/>
              </a:ext>
            </a:extLst>
          </p:cNvPr>
          <p:cNvSpPr>
            <a:spLocks noGrp="1"/>
          </p:cNvSpPr>
          <p:nvPr>
            <p:ph type="body" idx="1"/>
          </p:nvPr>
        </p:nvSpPr>
        <p:spPr/>
        <p:txBody>
          <a:bodyPr/>
          <a:lstStyle/>
          <a:p>
            <a:r>
              <a:rPr lang="en-US"/>
              <a:t>SANDI:</a:t>
            </a:r>
          </a:p>
          <a:p>
            <a:endParaRPr lang="en-US" b="0">
              <a:ea typeface="Calibri"/>
              <a:cs typeface="Calibri"/>
            </a:endParaRPr>
          </a:p>
          <a:p>
            <a:r>
              <a:rPr lang="en-US" b="0">
                <a:ea typeface="Calibri"/>
                <a:cs typeface="Calibri"/>
              </a:rPr>
              <a:t>Fall also means FUN at Girl Scouts. Be sure to check out our program calendar on our website and encourage your troops to begin registering for their Fall activities. </a:t>
            </a:r>
            <a:r>
              <a:rPr lang="en-US" sz="2400" b="0" spc="59">
                <a:ea typeface="+mn-lt"/>
                <a:cs typeface="+mn-lt"/>
              </a:rPr>
              <a:t>You can search the calendar on our website at any time for upcoming programs by activity, date, programming level and more. </a:t>
            </a:r>
          </a:p>
          <a:p>
            <a:endParaRPr lang="en-US" sz="2400" b="0" spc="59">
              <a:ea typeface="+mn-lt"/>
              <a:cs typeface="+mn-lt"/>
            </a:endParaRPr>
          </a:p>
          <a:p>
            <a:r>
              <a:rPr lang="en-US" sz="2400" b="0" spc="59">
                <a:ea typeface="+mn-lt"/>
                <a:cs typeface="+mn-lt"/>
              </a:rPr>
              <a:t>For example, you can see if you search by Cadette level, all the events for our Cadette Girl Scouts show up in list form. </a:t>
            </a:r>
          </a:p>
          <a:p>
            <a:endParaRPr lang="en-US" sz="2400" b="0" spc="59">
              <a:ea typeface="+mn-lt"/>
              <a:cs typeface="+mn-lt"/>
            </a:endParaRPr>
          </a:p>
          <a:p>
            <a:r>
              <a:rPr lang="en-US" sz="2400" b="0" spc="59">
                <a:ea typeface="+mn-lt"/>
                <a:cs typeface="+mn-lt"/>
              </a:rPr>
              <a:t>Some events for all Girl Scouts to sign up for now are the </a:t>
            </a:r>
            <a:r>
              <a:rPr lang="en-US" sz="2400" b="0" spc="59" err="1">
                <a:ea typeface="+mn-lt"/>
                <a:cs typeface="+mn-lt"/>
              </a:rPr>
              <a:t>Keyauwee</a:t>
            </a:r>
            <a:r>
              <a:rPr lang="en-US" sz="2400" b="0" spc="59">
                <a:ea typeface="+mn-lt"/>
                <a:cs typeface="+mn-lt"/>
              </a:rPr>
              <a:t> 80</a:t>
            </a:r>
            <a:r>
              <a:rPr lang="en-US" sz="2400" b="0" spc="59" baseline="30000">
                <a:ea typeface="+mn-lt"/>
                <a:cs typeface="+mn-lt"/>
              </a:rPr>
              <a:t>th</a:t>
            </a:r>
            <a:r>
              <a:rPr lang="en-US" sz="2400" b="0" spc="59">
                <a:ea typeface="+mn-lt"/>
                <a:cs typeface="+mn-lt"/>
              </a:rPr>
              <a:t> Birthday, Girl Scouts Love State Parks, International Day of the Girl, an assortment of Circle C programs and more. Events are being added every day right now so keep checking back. </a:t>
            </a:r>
            <a:endParaRPr lang="en-US" b="0"/>
          </a:p>
        </p:txBody>
      </p:sp>
      <p:sp>
        <p:nvSpPr>
          <p:cNvPr id="4" name="Slide Number Placeholder 3">
            <a:extLst>
              <a:ext uri="{FF2B5EF4-FFF2-40B4-BE49-F238E27FC236}">
                <a16:creationId xmlns:a16="http://schemas.microsoft.com/office/drawing/2014/main" id="{831E515B-746B-D391-94EA-68EA0304A612}"/>
              </a:ext>
            </a:extLst>
          </p:cNvPr>
          <p:cNvSpPr>
            <a:spLocks noGrp="1"/>
          </p:cNvSpPr>
          <p:nvPr>
            <p:ph type="sldNum" sz="quarter" idx="5"/>
          </p:nvPr>
        </p:nvSpPr>
        <p:spPr/>
        <p:txBody>
          <a:bodyPr/>
          <a:lstStyle/>
          <a:p>
            <a:fld id="{8CBCB34E-50E2-40A4-B161-B712AA98D072}" type="slidenum">
              <a:rPr lang="en-US"/>
              <a:t>20</a:t>
            </a:fld>
            <a:endParaRPr lang="en-US"/>
          </a:p>
        </p:txBody>
      </p:sp>
    </p:spTree>
    <p:extLst>
      <p:ext uri="{BB962C8B-B14F-4D97-AF65-F5344CB8AC3E}">
        <p14:creationId xmlns:p14="http://schemas.microsoft.com/office/powerpoint/2010/main" val="1291032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SANDI:</a:t>
            </a:r>
          </a:p>
          <a:p>
            <a:endParaRPr lang="en-US" dirty="0"/>
          </a:p>
          <a:p>
            <a:r>
              <a:rPr lang="en-US" dirty="0"/>
              <a:t>For our adult members, we have </a:t>
            </a:r>
            <a:r>
              <a:rPr lang="en-US" dirty="0" err="1"/>
              <a:t>Leaderee</a:t>
            </a:r>
            <a:r>
              <a:rPr lang="en-US" dirty="0"/>
              <a:t> coming up at KPC in September with registration closing September 8.</a:t>
            </a:r>
          </a:p>
        </p:txBody>
      </p:sp>
      <p:sp>
        <p:nvSpPr>
          <p:cNvPr id="4" name="Slide Number Placeholder 3"/>
          <p:cNvSpPr>
            <a:spLocks noGrp="1"/>
          </p:cNvSpPr>
          <p:nvPr>
            <p:ph type="sldNum" sz="quarter" idx="5"/>
          </p:nvPr>
        </p:nvSpPr>
        <p:spPr/>
        <p:txBody>
          <a:bodyPr/>
          <a:lstStyle/>
          <a:p>
            <a:fld id="{8CBCB34E-50E2-40A4-B161-B712AA98D072}" type="slidenum">
              <a:rPr lang="en-US" smtClean="0"/>
              <a:t>21</a:t>
            </a:fld>
            <a:endParaRPr lang="en-US"/>
          </a:p>
        </p:txBody>
      </p:sp>
    </p:spTree>
    <p:extLst>
      <p:ext uri="{BB962C8B-B14F-4D97-AF65-F5344CB8AC3E}">
        <p14:creationId xmlns:p14="http://schemas.microsoft.com/office/powerpoint/2010/main" val="970211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Symbol,Sans-Serif"/>
              <a:buNone/>
            </a:pPr>
            <a:r>
              <a:rPr lang="en-US"/>
              <a:t>SANDI:</a:t>
            </a:r>
          </a:p>
          <a:p>
            <a:pPr marL="0" indent="0">
              <a:buFont typeface="Symbol,Sans-Serif"/>
              <a:buNone/>
            </a:pPr>
            <a:endParaRPr lang="en-US"/>
          </a:p>
          <a:p>
            <a:pPr marL="0" indent="0">
              <a:buFont typeface="Symbol,Sans-Serif"/>
              <a:buNone/>
            </a:pPr>
            <a:r>
              <a:rPr lang="en-US"/>
              <a:t>As you may have seen early this month, we are proud to introduce the </a:t>
            </a:r>
            <a:r>
              <a:rPr lang="en-US" i="1"/>
              <a:t>Road Map to a Great Year patch program.</a:t>
            </a:r>
            <a:r>
              <a:rPr lang="en-US"/>
              <a:t> This guide is here to support troop leaders through a successful year—from meetings and badge work to special events and traditions. Even better, each year that your troop completes the road map, you'll earn a unique souvenir patch! Whether you are brand new or a returning leader, the Road Map is a great tool to guide your journey and make every Girl Scout year one to remember. This patch replaces our Outstanding Troop Award. </a:t>
            </a:r>
            <a:endParaRPr lang="en-US">
              <a:solidFill>
                <a:srgbClr val="444444"/>
              </a:solidFill>
            </a:endParaRPr>
          </a:p>
          <a:p>
            <a:pPr marL="0" indent="0">
              <a:buFont typeface="Symbol,Sans-Serif"/>
              <a:buNone/>
            </a:pPr>
            <a:endParaRPr lang="en-US"/>
          </a:p>
          <a:p>
            <a:pPr marL="0" indent="0">
              <a:buFont typeface="Symbol,Sans-Serif"/>
              <a:buNone/>
            </a:pPr>
            <a:r>
              <a:rPr lang="en-US"/>
              <a:t>For new, first year troops - Get ready for a year filled with connections, adventure, and fun through </a:t>
            </a:r>
            <a:r>
              <a:rPr lang="en-US" i="1"/>
              <a:t>The Girl Scout Adventure – My First Year patch</a:t>
            </a:r>
            <a:r>
              <a:rPr lang="en-US"/>
              <a:t>!</a:t>
            </a:r>
            <a:br>
              <a:rPr lang="en-US">
                <a:cs typeface="+mn-lt"/>
              </a:rPr>
            </a:br>
            <a:r>
              <a:rPr lang="en-US"/>
              <a:t>Created especially for first-year Daisy and Brownie troops, this program brings the Girl Scout Law to life with monthly activities that foster friendship, teamwork, and community.</a:t>
            </a:r>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a:t>22</a:t>
            </a:fld>
            <a:endParaRPr lang="en-US"/>
          </a:p>
        </p:txBody>
      </p:sp>
    </p:spTree>
    <p:extLst>
      <p:ext uri="{BB962C8B-B14F-4D97-AF65-F5344CB8AC3E}">
        <p14:creationId xmlns:p14="http://schemas.microsoft.com/office/powerpoint/2010/main" val="654713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SANDI:</a:t>
            </a:r>
          </a:p>
          <a:p>
            <a:endParaRPr lang="en-US"/>
          </a:p>
          <a:p>
            <a:r>
              <a:rPr lang="en-US"/>
              <a:t>Also shared at our Volunteer Conference were the updates to the new GSUSA Leadership Awards. </a:t>
            </a:r>
            <a:r>
              <a:rPr lang="en-US">
                <a:ea typeface="Calibri"/>
                <a:cs typeface="Calibri"/>
              </a:rPr>
              <a:t>Join us on the SALT call next month for a deep-dive into these new Awards. </a:t>
            </a:r>
          </a:p>
          <a:p>
            <a:endParaRPr lang="en-US">
              <a:ea typeface="Calibri"/>
              <a:cs typeface="Calibri"/>
            </a:endParaRPr>
          </a:p>
          <a:p>
            <a:r>
              <a:rPr lang="en-US">
                <a:ea typeface="Calibri"/>
                <a:cs typeface="Calibri"/>
              </a:rPr>
              <a:t>And now I would like to turn things over to Alexis Braca, Director of Product Program Operations. Alexis?</a:t>
            </a:r>
            <a:endParaRPr lang="en-US"/>
          </a:p>
        </p:txBody>
      </p:sp>
      <p:sp>
        <p:nvSpPr>
          <p:cNvPr id="4" name="Slide Number Placeholder 3"/>
          <p:cNvSpPr>
            <a:spLocks noGrp="1"/>
          </p:cNvSpPr>
          <p:nvPr>
            <p:ph type="sldNum" sz="quarter" idx="5"/>
          </p:nvPr>
        </p:nvSpPr>
        <p:spPr/>
        <p:txBody>
          <a:bodyPr/>
          <a:lstStyle/>
          <a:p>
            <a:fld id="{8CBCB34E-50E2-40A4-B161-B712AA98D072}" type="slidenum">
              <a:rPr lang="en-US"/>
              <a:t>23</a:t>
            </a:fld>
            <a:endParaRPr lang="en-US"/>
          </a:p>
        </p:txBody>
      </p:sp>
    </p:spTree>
    <p:extLst>
      <p:ext uri="{BB962C8B-B14F-4D97-AF65-F5344CB8AC3E}">
        <p14:creationId xmlns:p14="http://schemas.microsoft.com/office/powerpoint/2010/main" val="3456161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ALEXIS:</a:t>
            </a:r>
          </a:p>
          <a:p>
            <a:endParaRPr lang="en-US"/>
          </a:p>
          <a:p>
            <a:r>
              <a:rPr lang="en-US"/>
              <a:t>Hello everyone, I’m Alexis Braca, Director of Product Program Operations. I’m excited to connect with you today to share key updates on our Product Program, with a focus on the Fall Product Program.</a:t>
            </a:r>
            <a:endParaRPr lang="en-US">
              <a:ea typeface="Calibri"/>
              <a:cs typeface="Calibri"/>
            </a:endParaRPr>
          </a:p>
          <a:p>
            <a:pPr marL="171450" indent="-171450">
              <a:buFont typeface="Arial"/>
              <a:buChar char="•"/>
            </a:pPr>
            <a:endParaRPr lang="en-US"/>
          </a:p>
          <a:p>
            <a:r>
              <a:rPr lang="en-US"/>
              <a:t>Together, we have an incredible opportunity to inspire girls, engage volunteers, and make this Fall Product Program our most successful yet.</a:t>
            </a:r>
            <a:endParaRPr lang="en-US">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a:t>24</a:t>
            </a:fld>
            <a:endParaRPr lang="en-US"/>
          </a:p>
        </p:txBody>
      </p:sp>
    </p:spTree>
    <p:extLst>
      <p:ext uri="{BB962C8B-B14F-4D97-AF65-F5344CB8AC3E}">
        <p14:creationId xmlns:p14="http://schemas.microsoft.com/office/powerpoint/2010/main" val="4074884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ALEXIS:</a:t>
            </a:r>
          </a:p>
          <a:p>
            <a:endParaRPr lang="en-US"/>
          </a:p>
          <a:p>
            <a:r>
              <a:rPr lang="en-US"/>
              <a:t>Your role as volunteers is what makes our product programs successful as you are the bridge between families, girls, and the staff—and we could not do this without you. Thank you for attending our training sessions over the last few weeks about the Fall Product Program. This program is more than just a fundraiser. It builds skills—goal setting, decision making, money management, people skills, and business ethics. And, of course, the funds raised help troops power their activities, from service projects to adventures. </a:t>
            </a:r>
            <a:endParaRPr lang="en-US">
              <a:ea typeface="Calibri"/>
              <a:cs typeface="Calibri"/>
            </a:endParaRPr>
          </a:p>
          <a:p>
            <a:endParaRPr lang="en-US"/>
          </a:p>
          <a:p>
            <a:r>
              <a:rPr lang="en-US"/>
              <a:t>We held SU FP training on 8/12 and troop FP training this past Tuesday, 8/19. Both sessions were recorded. If you are interested in these recordings you can find them in your </a:t>
            </a:r>
            <a:r>
              <a:rPr lang="en-US" err="1"/>
              <a:t>gsLearn</a:t>
            </a:r>
            <a:r>
              <a:rPr lang="en-US"/>
              <a:t> account. If you as a SU would like to host in person training I am happy to provide you with the PowerPoint presentation and talking points. Please send me an e-mail and I will send these to you via WeTransfer (due to the size of the file). </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t>25</a:t>
            </a:fld>
            <a:endParaRPr lang="en-US"/>
          </a:p>
        </p:txBody>
      </p:sp>
    </p:spTree>
    <p:extLst>
      <p:ext uri="{BB962C8B-B14F-4D97-AF65-F5344CB8AC3E}">
        <p14:creationId xmlns:p14="http://schemas.microsoft.com/office/powerpoint/2010/main" val="2964978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D5B94-FD1C-4CCF-9755-A2F78F9D4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245064-5B4A-335C-EFE4-5F841A8F1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F9CD1-98D0-F740-D144-7FCDE4A222FD}"/>
              </a:ext>
            </a:extLst>
          </p:cNvPr>
          <p:cNvSpPr>
            <a:spLocks noGrp="1"/>
          </p:cNvSpPr>
          <p:nvPr>
            <p:ph type="body" idx="1"/>
          </p:nvPr>
        </p:nvSpPr>
        <p:spPr/>
        <p:txBody>
          <a:bodyPr/>
          <a:lstStyle/>
          <a:p>
            <a:r>
              <a:rPr lang="en-US"/>
              <a:t>ALEXIS:</a:t>
            </a:r>
          </a:p>
          <a:p>
            <a:endParaRPr lang="en-US"/>
          </a:p>
          <a:p>
            <a:r>
              <a:rPr lang="en-US"/>
              <a:t>Last year, we had a really strong Fall Product Program. Over 1,500 girls participated, and together our troops raised more than $230,000. We saw great engagement—but we also know there’s still room to grow.</a:t>
            </a:r>
            <a:endParaRPr lang="en-US">
              <a:ea typeface="Calibri"/>
              <a:cs typeface="Calibri"/>
            </a:endParaRPr>
          </a:p>
          <a:p>
            <a:endParaRPr lang="en-US"/>
          </a:p>
          <a:p>
            <a:r>
              <a:rPr lang="en-US"/>
              <a:t>This year, we’re setting our sights even higher. Our goal is to increase participation by 1,000 more girls. </a:t>
            </a:r>
          </a:p>
          <a:p>
            <a:endParaRPr lang="en-US"/>
          </a:p>
          <a:p>
            <a:r>
              <a:rPr lang="en-US"/>
              <a:t>So why does participation matter? When more girls take part, everyone benefits:</a:t>
            </a:r>
            <a:endParaRPr lang="en-US">
              <a:ea typeface="Calibri"/>
              <a:cs typeface="Calibri"/>
            </a:endParaRPr>
          </a:p>
          <a:p>
            <a:pPr marL="171450" indent="-171450">
              <a:buFont typeface="Arial"/>
              <a:buChar char="•"/>
            </a:pPr>
            <a:r>
              <a:rPr lang="en-US"/>
              <a:t>Troops earn more funds for activities and adventures.</a:t>
            </a:r>
            <a:endParaRPr lang="en-US">
              <a:ea typeface="Calibri"/>
              <a:cs typeface="Calibri"/>
            </a:endParaRPr>
          </a:p>
          <a:p>
            <a:pPr marL="171450" indent="-171450">
              <a:buFont typeface="Arial"/>
              <a:buChar char="•"/>
            </a:pPr>
            <a:r>
              <a:rPr lang="en-US"/>
              <a:t>Girls gain new skills and confidence that last a lifetime.</a:t>
            </a:r>
            <a:endParaRPr lang="en-US">
              <a:ea typeface="Calibri"/>
              <a:cs typeface="Calibri"/>
            </a:endParaRPr>
          </a:p>
          <a:p>
            <a:pPr marL="171450" indent="-171450">
              <a:buFont typeface="Arial"/>
              <a:buChar char="•"/>
            </a:pPr>
            <a:r>
              <a:rPr lang="en-US"/>
              <a:t>Families feel more connected and engaged.</a:t>
            </a:r>
            <a:endParaRPr lang="en-US">
              <a:ea typeface="Calibri"/>
              <a:cs typeface="Calibri"/>
            </a:endParaRPr>
          </a:p>
          <a:p>
            <a:pPr marL="171450" indent="-171450">
              <a:buFont typeface="Arial"/>
              <a:buChar char="•"/>
            </a:pPr>
            <a:r>
              <a:rPr lang="en-US"/>
              <a:t>And most importantly, we’re building an even stronger Girl Scout community across all of our counties.</a:t>
            </a:r>
            <a:endParaRPr lang="en-US">
              <a:ea typeface="Calibri"/>
              <a:cs typeface="Calibri"/>
            </a:endParaRPr>
          </a:p>
          <a:p>
            <a:pPr marL="171450" indent="-171450">
              <a:buFont typeface="Arial"/>
              <a:buChar char="•"/>
            </a:pPr>
            <a:endParaRPr lang="en-US">
              <a:ea typeface="Calibri"/>
              <a:cs typeface="Calibri"/>
            </a:endParaRPr>
          </a:p>
          <a:p>
            <a:r>
              <a:rPr lang="en-US"/>
              <a:t>The Fall Program kicks off on September 15. So let’s talk about some simple and creative ways we can encourage more troops to join in and help us reach this exciting goal.</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C4AF6892-DF19-0167-1FAB-D1BAEED9A03E}"/>
              </a:ext>
            </a:extLst>
          </p:cNvPr>
          <p:cNvSpPr>
            <a:spLocks noGrp="1"/>
          </p:cNvSpPr>
          <p:nvPr>
            <p:ph type="sldNum" sz="quarter" idx="5"/>
          </p:nvPr>
        </p:nvSpPr>
        <p:spPr/>
        <p:txBody>
          <a:bodyPr/>
          <a:lstStyle/>
          <a:p>
            <a:fld id="{8CBCB34E-50E2-40A4-B161-B712AA98D072}" type="slidenum">
              <a:t>26</a:t>
            </a:fld>
            <a:endParaRPr lang="en-US"/>
          </a:p>
        </p:txBody>
      </p:sp>
    </p:spTree>
    <p:extLst>
      <p:ext uri="{BB962C8B-B14F-4D97-AF65-F5344CB8AC3E}">
        <p14:creationId xmlns:p14="http://schemas.microsoft.com/office/powerpoint/2010/main" val="2128144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F7D62-A687-89C1-056C-CD32DF3B39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40782-8203-46B7-A512-189D1879A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1474CA-EFBD-058D-8598-89D662C944EB}"/>
              </a:ext>
            </a:extLst>
          </p:cNvPr>
          <p:cNvSpPr>
            <a:spLocks noGrp="1"/>
          </p:cNvSpPr>
          <p:nvPr>
            <p:ph type="body" idx="1"/>
          </p:nvPr>
        </p:nvSpPr>
        <p:spPr/>
        <p:txBody>
          <a:bodyPr/>
          <a:lstStyle/>
          <a:p>
            <a:r>
              <a:rPr lang="en-US"/>
              <a:t>ALEXIS:</a:t>
            </a:r>
          </a:p>
          <a:p>
            <a:endParaRPr lang="en-US"/>
          </a:p>
          <a:p>
            <a:r>
              <a:rPr lang="en-US"/>
              <a:t>You are probably asking yourself, "how can I help?" "how do I encourage more troops to participate?" As service unit and troop volunteers, you are the key to reaching that goal of 1,000 more girls. </a:t>
            </a:r>
          </a:p>
          <a:p>
            <a:endParaRPr lang="en-US"/>
          </a:p>
          <a:p>
            <a:r>
              <a:rPr lang="en-US"/>
              <a:t>The first thing I want to recommend is that each of you </a:t>
            </a:r>
            <a:r>
              <a:rPr lang="en-US" i="0"/>
              <a:t>join </a:t>
            </a:r>
            <a:r>
              <a:rPr lang="en-US" i="0" err="1"/>
              <a:t>Rallyhood</a:t>
            </a:r>
            <a:r>
              <a:rPr lang="en-US" i="0"/>
              <a:t>. </a:t>
            </a:r>
            <a:r>
              <a:rPr lang="en-US"/>
              <a:t>You’ll receive an invitation the first week of September, as was mentioned earlier.</a:t>
            </a:r>
            <a:endParaRPr lang="en-US">
              <a:ea typeface="Calibri"/>
              <a:cs typeface="Calibri"/>
            </a:endParaRPr>
          </a:p>
          <a:p>
            <a:endParaRPr lang="en-US"/>
          </a:p>
          <a:p>
            <a:r>
              <a:rPr lang="en-US"/>
              <a:t>By joining </a:t>
            </a:r>
            <a:r>
              <a:rPr lang="en-US" err="1"/>
              <a:t>Rallyhood</a:t>
            </a:r>
            <a:r>
              <a:rPr lang="en-US"/>
              <a:t>, you’ll not only get direct updates and materials from staff, but you’ll also be able to connect with other service unit and troop volunteers. This creates a space to share ideas, activity guides, and best practices that can encourage more troop participation.</a:t>
            </a:r>
            <a:endParaRPr lang="en-US">
              <a:ea typeface="Calibri"/>
              <a:cs typeface="Calibri"/>
            </a:endParaRPr>
          </a:p>
          <a:p>
            <a:endParaRPr lang="en-US"/>
          </a:p>
          <a:p>
            <a:endParaRPr lang="en-US"/>
          </a:p>
          <a:p>
            <a:endParaRPr lang="en-US"/>
          </a:p>
          <a:p>
            <a:endParaRPr lang="en-US">
              <a:ea typeface="Calibri"/>
              <a:cs typeface="Calibri"/>
            </a:endParaRPr>
          </a:p>
          <a:p>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F4FB5620-41BC-0FC2-B461-22EAA6F7BEF2}"/>
              </a:ext>
            </a:extLst>
          </p:cNvPr>
          <p:cNvSpPr>
            <a:spLocks noGrp="1"/>
          </p:cNvSpPr>
          <p:nvPr>
            <p:ph type="sldNum" sz="quarter" idx="5"/>
          </p:nvPr>
        </p:nvSpPr>
        <p:spPr/>
        <p:txBody>
          <a:bodyPr/>
          <a:lstStyle/>
          <a:p>
            <a:fld id="{8CBCB34E-50E2-40A4-B161-B712AA98D072}" type="slidenum">
              <a:t>27</a:t>
            </a:fld>
            <a:endParaRPr lang="en-US"/>
          </a:p>
        </p:txBody>
      </p:sp>
    </p:spTree>
    <p:extLst>
      <p:ext uri="{BB962C8B-B14F-4D97-AF65-F5344CB8AC3E}">
        <p14:creationId xmlns:p14="http://schemas.microsoft.com/office/powerpoint/2010/main" val="2624222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6C7E8-B0B7-D535-6DF3-446838AFB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F183B1-0762-AB33-F396-5E8B4786AB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2B251-DDF2-B66A-DFAF-0A44C1D0FE4F}"/>
              </a:ext>
            </a:extLst>
          </p:cNvPr>
          <p:cNvSpPr>
            <a:spLocks noGrp="1"/>
          </p:cNvSpPr>
          <p:nvPr>
            <p:ph type="body" idx="1"/>
          </p:nvPr>
        </p:nvSpPr>
        <p:spPr/>
        <p:txBody>
          <a:bodyPr/>
          <a:lstStyle/>
          <a:p>
            <a:r>
              <a:rPr lang="en-US"/>
              <a:t>ALEXIS:</a:t>
            </a:r>
          </a:p>
          <a:p>
            <a:endParaRPr lang="en-US"/>
          </a:p>
          <a:p>
            <a:r>
              <a:rPr lang="en-US"/>
              <a:t>We’re also developing several new guides to support you and your troops. One exciting resource is our Badge Guide, which goes hand-in-hand with the Fall Product Program. It’s organized by age level and highlights specific badges girls can earn alongside their Fall Product Program rewards. This makes it easier for troop leaders to fold the program into regular meetings and badge work. All of these guides will be available on </a:t>
            </a:r>
            <a:r>
              <a:rPr lang="en-US" err="1"/>
              <a:t>Rallyhood</a:t>
            </a:r>
            <a:r>
              <a:rPr lang="en-US"/>
              <a:t>.</a:t>
            </a:r>
            <a:endParaRPr lang="en-US">
              <a:ea typeface="Calibri"/>
              <a:cs typeface="Calibri"/>
            </a:endParaRPr>
          </a:p>
          <a:p>
            <a:endParaRPr lang="en-US">
              <a:ea typeface="Calibri"/>
              <a:cs typeface="Calibri"/>
            </a:endParaRPr>
          </a:p>
          <a:p>
            <a:r>
              <a:rPr lang="en-US"/>
              <a:t>Here’s how it works: girls automatically earn the badges you see on the left of the screen when they reach participation goals during the Fall Program. But leaders can go further by using the guide to connect the program with </a:t>
            </a:r>
            <a:r>
              <a:rPr lang="en-US" i="1"/>
              <a:t>additional</a:t>
            </a:r>
            <a:r>
              <a:rPr lang="en-US"/>
              <a:t> badges.</a:t>
            </a:r>
            <a:endParaRPr lang="en-US">
              <a:ea typeface="Calibri"/>
              <a:cs typeface="Calibri"/>
            </a:endParaRPr>
          </a:p>
          <a:p>
            <a:endParaRPr lang="en-US"/>
          </a:p>
          <a:p>
            <a:r>
              <a:rPr lang="en-US"/>
              <a:t>For today’s example, I’m sharing the Junior Troop Meeting Plan. This plan shows how the Fall Program aligns with badge work—specifically, how Juniors can work toward their Budget Maker badge while participating. The guide even includes helpful tips and activity suggestions to make it simple for leaders to bring these connections to life.</a:t>
            </a:r>
            <a:endParaRPr lang="en-US">
              <a:ea typeface="Calibri"/>
              <a:cs typeface="Calibri"/>
            </a:endParaRPr>
          </a:p>
          <a:p>
            <a:endParaRPr lang="en-US">
              <a:ea typeface="Calibri"/>
              <a:cs typeface="Calibri"/>
            </a:endParaRPr>
          </a:p>
          <a:p>
            <a:r>
              <a:rPr lang="en-US"/>
              <a:t>And the best part? By participating in the Fall Product Program, troops earn funds that can immediately be used to cover the cost of those badges—so girls aren’t just earning them, they’re helping pay for them too.</a:t>
            </a:r>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p>
          <a:p>
            <a:endParaRPr lang="en-US">
              <a:ea typeface="Calibri"/>
              <a:cs typeface="Calibri"/>
            </a:endParaRPr>
          </a:p>
          <a:p>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40D55025-95D9-5259-B351-A1DE8214FEE6}"/>
              </a:ext>
            </a:extLst>
          </p:cNvPr>
          <p:cNvSpPr>
            <a:spLocks noGrp="1"/>
          </p:cNvSpPr>
          <p:nvPr>
            <p:ph type="sldNum" sz="quarter" idx="5"/>
          </p:nvPr>
        </p:nvSpPr>
        <p:spPr/>
        <p:txBody>
          <a:bodyPr/>
          <a:lstStyle/>
          <a:p>
            <a:fld id="{8CBCB34E-50E2-40A4-B161-B712AA98D072}" type="slidenum">
              <a:t>28</a:t>
            </a:fld>
            <a:endParaRPr lang="en-US"/>
          </a:p>
        </p:txBody>
      </p:sp>
    </p:spTree>
    <p:extLst>
      <p:ext uri="{BB962C8B-B14F-4D97-AF65-F5344CB8AC3E}">
        <p14:creationId xmlns:p14="http://schemas.microsoft.com/office/powerpoint/2010/main" val="442343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06816-F671-63E3-A4C9-7AD6C243C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B94D1-D017-AB30-517F-5D01457511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D31ED1-484F-9DD9-12A7-2F21F8C4E7A5}"/>
              </a:ext>
            </a:extLst>
          </p:cNvPr>
          <p:cNvSpPr>
            <a:spLocks noGrp="1"/>
          </p:cNvSpPr>
          <p:nvPr>
            <p:ph type="body" idx="1"/>
          </p:nvPr>
        </p:nvSpPr>
        <p:spPr/>
        <p:txBody>
          <a:bodyPr/>
          <a:lstStyle/>
          <a:p>
            <a:r>
              <a:rPr lang="en-US"/>
              <a:t>ALEXIS:</a:t>
            </a:r>
          </a:p>
          <a:p>
            <a:endParaRPr lang="en-US"/>
          </a:p>
          <a:p>
            <a:r>
              <a:rPr lang="en-US"/>
              <a:t>Another way to encourage participation is through </a:t>
            </a:r>
            <a:r>
              <a:rPr lang="en-US" i="1"/>
              <a:t>meaningful conversations at your service unit meetings</a:t>
            </a:r>
            <a:r>
              <a:rPr lang="en-US"/>
              <a:t>. When you invite troop leaders to attend, you can set shared goals together. When troops feel invested in reaching those goals, participation rises.</a:t>
            </a:r>
            <a:endParaRPr lang="en-US">
              <a:ea typeface="Calibri"/>
              <a:cs typeface="Calibri"/>
            </a:endParaRPr>
          </a:p>
          <a:p>
            <a:endParaRPr lang="en-US"/>
          </a:p>
          <a:p>
            <a:r>
              <a:rPr lang="en-US"/>
              <a:t>And remember—there’s a double benefit. Each troop earns their own proceeds, but the service unit also earns funds when more troops participate. Those service unit funds can be put right back into supporting girls. For example, they could help cover the cost of a year-end celebration, awards banquet, or other special events.</a:t>
            </a:r>
            <a:endParaRPr lang="en-US">
              <a:ea typeface="Calibri"/>
              <a:cs typeface="Calibri"/>
            </a:endParaRPr>
          </a:p>
          <a:p>
            <a:endParaRPr lang="en-US"/>
          </a:p>
          <a:p>
            <a:r>
              <a:rPr lang="en-US"/>
              <a:t>This makes the Fall Product Program not just a fundraiser, but a way to build community within each of your individual Service Units and provides experiences for all of our girls.</a:t>
            </a:r>
            <a:endParaRPr lang="en-US">
              <a:ea typeface="Calibri"/>
              <a:cs typeface="Calibri"/>
            </a:endParaRPr>
          </a:p>
          <a:p>
            <a:endParaRPr lang="en-US"/>
          </a:p>
          <a:p>
            <a:r>
              <a:rPr lang="en-US"/>
              <a:t>And it’s simple! Troops can choose to participate fully, or even just online. If a volunteer prefers not to handle money, the online-only option is perfect. Just asking each girl to send 10–20 emails can make a big difference. Small steps like that add up quickly across an entire service unit.</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1522A35F-B14F-3D3A-4244-143DCBE44EE7}"/>
              </a:ext>
            </a:extLst>
          </p:cNvPr>
          <p:cNvSpPr>
            <a:spLocks noGrp="1"/>
          </p:cNvSpPr>
          <p:nvPr>
            <p:ph type="sldNum" sz="quarter" idx="5"/>
          </p:nvPr>
        </p:nvSpPr>
        <p:spPr/>
        <p:txBody>
          <a:bodyPr/>
          <a:lstStyle/>
          <a:p>
            <a:fld id="{8CBCB34E-50E2-40A4-B161-B712AA98D072}" type="slidenum">
              <a:t>29</a:t>
            </a:fld>
            <a:endParaRPr lang="en-US"/>
          </a:p>
        </p:txBody>
      </p:sp>
    </p:spTree>
    <p:extLst>
      <p:ext uri="{BB962C8B-B14F-4D97-AF65-F5344CB8AC3E}">
        <p14:creationId xmlns:p14="http://schemas.microsoft.com/office/powerpoint/2010/main" val="242462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SANDI:</a:t>
            </a:r>
          </a:p>
          <a:p>
            <a:endParaRPr lang="en-US"/>
          </a:p>
          <a:p>
            <a:r>
              <a:rPr lang="en-US"/>
              <a:t>Our agenda is packed this evening with lots of great information!</a:t>
            </a:r>
            <a:endParaRPr lang="en-US">
              <a:ea typeface="Calibri"/>
              <a:cs typeface="Calibri"/>
            </a:endParaRPr>
          </a:p>
          <a:p>
            <a:endParaRPr lang="en-US"/>
          </a:p>
          <a:p>
            <a:r>
              <a:rPr lang="en-US" i="1"/>
              <a:t>Go through list…</a:t>
            </a:r>
            <a:endParaRPr lang="en-US" i="1">
              <a:ea typeface="Calibri"/>
              <a:cs typeface="Calibri"/>
            </a:endParaRPr>
          </a:p>
          <a:p>
            <a:endParaRPr lang="en-US"/>
          </a:p>
          <a:p>
            <a:r>
              <a:rPr lang="en-US"/>
              <a:t>Please make sure you stay on mute for the presentation portion of this evening, but you are welcome to add questions and comments to the chat as you think of them. We will also have time at the end of tonight’s meeting for you to unmute and ask any additional questions.</a:t>
            </a:r>
            <a:endParaRPr lang="en-US">
              <a:ea typeface="Calibri"/>
              <a:cs typeface="Calibri"/>
            </a:endParaRPr>
          </a:p>
          <a:p>
            <a:endParaRPr lang="en-US"/>
          </a:p>
          <a:p>
            <a:pPr>
              <a:defRPr/>
            </a:pPr>
            <a:r>
              <a:rPr lang="en-US"/>
              <a:t>Now I would like to kick off our meeting by introducing our council’s interim CEO, Kathryn Benison. Kathryn?</a:t>
            </a:r>
          </a:p>
          <a:p>
            <a:endParaRPr lang="en-US"/>
          </a:p>
        </p:txBody>
      </p:sp>
      <p:sp>
        <p:nvSpPr>
          <p:cNvPr id="4" name="Slide Number Placeholder 3"/>
          <p:cNvSpPr>
            <a:spLocks noGrp="1"/>
          </p:cNvSpPr>
          <p:nvPr>
            <p:ph type="sldNum" sz="quarter" idx="5"/>
          </p:nvPr>
        </p:nvSpPr>
        <p:spPr/>
        <p:txBody>
          <a:bodyPr/>
          <a:lstStyle/>
          <a:p>
            <a:fld id="{8CBCB34E-50E2-40A4-B161-B712AA98D072}" type="slidenum">
              <a:rPr lang="en-US" smtClean="0"/>
              <a:t>3</a:t>
            </a:fld>
            <a:endParaRPr lang="en-US"/>
          </a:p>
        </p:txBody>
      </p:sp>
    </p:spTree>
    <p:extLst>
      <p:ext uri="{BB962C8B-B14F-4D97-AF65-F5344CB8AC3E}">
        <p14:creationId xmlns:p14="http://schemas.microsoft.com/office/powerpoint/2010/main" val="544998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ALEXIS:</a:t>
            </a:r>
          </a:p>
          <a:p>
            <a:endParaRPr lang="en-US"/>
          </a:p>
          <a:p>
            <a:r>
              <a:rPr lang="en-US"/>
              <a:t>I want to end by saying thank you again for everything you do. The Fall Product Program wouldn’t be possible without your time, passion, and commitment. Together, we’re building something bigger than a fundraiser—we’re shaping confident young leaders. Let’s make this year the best one yet! </a:t>
            </a:r>
          </a:p>
          <a:p>
            <a:endParaRPr lang="en-US">
              <a:ea typeface="Calibri"/>
              <a:cs typeface="Calibri"/>
            </a:endParaRPr>
          </a:p>
          <a:p>
            <a:r>
              <a:rPr lang="en-US">
                <a:ea typeface="Calibri"/>
                <a:cs typeface="Calibri"/>
              </a:rPr>
              <a:t>We would love to hear any questions that you might have or ideas moving forward. Please email us at the addresses listed here. </a:t>
            </a:r>
          </a:p>
          <a:p>
            <a:endParaRPr lang="en-US">
              <a:ea typeface="Calibri"/>
              <a:cs typeface="Calibri"/>
            </a:endParaRPr>
          </a:p>
          <a:p>
            <a:r>
              <a:rPr lang="en-US">
                <a:ea typeface="Calibri"/>
                <a:cs typeface="Calibri"/>
              </a:rPr>
              <a:t>Now I would like to turn things over to our Chief Mission Delivery Officer, Jaclyn Johnson. Jaclyn?</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t>30</a:t>
            </a:fld>
            <a:endParaRPr lang="en-US"/>
          </a:p>
        </p:txBody>
      </p:sp>
    </p:spTree>
    <p:extLst>
      <p:ext uri="{BB962C8B-B14F-4D97-AF65-F5344CB8AC3E}">
        <p14:creationId xmlns:p14="http://schemas.microsoft.com/office/powerpoint/2010/main" val="2024683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JACLYN</a:t>
            </a:r>
          </a:p>
          <a:p>
            <a:endParaRPr lang="en-US"/>
          </a:p>
          <a:p>
            <a:r>
              <a:rPr lang="en-US"/>
              <a:t>Thanks, Alexis.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Our Marketing team would like to remind you to share adventures from your Girl Scout journey with us using the Girl Scout News form! We love to see girls in action and this form is the best place to share stories about field trips, community service projects and learning new skills. Be sure to add photos if you would like to have your story featured on social media. These special shout outs on Facebook and Instagram are a great way to show your appreciation for volunteer efforts, highlight community resources, and create a sense of inclusion for Girl Scouts of all ages.</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8CBCB34E-50E2-40A4-B161-B712AA98D072}" type="slidenum">
              <a:rPr lang="en-US" smtClean="0"/>
              <a:t>31</a:t>
            </a:fld>
            <a:endParaRPr lang="en-US"/>
          </a:p>
        </p:txBody>
      </p:sp>
    </p:spTree>
    <p:extLst>
      <p:ext uri="{BB962C8B-B14F-4D97-AF65-F5344CB8AC3E}">
        <p14:creationId xmlns:p14="http://schemas.microsoft.com/office/powerpoint/2010/main" val="323810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JACLYN:</a:t>
            </a:r>
          </a:p>
          <a:p>
            <a:endParaRPr lang="en-US"/>
          </a:p>
          <a:p>
            <a:r>
              <a:rPr lang="en-US"/>
              <a:t>Media Girls also help us tell our story, so please encourage your Girl Scouts to apply. Applications close on Friday, September 12. If you know a Media Girl, let her know you would be happy to be interviewed or request their help covering your event.</a:t>
            </a:r>
          </a:p>
        </p:txBody>
      </p:sp>
      <p:sp>
        <p:nvSpPr>
          <p:cNvPr id="4" name="Slide Number Placeholder 3"/>
          <p:cNvSpPr>
            <a:spLocks noGrp="1"/>
          </p:cNvSpPr>
          <p:nvPr>
            <p:ph type="sldNum" sz="quarter" idx="5"/>
          </p:nvPr>
        </p:nvSpPr>
        <p:spPr/>
        <p:txBody>
          <a:bodyPr/>
          <a:lstStyle/>
          <a:p>
            <a:fld id="{8CBCB34E-50E2-40A4-B161-B712AA98D072}" type="slidenum">
              <a:rPr lang="en-US"/>
              <a:t>32</a:t>
            </a:fld>
            <a:endParaRPr lang="en-US"/>
          </a:p>
        </p:txBody>
      </p:sp>
    </p:spTree>
    <p:extLst>
      <p:ext uri="{BB962C8B-B14F-4D97-AF65-F5344CB8AC3E}">
        <p14:creationId xmlns:p14="http://schemas.microsoft.com/office/powerpoint/2010/main" val="3742804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JACLYN:</a:t>
            </a:r>
          </a:p>
          <a:p>
            <a:endParaRPr lang="en-US"/>
          </a:p>
          <a:p>
            <a:r>
              <a:rPr lang="en-US"/>
              <a:t>And finally if you are creating promotional materials and graphics, anything with the national or council logo must be approved by marketing. You can work with your engagement manager to submit a request to the marketing department. If the event is open to attendees outside of your troop or service unit, the council can boost your promotions by adding to our website calendar as well as featuring in Today's Tips and on social media. </a:t>
            </a:r>
          </a:p>
          <a:p>
            <a:endParaRPr lang="en-US">
              <a:ea typeface="Calibri"/>
              <a:cs typeface="Calibri"/>
            </a:endParaRPr>
          </a:p>
          <a:p>
            <a:r>
              <a:rPr lang="en-US"/>
              <a:t>The marketing team can also write press releases for you. All press release drafts must be approved by marketing and will be sent from the council. Girl Scouts and volunteers should not be responding to media inquiries- requests for comments should be redirected to council staff.</a:t>
            </a:r>
          </a:p>
          <a:p>
            <a:endParaRPr lang="en-US">
              <a:ea typeface="Calibri"/>
              <a:cs typeface="Calibri"/>
            </a:endParaRPr>
          </a:p>
          <a:p>
            <a:r>
              <a:rPr lang="en-US"/>
              <a:t>If you don't have our logo or name, you do not need marketing approval. You can choose to use a trefoil, but you do need to clearly state who is hosting like "Girl Scout Troop 1121" or "Girl Scouts of Iredell County" or "Girl Scout Service Unit 117."</a:t>
            </a:r>
            <a:endParaRPr lang="en-US">
              <a:ea typeface="Calibri"/>
              <a:cs typeface="Calibri"/>
            </a:endParaRPr>
          </a:p>
          <a:p>
            <a:endParaRPr lang="en-US">
              <a:ea typeface="Calibri"/>
              <a:cs typeface="Calibri"/>
            </a:endParaRPr>
          </a:p>
          <a:p>
            <a:r>
              <a:rPr lang="en-US"/>
              <a:t>Avoid confusion by always referencing our organization as Girl Scouts. Help us move our movement forward by never using just "scout" or "scouting"- we are proud to be Girl Scouts!</a:t>
            </a:r>
            <a:endParaRPr lang="en-US">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a:t>33</a:t>
            </a:fld>
            <a:endParaRPr lang="en-US"/>
          </a:p>
        </p:txBody>
      </p:sp>
    </p:spTree>
    <p:extLst>
      <p:ext uri="{BB962C8B-B14F-4D97-AF65-F5344CB8AC3E}">
        <p14:creationId xmlns:p14="http://schemas.microsoft.com/office/powerpoint/2010/main" val="1912603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JACLYN:</a:t>
            </a:r>
          </a:p>
          <a:p>
            <a:endParaRPr lang="en-US"/>
          </a:p>
          <a:p>
            <a:r>
              <a:rPr lang="en-US"/>
              <a:t>That concludes the end of our information sharing. Later this week you all will receive this PowerPoint presentation and notes as well as a sample SU Meeting Agenda for September. Our hope is that these will be useful tools for you as you go back to your Service Units and share information. </a:t>
            </a:r>
          </a:p>
          <a:p>
            <a:endParaRPr lang="en-US"/>
          </a:p>
          <a:p>
            <a:r>
              <a:rPr lang="en-US"/>
              <a:t>We have been answering questions in the chat as the meeting has been going on but would anyone like to unmute and ask any final questions tonight?</a:t>
            </a:r>
          </a:p>
          <a:p>
            <a:endParaRPr lang="en-US"/>
          </a:p>
          <a:p>
            <a:endParaRPr lang="en-US"/>
          </a:p>
        </p:txBody>
      </p:sp>
      <p:sp>
        <p:nvSpPr>
          <p:cNvPr id="4" name="Slide Number Placeholder 3"/>
          <p:cNvSpPr>
            <a:spLocks noGrp="1"/>
          </p:cNvSpPr>
          <p:nvPr>
            <p:ph type="sldNum" sz="quarter" idx="5"/>
          </p:nvPr>
        </p:nvSpPr>
        <p:spPr/>
        <p:txBody>
          <a:bodyPr/>
          <a:lstStyle/>
          <a:p>
            <a:fld id="{8CBCB34E-50E2-40A4-B161-B712AA98D072}" type="slidenum">
              <a:rPr lang="en-US" smtClean="0"/>
              <a:t>34</a:t>
            </a:fld>
            <a:endParaRPr lang="en-US"/>
          </a:p>
        </p:txBody>
      </p:sp>
    </p:spTree>
    <p:extLst>
      <p:ext uri="{BB962C8B-B14F-4D97-AF65-F5344CB8AC3E}">
        <p14:creationId xmlns:p14="http://schemas.microsoft.com/office/powerpoint/2010/main" val="2056287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JACLYN:</a:t>
            </a:r>
          </a:p>
          <a:p>
            <a:endParaRPr lang="en-US"/>
          </a:p>
          <a:p>
            <a:r>
              <a:rPr lang="en-US"/>
              <a:t>Thank you for spending time with us this evening, and we can’t wait to see you next month, September 22 at 8 p.m. Have a good night!</a:t>
            </a:r>
            <a:endParaRPr lang="en-US">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35</a:t>
            </a:fld>
            <a:endParaRPr lang="en-US"/>
          </a:p>
        </p:txBody>
      </p:sp>
    </p:spTree>
    <p:extLst>
      <p:ext uri="{BB962C8B-B14F-4D97-AF65-F5344CB8AC3E}">
        <p14:creationId xmlns:p14="http://schemas.microsoft.com/office/powerpoint/2010/main" val="328445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a:p>
            <a:endParaRPr lang="en-US" dirty="0"/>
          </a:p>
          <a:p>
            <a:r>
              <a:rPr lang="en-US" dirty="0"/>
              <a:t>Thank you, Sandi, and good evening everyone! </a:t>
            </a:r>
            <a:endParaRPr lang="en-US" dirty="0">
              <a:ea typeface="Calibri"/>
              <a:cs typeface="Calibri"/>
            </a:endParaRPr>
          </a:p>
          <a:p>
            <a:endParaRPr lang="en-US" dirty="0"/>
          </a:p>
          <a:p>
            <a:r>
              <a:rPr lang="en-US" dirty="0"/>
              <a:t>If you attended our Volunteer Conference on August 2 this will be a slight repeat for you but we do have some more information on our timeline for on-boarding onto </a:t>
            </a:r>
            <a:r>
              <a:rPr lang="en-US" dirty="0" err="1"/>
              <a:t>Rallyhood</a:t>
            </a:r>
            <a:r>
              <a:rPr lang="en-US" dirty="0"/>
              <a:t>. For those of you who were not able to make the Conference, let me introduce you to </a:t>
            </a:r>
            <a:r>
              <a:rPr lang="en-US" dirty="0" err="1"/>
              <a:t>Rallyhood</a:t>
            </a:r>
            <a:r>
              <a:rPr lang="en-US" dirty="0"/>
              <a:t>!</a:t>
            </a:r>
            <a:endParaRPr lang="en-US" dirty="0">
              <a:ea typeface="Calibri"/>
              <a:cs typeface="Calibri"/>
            </a:endParaRPr>
          </a:p>
          <a:p>
            <a:endParaRPr lang="en-US" dirty="0"/>
          </a:p>
          <a:p>
            <a:r>
              <a:rPr lang="en-US" dirty="0"/>
              <a:t>We as a council, as I know you as Service Teams and as troops, have been looking for a better way to keep everyone connected.</a:t>
            </a:r>
            <a:endParaRPr lang="en-US" dirty="0">
              <a:ea typeface="Calibri"/>
              <a:cs typeface="Calibri"/>
            </a:endParaRPr>
          </a:p>
          <a:p>
            <a:endParaRPr lang="en-US" dirty="0"/>
          </a:p>
          <a:p>
            <a:r>
              <a:rPr lang="en-US" dirty="0" err="1"/>
              <a:t>Rallyhood</a:t>
            </a:r>
            <a:r>
              <a:rPr lang="en-US" dirty="0"/>
              <a:t> is your central hub for private communication between troops, service units and families!</a:t>
            </a:r>
            <a:endParaRPr lang="en-US" dirty="0">
              <a:ea typeface="Calibri"/>
              <a:cs typeface="Calibri"/>
            </a:endParaRPr>
          </a:p>
          <a:p>
            <a:r>
              <a:rPr lang="en-US" dirty="0"/>
              <a:t>Every service unit has its own rally.</a:t>
            </a:r>
            <a:br>
              <a:rPr lang="en-US" dirty="0">
                <a:cs typeface="+mn-lt"/>
              </a:rPr>
            </a:br>
            <a:r>
              <a:rPr lang="en-US" dirty="0"/>
              <a:t>Every troop has one too.</a:t>
            </a:r>
            <a:endParaRPr lang="en-US" dirty="0">
              <a:ea typeface="Calibri"/>
              <a:cs typeface="Calibri"/>
            </a:endParaRPr>
          </a:p>
          <a:p>
            <a:endParaRPr lang="en-US" dirty="0"/>
          </a:p>
          <a:p>
            <a:r>
              <a:rPr lang="en-US" dirty="0"/>
              <a:t>Each rally includes:</a:t>
            </a:r>
            <a:endParaRPr lang="en-US" dirty="0">
              <a:ea typeface="Calibri"/>
              <a:cs typeface="Calibri"/>
            </a:endParaRPr>
          </a:p>
          <a:p>
            <a:r>
              <a:rPr lang="en-US" dirty="0"/>
              <a:t>A message wall for updates</a:t>
            </a:r>
            <a:endParaRPr lang="en-US" dirty="0">
              <a:ea typeface="Calibri"/>
              <a:cs typeface="Calibri"/>
            </a:endParaRPr>
          </a:p>
          <a:p>
            <a:r>
              <a:rPr lang="en-US" dirty="0"/>
              <a:t>A calendar to stay organized</a:t>
            </a:r>
            <a:endParaRPr lang="en-US" dirty="0">
              <a:ea typeface="Calibri"/>
              <a:cs typeface="Calibri"/>
            </a:endParaRPr>
          </a:p>
          <a:p>
            <a:r>
              <a:rPr lang="en-US" dirty="0"/>
              <a:t>Secure payment collection options</a:t>
            </a:r>
            <a:endParaRPr lang="en-US" dirty="0">
              <a:ea typeface="Calibri"/>
              <a:cs typeface="Calibri"/>
            </a:endParaRPr>
          </a:p>
          <a:p>
            <a:r>
              <a:rPr lang="en-US" dirty="0"/>
              <a:t>A photo gallery</a:t>
            </a:r>
            <a:endParaRPr lang="en-US" dirty="0">
              <a:ea typeface="Calibri"/>
              <a:cs typeface="Calibri"/>
            </a:endParaRPr>
          </a:p>
          <a:p>
            <a:r>
              <a:rPr lang="en-US" dirty="0"/>
              <a:t>Document storage</a:t>
            </a:r>
            <a:endParaRPr lang="en-US" dirty="0">
              <a:ea typeface="Calibri"/>
              <a:cs typeface="Calibri"/>
            </a:endParaRPr>
          </a:p>
          <a:p>
            <a:r>
              <a:rPr lang="en-US" dirty="0"/>
              <a:t>A go-to section for your most-used links</a:t>
            </a:r>
            <a:br>
              <a:rPr lang="en-US" dirty="0">
                <a:cs typeface="+mn-lt"/>
              </a:rPr>
            </a:br>
            <a:r>
              <a:rPr lang="en-US" dirty="0"/>
              <a:t>…and more!</a:t>
            </a:r>
            <a:endParaRPr lang="en-US" dirty="0">
              <a:ea typeface="Calibri"/>
              <a:cs typeface="Calibri"/>
            </a:endParaRPr>
          </a:p>
          <a:p>
            <a:endParaRPr lang="en-US" dirty="0"/>
          </a:p>
          <a:p>
            <a:r>
              <a:rPr lang="en-US" dirty="0"/>
              <a:t>Troop leaders will personally invite families to join their troop’s rally.</a:t>
            </a:r>
            <a:endParaRPr lang="en-US" dirty="0">
              <a:ea typeface="Calibri"/>
              <a:cs typeface="Calibri"/>
            </a:endParaRPr>
          </a:p>
          <a:p>
            <a:r>
              <a:rPr lang="en-US" dirty="0"/>
              <a:t>Coming next week — invitations for Troop Fall Product and Service Unit Fall Product rallies!</a:t>
            </a:r>
            <a:endParaRPr lang="en-US" dirty="0">
              <a:ea typeface="Calibri"/>
              <a:cs typeface="Calibri"/>
            </a:endParaRPr>
          </a:p>
          <a:p>
            <a:br>
              <a:rPr lang="en-US" dirty="0">
                <a:cs typeface="+mn-lt"/>
              </a:rPr>
            </a:br>
            <a:endParaRPr lang="en-US" dirty="0"/>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4</a:t>
            </a:fld>
            <a:endParaRPr lang="en-US"/>
          </a:p>
        </p:txBody>
      </p:sp>
    </p:spTree>
    <p:extLst>
      <p:ext uri="{BB962C8B-B14F-4D97-AF65-F5344CB8AC3E}">
        <p14:creationId xmlns:p14="http://schemas.microsoft.com/office/powerpoint/2010/main" val="157341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r>
              <a:rPr lang="en-US" b="0" dirty="0"/>
              <a:t>:</a:t>
            </a:r>
            <a:endParaRPr lang="en-US" dirty="0"/>
          </a:p>
          <a:p>
            <a:endParaRPr lang="en-US" b="0" dirty="0"/>
          </a:p>
          <a:p>
            <a:r>
              <a:rPr lang="en-US" b="0" dirty="0"/>
              <a:t>Rallies are also coming for all Troop Leaders, too, to join the conversation around your program level.</a:t>
            </a:r>
            <a:endParaRPr lang="en-US" b="0" dirty="0">
              <a:ea typeface="Calibri"/>
              <a:cs typeface="Calibri"/>
            </a:endParaRPr>
          </a:p>
          <a:p>
            <a:endParaRPr lang="en-US" b="0" dirty="0"/>
          </a:p>
          <a:p>
            <a:r>
              <a:rPr lang="en-US" b="0" dirty="0"/>
              <a:t>But that’s not all!</a:t>
            </a:r>
            <a:endParaRPr lang="en-US" b="0" dirty="0">
              <a:ea typeface="Calibri"/>
              <a:cs typeface="Calibri"/>
            </a:endParaRPr>
          </a:p>
          <a:p>
            <a:r>
              <a:rPr lang="en-US" b="0" dirty="0"/>
              <a:t>We’re also launching Rallies for Outdoors, Highest Awards, and much more!</a:t>
            </a:r>
          </a:p>
          <a:p>
            <a:endParaRPr lang="en-US" b="0" dirty="0"/>
          </a:p>
          <a:p>
            <a:r>
              <a:rPr lang="en-US" b="0" dirty="0"/>
              <a:t>Now here’s what you need to do:</a:t>
            </a:r>
          </a:p>
          <a:p>
            <a:r>
              <a:rPr lang="en-US" b="0" dirty="0"/>
              <a:t>➡️ Accept every invitation to each Rally that applies to your role — that’s how you join the conversation.</a:t>
            </a:r>
            <a:br>
              <a:rPr lang="en-US" b="0" dirty="0">
                <a:cs typeface="+mn-lt"/>
              </a:rPr>
            </a:br>
            <a:r>
              <a:rPr lang="en-US" b="0" dirty="0"/>
              <a:t>➡️ Request to join the Rallies you're interested in and qualified for.</a:t>
            </a:r>
          </a:p>
          <a:p>
            <a:r>
              <a:rPr lang="en-US" b="0" dirty="0"/>
              <a:t>This will help keep communication streamlined, organized, and accessible.</a:t>
            </a:r>
          </a:p>
          <a:p>
            <a:endParaRPr lang="en-US" b="0" dirty="0"/>
          </a:p>
          <a:p>
            <a:r>
              <a:rPr lang="en-US" b="0" dirty="0" err="1"/>
              <a:t>Rallyhood</a:t>
            </a:r>
            <a:r>
              <a:rPr lang="en-US" b="0" dirty="0"/>
              <a:t> will become our primary communication tool.</a:t>
            </a:r>
            <a:br>
              <a:rPr lang="en-US" b="0" dirty="0">
                <a:cs typeface="+mn-lt"/>
              </a:rPr>
            </a:br>
            <a:r>
              <a:rPr lang="en-US" b="0" dirty="0"/>
              <a:t>Just one login — no more digging through the website to find what you need.</a:t>
            </a:r>
          </a:p>
          <a:p>
            <a:r>
              <a:rPr lang="en-US" b="0" dirty="0"/>
              <a:t>Everything will be in one place — clear, easy, and connected.</a:t>
            </a:r>
          </a:p>
        </p:txBody>
      </p:sp>
      <p:sp>
        <p:nvSpPr>
          <p:cNvPr id="4" name="Slide Number Placeholder 3"/>
          <p:cNvSpPr>
            <a:spLocks noGrp="1"/>
          </p:cNvSpPr>
          <p:nvPr>
            <p:ph type="sldNum" sz="quarter" idx="5"/>
          </p:nvPr>
        </p:nvSpPr>
        <p:spPr/>
        <p:txBody>
          <a:bodyPr/>
          <a:lstStyle/>
          <a:p>
            <a:fld id="{8CBCB34E-50E2-40A4-B161-B712AA98D072}" type="slidenum">
              <a:rPr lang="en-US" smtClean="0"/>
              <a:t>5</a:t>
            </a:fld>
            <a:endParaRPr lang="en-US"/>
          </a:p>
        </p:txBody>
      </p:sp>
    </p:spTree>
    <p:extLst>
      <p:ext uri="{BB962C8B-B14F-4D97-AF65-F5344CB8AC3E}">
        <p14:creationId xmlns:p14="http://schemas.microsoft.com/office/powerpoint/2010/main" val="231953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r>
              <a:rPr lang="en-US" b="0" dirty="0"/>
              <a:t>:</a:t>
            </a:r>
            <a:endParaRPr lang="en-US" dirty="0"/>
          </a:p>
          <a:p>
            <a:endParaRPr lang="en-US" b="0" dirty="0"/>
          </a:p>
          <a:p>
            <a:r>
              <a:rPr lang="en-US" b="0" dirty="0"/>
              <a:t>Want to learn how to be an ADMIN for your Service Unit Rallies or your Troop Rally?</a:t>
            </a:r>
            <a:br>
              <a:rPr lang="en-US" b="0" dirty="0">
                <a:cs typeface="+mn-lt"/>
              </a:rPr>
            </a:br>
            <a:r>
              <a:rPr lang="en-US" b="0" dirty="0"/>
              <a:t>Troop Leadership and Service Unit Specialists—watch your inbox! Admin Training invites are going out over the next two weeks.</a:t>
            </a:r>
            <a:endParaRPr lang="en-US" b="0" dirty="0">
              <a:ea typeface="Calibri"/>
              <a:cs typeface="Calibri"/>
            </a:endParaRPr>
          </a:p>
          <a:p>
            <a:r>
              <a:rPr lang="en-US" b="0" dirty="0"/>
              <a:t>The training session is happening on September 18, from 8–9 p.m.</a:t>
            </a:r>
            <a:br>
              <a:rPr lang="en-US" b="0" dirty="0">
                <a:cs typeface="+mn-lt"/>
              </a:rPr>
            </a:br>
            <a:r>
              <a:rPr lang="en-US" b="0" dirty="0"/>
              <a:t>Can’t make it? Don’t worry—it will be recorded!</a:t>
            </a:r>
          </a:p>
          <a:p>
            <a:r>
              <a:rPr lang="en-US" b="0" dirty="0"/>
              <a:t>Remember to accept your invitations to the “Welcome Volunteers” Rally!</a:t>
            </a:r>
            <a:br>
              <a:rPr lang="en-US" b="0" dirty="0">
                <a:cs typeface="+mn-lt"/>
              </a:rPr>
            </a:br>
            <a:r>
              <a:rPr lang="en-US" b="0" dirty="0"/>
              <a:t>You’ll also receive invites to Level Rallies, SU Team Rallies, and more.</a:t>
            </a:r>
            <a:br>
              <a:rPr lang="en-US" b="0" dirty="0">
                <a:cs typeface="+mn-lt"/>
              </a:rPr>
            </a:br>
            <a:r>
              <a:rPr lang="en-US" b="0" dirty="0"/>
              <a:t>Accept now to make sure you’re part of the conversation from the start.</a:t>
            </a:r>
          </a:p>
          <a:p>
            <a:r>
              <a:rPr lang="en-US" b="0" dirty="0"/>
              <a:t>And don’t forget—the “Welcome Volunteers” Rally is the perfect place to ask and answer questions!</a:t>
            </a:r>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6</a:t>
            </a:fld>
            <a:endParaRPr lang="en-US"/>
          </a:p>
        </p:txBody>
      </p:sp>
    </p:spTree>
    <p:extLst>
      <p:ext uri="{BB962C8B-B14F-4D97-AF65-F5344CB8AC3E}">
        <p14:creationId xmlns:p14="http://schemas.microsoft.com/office/powerpoint/2010/main" val="362955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a:p>
            <a:endParaRPr lang="en-US" dirty="0"/>
          </a:p>
          <a:p>
            <a:r>
              <a:rPr lang="en-US" dirty="0"/>
              <a:t>Now I want to shift gears to the Delegate Process here at GSCP2P.</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7</a:t>
            </a:fld>
            <a:endParaRPr lang="en-US"/>
          </a:p>
        </p:txBody>
      </p:sp>
    </p:spTree>
    <p:extLst>
      <p:ext uri="{BB962C8B-B14F-4D97-AF65-F5344CB8AC3E}">
        <p14:creationId xmlns:p14="http://schemas.microsoft.com/office/powerpoint/2010/main" val="734748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a:p>
            <a:endParaRPr lang="en-US" dirty="0"/>
          </a:p>
          <a:p>
            <a:r>
              <a:rPr lang="en-US" dirty="0"/>
              <a:t>This year, as you see on the slide, we are adjusting our delegate process and SU allotment of delegates. Each SU will get one delegate for every 100 girls registered for the previous year.</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8</a:t>
            </a:fld>
            <a:endParaRPr lang="en-US"/>
          </a:p>
        </p:txBody>
      </p:sp>
    </p:spTree>
    <p:extLst>
      <p:ext uri="{BB962C8B-B14F-4D97-AF65-F5344CB8AC3E}">
        <p14:creationId xmlns:p14="http://schemas.microsoft.com/office/powerpoint/2010/main" val="232643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KATHRYN:</a:t>
            </a:r>
          </a:p>
          <a:p>
            <a:endParaRPr lang="en-US" b="0" dirty="0"/>
          </a:p>
          <a:p>
            <a:r>
              <a:rPr lang="en-US" b="0" dirty="0"/>
              <a:t>So, Service Units—get ready to elect your delegates!</a:t>
            </a:r>
            <a:br>
              <a:rPr lang="en-US" b="0" dirty="0">
                <a:cs typeface="+mn-lt"/>
              </a:rPr>
            </a:br>
            <a:endParaRPr lang="en-US" b="0" dirty="0"/>
          </a:p>
          <a:p>
            <a:r>
              <a:rPr lang="en-US" b="0" dirty="0"/>
              <a:t>Elections run October 1 through December 15, 2025.</a:t>
            </a:r>
          </a:p>
          <a:p>
            <a:r>
              <a:rPr lang="en-US" b="0" dirty="0"/>
              <a:t>Delegates and Alternate Delegates will register their roles in Volunteer Systems for a one-year term ending September 30, 2026.</a:t>
            </a:r>
          </a:p>
          <a:p>
            <a:endParaRPr lang="en-US" b="0" dirty="0"/>
          </a:p>
          <a:p>
            <a:r>
              <a:rPr lang="en-US" b="0" dirty="0"/>
              <a:t>For Girl Delegates or Alternates—if you’re 14 or older by January 1, once elected, contact Info@girlscoutsp2p.org to be added to your role.</a:t>
            </a:r>
            <a:endParaRPr lang="en-US" b="0" dirty="0">
              <a:ea typeface="Calibri"/>
              <a:cs typeface="Calibri"/>
            </a:endParaRPr>
          </a:p>
          <a:p>
            <a:endParaRPr lang="en-US" b="0" dirty="0"/>
          </a:p>
          <a:p>
            <a:r>
              <a:rPr lang="en-US" b="0" dirty="0"/>
              <a:t>So, what do delegates do?</a:t>
            </a:r>
          </a:p>
          <a:p>
            <a:r>
              <a:rPr lang="en-US" b="0" dirty="0"/>
              <a:t>Receive questions from the board and gather feedback from Service Unit volunteers.</a:t>
            </a:r>
          </a:p>
          <a:p>
            <a:r>
              <a:rPr lang="en-US" b="0" dirty="0"/>
              <a:t>Attend one Forum in February or March 2026 to share and receive information directly with board members.</a:t>
            </a:r>
          </a:p>
          <a:p>
            <a:r>
              <a:rPr lang="en-US" b="0" dirty="0"/>
              <a:t>Bring that feedback from the Forum back to your Service Unit and prepare for Annual Meeting votes.</a:t>
            </a:r>
          </a:p>
          <a:p>
            <a:endParaRPr lang="en-US" b="0" dirty="0"/>
          </a:p>
          <a:p>
            <a:r>
              <a:rPr lang="en-US" b="0" dirty="0"/>
              <a:t>Delegates also attend the Annual Meeting in April.</a:t>
            </a:r>
            <a:br>
              <a:rPr lang="en-US" b="0" dirty="0">
                <a:cs typeface="+mn-lt"/>
              </a:rPr>
            </a:br>
            <a:r>
              <a:rPr lang="en-US" b="0" dirty="0"/>
              <a:t>If a Delegate can’t attend, Alternates are promoted to Delegate.</a:t>
            </a:r>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9</a:t>
            </a:fld>
            <a:endParaRPr lang="en-US"/>
          </a:p>
        </p:txBody>
      </p:sp>
    </p:spTree>
    <p:extLst>
      <p:ext uri="{BB962C8B-B14F-4D97-AF65-F5344CB8AC3E}">
        <p14:creationId xmlns:p14="http://schemas.microsoft.com/office/powerpoint/2010/main" val="3531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1" y="-9224"/>
            <a:ext cx="6076906" cy="10318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334218" y="3066243"/>
            <a:ext cx="5490848" cy="4154522"/>
          </a:xfrm>
        </p:spPr>
        <p:txBody>
          <a:bodyPr lIns="182880" rIns="182880" anchor="ctr"/>
          <a:lstStyle>
            <a:lvl1pPr marL="0" marR="0" indent="0" algn="ctr" defTabSz="1371566" rtl="0" eaLnBrk="1" fontAlgn="auto" latinLnBrk="0" hangingPunct="1">
              <a:lnSpc>
                <a:spcPct val="90000"/>
              </a:lnSpc>
              <a:spcBef>
                <a:spcPct val="0"/>
              </a:spcBef>
              <a:spcAft>
                <a:spcPts val="0"/>
              </a:spcAft>
              <a:buClrTx/>
              <a:buSzTx/>
              <a:buFontTx/>
              <a:buNone/>
              <a:tabLst/>
              <a:defRPr lang="en-US" sz="32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8967127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bit.ly/4mUVArU" TargetMode="External"/><Relationship Id="rId5" Type="http://schemas.openxmlformats.org/officeDocument/2006/relationships/image" Target="../media/image21.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gscouncilsownawards.fandom.com/wiki/Archery_Badge" TargetMode="External"/><Relationship Id="rId5" Type="http://schemas.openxmlformats.org/officeDocument/2006/relationships/image" Target="../media/image24.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twitter.com/Camp_Pisgah" TargetMode="External"/><Relationship Id="rId5" Type="http://schemas.openxmlformats.org/officeDocument/2006/relationships/image" Target="../media/image25.jpeg"/><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linktr.ee/keyauwee" TargetMode="External"/><Relationship Id="rId5" Type="http://schemas.openxmlformats.org/officeDocument/2006/relationships/image" Target="../media/image26.jpe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hyperlink" Target="mailto:abraca@girlscoutsp2p.org" TargetMode="External"/><Relationship Id="rId4" Type="http://schemas.openxmlformats.org/officeDocument/2006/relationships/image" Target="../media/image20.sv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0.svg"/></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0.png"/><Relationship Id="rId4" Type="http://schemas.openxmlformats.org/officeDocument/2006/relationships/image" Target="../media/image20.svg"/><Relationship Id="rId9" Type="http://schemas.openxmlformats.org/officeDocument/2006/relationships/image" Target="../media/image18.sv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0.sv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8.svg"/></Relationships>
</file>

<file path=ppt/slides/_rels/slide30.xml.rels><?xml version="1.0" encoding="UTF-8" standalone="yes"?>
<Relationships xmlns="http://schemas.openxmlformats.org/package/2006/relationships"><Relationship Id="rId8" Type="http://schemas.openxmlformats.org/officeDocument/2006/relationships/hyperlink" Target="mailto:Abraca@girlscoutsp2p.org" TargetMode="External"/><Relationship Id="rId3" Type="http://schemas.openxmlformats.org/officeDocument/2006/relationships/image" Target="../media/image19.png"/><Relationship Id="rId7" Type="http://schemas.openxmlformats.org/officeDocument/2006/relationships/hyperlink" Target="mailto:abraca@girlscoutsp2p.or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0.sv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21.png"/><Relationship Id="rId4" Type="http://schemas.openxmlformats.org/officeDocument/2006/relationships/image" Target="../media/image20.sv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20.sv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20.sv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www.vecteezy.com/vector-art/3266206-delegate-and-representativ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mailto:Info@girlscoutsp2p.org" TargetMode="Externa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234000" y="299160"/>
            <a:ext cx="2443353" cy="1401127"/>
            <a:chOff x="0" y="0"/>
            <a:chExt cx="3257804" cy="1868170"/>
          </a:xfrm>
        </p:grpSpPr>
        <p:sp>
          <p:nvSpPr>
            <p:cNvPr id="8" name="Freeform 8"/>
            <p:cNvSpPr/>
            <p:nvPr/>
          </p:nvSpPr>
          <p:spPr>
            <a:xfrm>
              <a:off x="0" y="0"/>
              <a:ext cx="3257804" cy="1868170"/>
            </a:xfrm>
            <a:custGeom>
              <a:avLst/>
              <a:gdLst/>
              <a:ahLst/>
              <a:cxnLst/>
              <a:rect l="l" t="t" r="r" b="b"/>
              <a:pathLst>
                <a:path w="3257804" h="1868170">
                  <a:moveTo>
                    <a:pt x="0" y="0"/>
                  </a:moveTo>
                  <a:lnTo>
                    <a:pt x="3257804" y="0"/>
                  </a:lnTo>
                  <a:lnTo>
                    <a:pt x="3257804" y="1868170"/>
                  </a:lnTo>
                  <a:lnTo>
                    <a:pt x="0" y="1868170"/>
                  </a:lnTo>
                  <a:lnTo>
                    <a:pt x="0" y="0"/>
                  </a:lnTo>
                  <a:close/>
                </a:path>
              </a:pathLst>
            </a:custGeom>
            <a:blipFill>
              <a:blip r:embed="rId6"/>
              <a:stretch>
                <a:fillRect t="-107" b="-107"/>
              </a:stretch>
            </a:blipFill>
          </p:spPr>
          <p:txBody>
            <a:bodyPr/>
            <a:lstStyle/>
            <a:p>
              <a:endParaRPr lang="en-US"/>
            </a:p>
          </p:txBody>
        </p:sp>
      </p:grpSp>
      <p:grpSp>
        <p:nvGrpSpPr>
          <p:cNvPr id="9" name="Group 9"/>
          <p:cNvGrpSpPr/>
          <p:nvPr/>
        </p:nvGrpSpPr>
        <p:grpSpPr>
          <a:xfrm>
            <a:off x="15483960" y="293760"/>
            <a:ext cx="2752154" cy="1406176"/>
            <a:chOff x="0" y="0"/>
            <a:chExt cx="3669538" cy="1874901"/>
          </a:xfrm>
        </p:grpSpPr>
        <p:sp>
          <p:nvSpPr>
            <p:cNvPr id="10" name="Freeform 10"/>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11" name="Group 11"/>
          <p:cNvGrpSpPr/>
          <p:nvPr/>
        </p:nvGrpSpPr>
        <p:grpSpPr>
          <a:xfrm>
            <a:off x="-451440" y="5176080"/>
            <a:ext cx="3514725" cy="1795653"/>
            <a:chOff x="0" y="0"/>
            <a:chExt cx="4686300" cy="2394204"/>
          </a:xfrm>
        </p:grpSpPr>
        <p:sp>
          <p:nvSpPr>
            <p:cNvPr id="12" name="Freeform 12"/>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3" name="Group 13"/>
          <p:cNvGrpSpPr/>
          <p:nvPr/>
        </p:nvGrpSpPr>
        <p:grpSpPr>
          <a:xfrm>
            <a:off x="7313760" y="-29484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16027200" y="3166200"/>
            <a:ext cx="2699957" cy="1379506"/>
            <a:chOff x="0" y="0"/>
            <a:chExt cx="3599942" cy="1839341"/>
          </a:xfrm>
        </p:grpSpPr>
        <p:sp>
          <p:nvSpPr>
            <p:cNvPr id="16" name="Freeform 16"/>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7" name="Group 17"/>
          <p:cNvGrpSpPr/>
          <p:nvPr/>
        </p:nvGrpSpPr>
        <p:grpSpPr>
          <a:xfrm>
            <a:off x="-4512538" y="8262260"/>
            <a:ext cx="24521423" cy="2981798"/>
            <a:chOff x="0" y="0"/>
            <a:chExt cx="32695231" cy="3975731"/>
          </a:xfrm>
        </p:grpSpPr>
        <p:grpSp>
          <p:nvGrpSpPr>
            <p:cNvPr id="18" name="Group 18"/>
            <p:cNvGrpSpPr/>
            <p:nvPr/>
          </p:nvGrpSpPr>
          <p:grpSpPr>
            <a:xfrm>
              <a:off x="0" y="76287"/>
              <a:ext cx="18458906" cy="3899444"/>
              <a:chOff x="0" y="0"/>
              <a:chExt cx="18458906" cy="3899444"/>
            </a:xfrm>
          </p:grpSpPr>
          <p:sp>
            <p:nvSpPr>
              <p:cNvPr id="19" name="Freeform 19"/>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7"/>
                <a:stretch>
                  <a:fillRect t="-29" b="-30"/>
                </a:stretch>
              </a:blipFill>
            </p:spPr>
            <p:txBody>
              <a:bodyPr/>
              <a:lstStyle/>
              <a:p>
                <a:endParaRPr lang="en-US"/>
              </a:p>
            </p:txBody>
          </p:sp>
        </p:grpSp>
        <p:grpSp>
          <p:nvGrpSpPr>
            <p:cNvPr id="20" name="Group 20"/>
            <p:cNvGrpSpPr/>
            <p:nvPr/>
          </p:nvGrpSpPr>
          <p:grpSpPr>
            <a:xfrm>
              <a:off x="14211542" y="0"/>
              <a:ext cx="18483689" cy="3904680"/>
              <a:chOff x="0" y="0"/>
              <a:chExt cx="18813754" cy="3974406"/>
            </a:xfrm>
          </p:grpSpPr>
          <p:sp>
            <p:nvSpPr>
              <p:cNvPr id="21" name="Freeform 21"/>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7"/>
                <a:stretch>
                  <a:fillRect t="-29" b="-27"/>
                </a:stretch>
              </a:blipFill>
            </p:spPr>
            <p:txBody>
              <a:bodyPr/>
              <a:lstStyle/>
              <a:p>
                <a:endParaRPr lang="en-US"/>
              </a:p>
            </p:txBody>
          </p:sp>
        </p:grpSp>
      </p:grpSp>
      <p:grpSp>
        <p:nvGrpSpPr>
          <p:cNvPr id="22" name="Group 22"/>
          <p:cNvGrpSpPr/>
          <p:nvPr/>
        </p:nvGrpSpPr>
        <p:grpSpPr>
          <a:xfrm>
            <a:off x="-3565778" y="6665985"/>
            <a:ext cx="6243131" cy="3449330"/>
            <a:chOff x="0" y="0"/>
            <a:chExt cx="8324174" cy="4599106"/>
          </a:xfrm>
        </p:grpSpPr>
        <p:sp>
          <p:nvSpPr>
            <p:cNvPr id="23" name="Freeform 23"/>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8"/>
              <a:stretch>
                <a:fillRect l="-16" r="-15" b="-1"/>
              </a:stretch>
            </a:blipFill>
          </p:spPr>
          <p:txBody>
            <a:bodyPr/>
            <a:lstStyle/>
            <a:p>
              <a:endParaRPr lang="en-US"/>
            </a:p>
          </p:txBody>
        </p:sp>
      </p:grpSp>
      <p:sp>
        <p:nvSpPr>
          <p:cNvPr id="24" name="Freeform 24"/>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9">
              <a:extLst>
                <a:ext uri="{96DAC541-7B7A-43D3-8B79-37D633B846F1}">
                  <asvg:svgBlip xmlns:asvg="http://schemas.microsoft.com/office/drawing/2016/SVG/main" r:embed="rId10"/>
                </a:ext>
              </a:extLst>
            </a:blip>
            <a:stretch>
              <a:fillRect t="-1" b="-1"/>
            </a:stretch>
          </a:blipFill>
        </p:spPr>
        <p:txBody>
          <a:bodyPr/>
          <a:lstStyle/>
          <a:p>
            <a:endParaRPr lang="en-US"/>
          </a:p>
        </p:txBody>
      </p:sp>
      <p:sp>
        <p:nvSpPr>
          <p:cNvPr id="25" name="Freeform 25"/>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11">
              <a:extLst>
                <a:ext uri="{96DAC541-7B7A-43D3-8B79-37D633B846F1}">
                  <asvg:svgBlip xmlns:asvg="http://schemas.microsoft.com/office/drawing/2016/SVG/main" r:embed="rId12"/>
                </a:ext>
              </a:extLst>
            </a:blip>
            <a:stretch>
              <a:fillRect t="-8" b="-8"/>
            </a:stretch>
          </a:blipFill>
        </p:spPr>
        <p:txBody>
          <a:bodyPr/>
          <a:lstStyle/>
          <a:p>
            <a:endParaRPr lang="en-US"/>
          </a:p>
        </p:txBody>
      </p:sp>
      <p:grpSp>
        <p:nvGrpSpPr>
          <p:cNvPr id="26" name="Group 26"/>
          <p:cNvGrpSpPr/>
          <p:nvPr/>
        </p:nvGrpSpPr>
        <p:grpSpPr>
          <a:xfrm>
            <a:off x="3044953" y="738208"/>
            <a:ext cx="12198094" cy="5808994"/>
            <a:chOff x="0" y="0"/>
            <a:chExt cx="16264125" cy="7745325"/>
          </a:xfrm>
        </p:grpSpPr>
        <p:sp>
          <p:nvSpPr>
            <p:cNvPr id="27" name="Freeform 27"/>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3"/>
              <a:stretch>
                <a:fillRect l="-850" t="-1119" r="-320"/>
              </a:stretch>
            </a:blipFill>
          </p:spPr>
          <p:txBody>
            <a:bodyPr/>
            <a:lstStyle/>
            <a:p>
              <a:endParaRPr lang="en-US"/>
            </a:p>
          </p:txBody>
        </p:sp>
        <p:sp>
          <p:nvSpPr>
            <p:cNvPr id="28" name="Freeform 28"/>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9" name="Group 29"/>
          <p:cNvGrpSpPr/>
          <p:nvPr/>
        </p:nvGrpSpPr>
        <p:grpSpPr>
          <a:xfrm>
            <a:off x="7845144" y="2635244"/>
            <a:ext cx="2611033" cy="2441418"/>
            <a:chOff x="0" y="0"/>
            <a:chExt cx="2357755" cy="2204593"/>
          </a:xfrm>
        </p:grpSpPr>
        <p:sp>
          <p:nvSpPr>
            <p:cNvPr id="30" name="Freeform 30"/>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4"/>
              <a:stretch>
                <a:fillRect l="-26" r="-26"/>
              </a:stretch>
            </a:blipFill>
          </p:spPr>
          <p:txBody>
            <a:bodyPr/>
            <a:lstStyle/>
            <a:p>
              <a:endParaRPr lang="en-US"/>
            </a:p>
          </p:txBody>
        </p:sp>
      </p:grpSp>
      <p:sp>
        <p:nvSpPr>
          <p:cNvPr id="31" name="TextBox 31"/>
          <p:cNvSpPr txBox="1"/>
          <p:nvPr/>
        </p:nvSpPr>
        <p:spPr>
          <a:xfrm>
            <a:off x="3166560" y="5480364"/>
            <a:ext cx="11968200" cy="747747"/>
          </a:xfrm>
          <a:prstGeom prst="rect">
            <a:avLst/>
          </a:prstGeom>
        </p:spPr>
        <p:txBody>
          <a:bodyPr lIns="0" tIns="0" rIns="0" bIns="0" rtlCol="0" anchor="t">
            <a:spAutoFit/>
          </a:bodyPr>
          <a:lstStyle/>
          <a:p>
            <a:pPr algn="ctr">
              <a:lnSpc>
                <a:spcPts val="6021"/>
              </a:lnSpc>
            </a:pPr>
            <a:r>
              <a:rPr lang="en-US" sz="4299" i="1" spc="-1">
                <a:solidFill>
                  <a:srgbClr val="FFFFFF"/>
                </a:solidFill>
                <a:latin typeface="Girl Scout 1"/>
                <a:ea typeface="Girl Scout 1"/>
                <a:cs typeface="Girl Scout 1"/>
                <a:sym typeface="Girl Scout 1"/>
              </a:rPr>
              <a:t>August 25, 2025</a:t>
            </a:r>
          </a:p>
        </p:txBody>
      </p:sp>
      <p:sp>
        <p:nvSpPr>
          <p:cNvPr id="32" name="TextBox 32"/>
          <p:cNvSpPr txBox="1"/>
          <p:nvPr/>
        </p:nvSpPr>
        <p:spPr>
          <a:xfrm>
            <a:off x="3131460" y="1031010"/>
            <a:ext cx="11968200" cy="1308515"/>
          </a:xfrm>
          <a:prstGeom prst="rect">
            <a:avLst/>
          </a:prstGeom>
        </p:spPr>
        <p:txBody>
          <a:bodyPr lIns="0" tIns="0" rIns="0" bIns="0" rtlCol="0" anchor="t">
            <a:spAutoFit/>
          </a:bodyPr>
          <a:lstStyle/>
          <a:p>
            <a:pPr algn="ctr">
              <a:lnSpc>
                <a:spcPts val="4982"/>
              </a:lnSpc>
            </a:pPr>
            <a:r>
              <a:rPr lang="en-US" sz="5301" spc="125">
                <a:solidFill>
                  <a:srgbClr val="FFFFFF"/>
                </a:solidFill>
                <a:latin typeface="Girl Scout 1"/>
                <a:ea typeface="Girl Scout 1"/>
                <a:cs typeface="Girl Scout 1"/>
                <a:sym typeface="Girl Scout 1"/>
              </a:rPr>
              <a:t>Service Area Leadership Team Meeting</a:t>
            </a:r>
          </a:p>
        </p:txBody>
      </p:sp>
      <p:sp>
        <p:nvSpPr>
          <p:cNvPr id="33" name="TextBox 24">
            <a:extLst>
              <a:ext uri="{FF2B5EF4-FFF2-40B4-BE49-F238E27FC236}">
                <a16:creationId xmlns:a16="http://schemas.microsoft.com/office/drawing/2014/main" id="{A5CBC910-09AF-16B0-5798-5407C4206A57}"/>
              </a:ext>
            </a:extLst>
          </p:cNvPr>
          <p:cNvSpPr txBox="1"/>
          <p:nvPr/>
        </p:nvSpPr>
        <p:spPr>
          <a:xfrm>
            <a:off x="2439696" y="8736234"/>
            <a:ext cx="16032961" cy="494687"/>
          </a:xfrm>
          <a:prstGeom prst="rect">
            <a:avLst/>
          </a:prstGeom>
        </p:spPr>
        <p:txBody>
          <a:bodyPr wrap="square" lIns="0" tIns="0" rIns="0" bIns="0" rtlCol="0" anchor="t">
            <a:spAutoFit/>
          </a:bodyPr>
          <a:lstStyle/>
          <a:p>
            <a:pPr algn="ctr">
              <a:lnSpc>
                <a:spcPts val="4201"/>
              </a:lnSpc>
              <a:spcBef>
                <a:spcPct val="0"/>
              </a:spcBef>
            </a:pPr>
            <a:r>
              <a:rPr lang="en-US" sz="3000" i="1" spc="0">
                <a:solidFill>
                  <a:srgbClr val="FFFFFF"/>
                </a:solidFill>
                <a:latin typeface="Girl Scout 1"/>
                <a:ea typeface="Girl Scout 1"/>
                <a:cs typeface="Girl Scout 1"/>
                <a:sym typeface="Girl Scout 1"/>
              </a:rPr>
              <a:t>Please enter your name, Service </a:t>
            </a:r>
            <a:r>
              <a:rPr lang="en-US" sz="3000" i="1">
                <a:solidFill>
                  <a:srgbClr val="FFFFFF"/>
                </a:solidFill>
                <a:latin typeface="Girl Scout 1"/>
                <a:ea typeface="Girl Scout 1"/>
                <a:cs typeface="Girl Scout 1"/>
                <a:sym typeface="Girl Scout 1"/>
              </a:rPr>
              <a:t>U</a:t>
            </a:r>
            <a:r>
              <a:rPr lang="en-US" sz="3000" i="1" spc="0">
                <a:solidFill>
                  <a:srgbClr val="FFFFFF"/>
                </a:solidFill>
                <a:latin typeface="Girl Scout 1"/>
                <a:ea typeface="Girl Scout 1"/>
                <a:cs typeface="Girl Scout 1"/>
                <a:sym typeface="Girl Scout 1"/>
              </a:rPr>
              <a:t>nit number and Service Team position in the chat!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47803-43D2-E88B-7C41-AF2F17AA8A3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EEDE2CF-FA4D-2522-571C-B63CE1EE7ACF}"/>
              </a:ext>
            </a:extLst>
          </p:cNvPr>
          <p:cNvSpPr/>
          <p:nvPr/>
        </p:nvSpPr>
        <p:spPr>
          <a:xfrm rot="-10800000">
            <a:off x="-3" y="0"/>
            <a:ext cx="18288001" cy="10464130"/>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BB6095E4-F905-072E-324A-AC7158A0F07A}"/>
              </a:ext>
            </a:extLst>
          </p:cNvPr>
          <p:cNvSpPr txBox="1"/>
          <p:nvPr/>
        </p:nvSpPr>
        <p:spPr>
          <a:xfrm>
            <a:off x="1316530" y="610358"/>
            <a:ext cx="15883539" cy="2619884"/>
          </a:xfrm>
          <a:prstGeom prst="rect">
            <a:avLst/>
          </a:prstGeom>
        </p:spPr>
        <p:txBody>
          <a:bodyPr wrap="square" lIns="0" tIns="0" rIns="0" bIns="0" rtlCol="0" anchor="t">
            <a:spAutoFit/>
          </a:bodyPr>
          <a:lstStyle/>
          <a:p>
            <a:pPr algn="ctr">
              <a:lnSpc>
                <a:spcPts val="6999"/>
              </a:lnSpc>
            </a:pPr>
            <a:r>
              <a:rPr lang="en-US" sz="4600" spc="118">
                <a:solidFill>
                  <a:srgbClr val="000000"/>
                </a:solidFill>
                <a:latin typeface="Girl Scout 2"/>
                <a:ea typeface="Girl Scout 2"/>
                <a:cs typeface="Girl Scout 2"/>
                <a:sym typeface="Girl Scout 2"/>
              </a:rPr>
              <a:t>Volunteer Run, Volunteer Led – Your SU Delegates give and get feedback and represent with your Volunteer Board of Directors</a:t>
            </a:r>
          </a:p>
        </p:txBody>
      </p:sp>
      <p:sp>
        <p:nvSpPr>
          <p:cNvPr id="4" name="TextBox 3">
            <a:extLst>
              <a:ext uri="{FF2B5EF4-FFF2-40B4-BE49-F238E27FC236}">
                <a16:creationId xmlns:a16="http://schemas.microsoft.com/office/drawing/2014/main" id="{7BF1F16A-C3F6-5CF0-530F-783201BE4375}"/>
              </a:ext>
            </a:extLst>
          </p:cNvPr>
          <p:cNvSpPr txBox="1"/>
          <p:nvPr/>
        </p:nvSpPr>
        <p:spPr>
          <a:xfrm>
            <a:off x="1316530" y="3840601"/>
            <a:ext cx="14067849" cy="5509200"/>
          </a:xfrm>
          <a:prstGeom prst="rect">
            <a:avLst/>
          </a:prstGeom>
          <a:noFill/>
        </p:spPr>
        <p:txBody>
          <a:bodyPr wrap="square" lIns="91440" tIns="45720" rIns="91440" bIns="45720" rtlCol="0" anchor="t">
            <a:spAutoFit/>
          </a:bodyPr>
          <a:lstStyle/>
          <a:p>
            <a:r>
              <a:rPr lang="en-US" sz="3200">
                <a:latin typeface="Girl Scout 1"/>
              </a:rPr>
              <a:t>For Delegate Availability:</a:t>
            </a:r>
            <a:endParaRPr lang="en-US" sz="3200">
              <a:latin typeface="Girl Scout 1"/>
              <a:ea typeface="Calibri"/>
              <a:cs typeface="Calibri"/>
            </a:endParaRPr>
          </a:p>
          <a:p>
            <a:endParaRPr lang="en-US" sz="3200">
              <a:latin typeface="Girl Scout 1"/>
              <a:ea typeface="Calibri"/>
              <a:cs typeface="Calibri"/>
            </a:endParaRPr>
          </a:p>
          <a:p>
            <a:r>
              <a:rPr lang="en-US" sz="3200" b="1">
                <a:latin typeface="Girl Scout 1"/>
              </a:rPr>
              <a:t>FORUMS:</a:t>
            </a:r>
            <a:endParaRPr lang="en-US" sz="3200" b="1">
              <a:latin typeface="Girl Scout 1"/>
              <a:ea typeface="Calibri"/>
              <a:cs typeface="Calibri"/>
            </a:endParaRPr>
          </a:p>
          <a:p>
            <a:endParaRPr lang="en-US" sz="3200">
              <a:latin typeface="Girl Scout 1"/>
              <a:ea typeface="Calibri"/>
              <a:cs typeface="Calibri"/>
            </a:endParaRPr>
          </a:p>
          <a:p>
            <a:r>
              <a:rPr lang="en-US" sz="3200">
                <a:latin typeface="Girl Scout 1"/>
              </a:rPr>
              <a:t>	Gastonia Office:  	February 5, 2026	 	6-7:30 p.m.</a:t>
            </a:r>
            <a:endParaRPr lang="en-US" sz="3200">
              <a:latin typeface="Girl Scout 1"/>
              <a:ea typeface="Calibri"/>
              <a:cs typeface="Calibri"/>
            </a:endParaRPr>
          </a:p>
          <a:p>
            <a:endParaRPr lang="en-US" sz="3200">
              <a:latin typeface="Girl Scout 1"/>
              <a:ea typeface="Calibri"/>
              <a:cs typeface="Calibri"/>
            </a:endParaRPr>
          </a:p>
          <a:p>
            <a:r>
              <a:rPr lang="en-US" sz="3200">
                <a:latin typeface="Girl Scout 1"/>
              </a:rPr>
              <a:t>	Hickory Office:  	February 17, 2026 		6-7:30 p.m.</a:t>
            </a:r>
            <a:endParaRPr lang="en-US" sz="3200">
              <a:latin typeface="Girl Scout 1"/>
              <a:ea typeface="Calibri"/>
              <a:cs typeface="Calibri"/>
            </a:endParaRPr>
          </a:p>
          <a:p>
            <a:endParaRPr lang="en-US" sz="3200">
              <a:latin typeface="Girl Scout 1"/>
              <a:ea typeface="Calibri"/>
              <a:cs typeface="Calibri"/>
            </a:endParaRPr>
          </a:p>
          <a:p>
            <a:r>
              <a:rPr lang="en-US" sz="3200">
                <a:latin typeface="Girl Scout 1"/>
              </a:rPr>
              <a:t>	Triad Office:  		March 5, 2026	 	6-7:30 p.m.</a:t>
            </a:r>
            <a:endParaRPr lang="en-US" sz="3200">
              <a:latin typeface="Girl Scout 1"/>
              <a:ea typeface="Calibri"/>
              <a:cs typeface="Calibri"/>
            </a:endParaRPr>
          </a:p>
          <a:p>
            <a:endParaRPr lang="en-US" sz="3200">
              <a:latin typeface="Girl Scout 1"/>
              <a:ea typeface="Calibri"/>
              <a:cs typeface="Calibri"/>
            </a:endParaRPr>
          </a:p>
          <a:p>
            <a:r>
              <a:rPr lang="en-US" sz="3200">
                <a:latin typeface="Girl Scout 1"/>
              </a:rPr>
              <a:t>	Asheville Office:  	March 17, 2026  	 	6-7:30 p.m.</a:t>
            </a:r>
            <a:endParaRPr lang="en-US" sz="3200">
              <a:latin typeface="Girl Scout 1"/>
              <a:ea typeface="Calibri"/>
              <a:cs typeface="Calibri"/>
            </a:endParaRPr>
          </a:p>
        </p:txBody>
      </p:sp>
    </p:spTree>
    <p:extLst>
      <p:ext uri="{BB962C8B-B14F-4D97-AF65-F5344CB8AC3E}">
        <p14:creationId xmlns:p14="http://schemas.microsoft.com/office/powerpoint/2010/main" val="262660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A6A99-6735-CEE8-D3FB-03048E5B901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D58CC2B-B4FD-0288-F688-8CCF965FBE63}"/>
              </a:ext>
            </a:extLst>
          </p:cNvPr>
          <p:cNvSpPr/>
          <p:nvPr/>
        </p:nvSpPr>
        <p:spPr>
          <a:xfrm rot="-10800000">
            <a:off x="-3" y="0"/>
            <a:ext cx="18288001" cy="10464130"/>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21980538-4058-D7FF-94BD-90612BD03CC5}"/>
              </a:ext>
            </a:extLst>
          </p:cNvPr>
          <p:cNvSpPr txBox="1"/>
          <p:nvPr/>
        </p:nvSpPr>
        <p:spPr>
          <a:xfrm>
            <a:off x="1039035" y="549510"/>
            <a:ext cx="15789134" cy="2619884"/>
          </a:xfrm>
          <a:prstGeom prst="rect">
            <a:avLst/>
          </a:prstGeom>
        </p:spPr>
        <p:txBody>
          <a:bodyPr wrap="square" lIns="0" tIns="0" rIns="0" bIns="0" rtlCol="0" anchor="t">
            <a:spAutoFit/>
          </a:bodyPr>
          <a:lstStyle/>
          <a:p>
            <a:pPr algn="ctr">
              <a:lnSpc>
                <a:spcPts val="6999"/>
              </a:lnSpc>
            </a:pPr>
            <a:r>
              <a:rPr lang="en-US" sz="4600" spc="118">
                <a:solidFill>
                  <a:srgbClr val="000000"/>
                </a:solidFill>
                <a:latin typeface="Girl Scout 2"/>
                <a:ea typeface="Girl Scout 2"/>
                <a:cs typeface="Girl Scout 2"/>
                <a:sym typeface="Girl Scout 2"/>
              </a:rPr>
              <a:t>Volunteer Run, Volunteer Led – Your SU Delegates give and get feedback and represent with your Volunteer Board of Directors</a:t>
            </a:r>
          </a:p>
        </p:txBody>
      </p:sp>
      <p:sp>
        <p:nvSpPr>
          <p:cNvPr id="4" name="TextBox 3">
            <a:extLst>
              <a:ext uri="{FF2B5EF4-FFF2-40B4-BE49-F238E27FC236}">
                <a16:creationId xmlns:a16="http://schemas.microsoft.com/office/drawing/2014/main" id="{93A1FE94-E2E3-3544-E0E1-E63743810898}"/>
              </a:ext>
            </a:extLst>
          </p:cNvPr>
          <p:cNvSpPr txBox="1"/>
          <p:nvPr/>
        </p:nvSpPr>
        <p:spPr>
          <a:xfrm>
            <a:off x="1039035" y="3875248"/>
            <a:ext cx="16318523" cy="4154984"/>
          </a:xfrm>
          <a:prstGeom prst="rect">
            <a:avLst/>
          </a:prstGeom>
          <a:noFill/>
        </p:spPr>
        <p:txBody>
          <a:bodyPr wrap="square" lIns="91440" tIns="45720" rIns="91440" bIns="45720" rtlCol="0" anchor="t">
            <a:spAutoFit/>
          </a:bodyPr>
          <a:lstStyle/>
          <a:p>
            <a:r>
              <a:rPr lang="en-US" sz="2400" b="1">
                <a:latin typeface="Girl Scout 1"/>
              </a:rPr>
              <a:t>For Service Unit Specialists and Service Unit Meetings:</a:t>
            </a:r>
            <a:endParaRPr lang="en-US" sz="2400">
              <a:latin typeface="Girl Scout 1"/>
              <a:ea typeface="Calibri"/>
              <a:cs typeface="Calibri"/>
            </a:endParaRPr>
          </a:p>
          <a:p>
            <a:endParaRPr lang="en-US" sz="2400">
              <a:latin typeface="Girl Scout 1"/>
            </a:endParaRPr>
          </a:p>
          <a:p>
            <a:pPr marL="457200" indent="-457200">
              <a:buFont typeface="Arial"/>
              <a:buChar char="•"/>
            </a:pPr>
            <a:r>
              <a:rPr lang="en-US" sz="2400">
                <a:latin typeface="Girl Scout 1"/>
              </a:rPr>
              <a:t>Please ensure you add elections at some point during your meetings either October or November (ideally before December).</a:t>
            </a:r>
            <a:endParaRPr lang="en-US" sz="2400">
              <a:latin typeface="Girl Scout 1"/>
              <a:ea typeface="Calibri"/>
              <a:cs typeface="Calibri"/>
            </a:endParaRPr>
          </a:p>
          <a:p>
            <a:pPr marL="457200" indent="-457200">
              <a:buFont typeface="Arial"/>
              <a:buChar char="•"/>
            </a:pPr>
            <a:endParaRPr lang="en-US" sz="2400">
              <a:latin typeface="Girl Scout 1"/>
              <a:ea typeface="Calibri"/>
              <a:cs typeface="Calibri"/>
            </a:endParaRPr>
          </a:p>
          <a:p>
            <a:pPr marL="457200" indent="-457200">
              <a:buFont typeface="Arial"/>
              <a:buChar char="•"/>
            </a:pPr>
            <a:r>
              <a:rPr lang="en-US" sz="2400">
                <a:latin typeface="Girl Scout 1"/>
              </a:rPr>
              <a:t>Ensure you add time for your Delegates to seek feedback at your January Meeting.</a:t>
            </a:r>
            <a:endParaRPr lang="en-US" sz="2400">
              <a:latin typeface="Girl Scout 1"/>
              <a:ea typeface="Calibri"/>
              <a:cs typeface="Calibri"/>
            </a:endParaRPr>
          </a:p>
          <a:p>
            <a:pPr marL="457200" indent="-457200">
              <a:buFont typeface="Arial"/>
              <a:buChar char="•"/>
            </a:pPr>
            <a:endParaRPr lang="en-US" sz="2400">
              <a:latin typeface="Girl Scout 1"/>
              <a:ea typeface="Calibri"/>
              <a:cs typeface="Calibri"/>
            </a:endParaRPr>
          </a:p>
          <a:p>
            <a:pPr marL="457200" indent="-457200">
              <a:buFont typeface="Arial"/>
              <a:buChar char="•"/>
            </a:pPr>
            <a:r>
              <a:rPr lang="en-US" sz="2400">
                <a:latin typeface="Girl Scout 1"/>
              </a:rPr>
              <a:t>Add time for your delegates to report back at your March or April Meeting.</a:t>
            </a:r>
            <a:endParaRPr lang="en-US" sz="2400">
              <a:latin typeface="Girl Scout 1"/>
              <a:ea typeface="Calibri"/>
              <a:cs typeface="Calibri"/>
            </a:endParaRPr>
          </a:p>
          <a:p>
            <a:pPr marL="457200" indent="-457200">
              <a:buFont typeface="Arial"/>
              <a:buChar char="•"/>
            </a:pPr>
            <a:endParaRPr lang="en-US" sz="2400">
              <a:latin typeface="Girl Scout 1"/>
              <a:ea typeface="Calibri"/>
              <a:cs typeface="Calibri"/>
            </a:endParaRPr>
          </a:p>
          <a:p>
            <a:pPr marL="457200" indent="-457200">
              <a:buFont typeface="Arial"/>
              <a:buChar char="•"/>
            </a:pPr>
            <a:r>
              <a:rPr lang="en-US" sz="2400">
                <a:latin typeface="Girl Scout 1"/>
              </a:rPr>
              <a:t>Add time for your delegates to report back at your May meeting about the Annual Meeting.</a:t>
            </a:r>
            <a:endParaRPr lang="en-US" sz="2400">
              <a:latin typeface="Girl Scout 1"/>
              <a:ea typeface="Calibri"/>
              <a:cs typeface="Calibri"/>
            </a:endParaRPr>
          </a:p>
          <a:p>
            <a:endParaRPr lang="en-US" sz="2400">
              <a:latin typeface="Girl Scout 1"/>
              <a:ea typeface="Calibri"/>
              <a:cs typeface="Calibri"/>
            </a:endParaRPr>
          </a:p>
        </p:txBody>
      </p:sp>
    </p:spTree>
    <p:extLst>
      <p:ext uri="{BB962C8B-B14F-4D97-AF65-F5344CB8AC3E}">
        <p14:creationId xmlns:p14="http://schemas.microsoft.com/office/powerpoint/2010/main" val="2717466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88809" y="575654"/>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Property Updates</a:t>
            </a:r>
          </a:p>
        </p:txBody>
      </p:sp>
      <p:sp>
        <p:nvSpPr>
          <p:cNvPr id="5" name="TextBox 5"/>
          <p:cNvSpPr txBox="1"/>
          <p:nvPr/>
        </p:nvSpPr>
        <p:spPr>
          <a:xfrm>
            <a:off x="9754717" y="1868748"/>
            <a:ext cx="7391468" cy="412229"/>
          </a:xfrm>
          <a:prstGeom prst="rect">
            <a:avLst/>
          </a:prstGeom>
          <a:noFill/>
        </p:spPr>
        <p:txBody>
          <a:bodyPr wrap="square" lIns="0" tIns="0" rIns="0" bIns="0" rtlCol="0" anchor="t">
            <a:spAutoFit/>
          </a:bodyPr>
          <a:lstStyle/>
          <a:p>
            <a:pPr algn="ctr">
              <a:lnSpc>
                <a:spcPts val="3499"/>
              </a:lnSpc>
            </a:pPr>
            <a:r>
              <a:rPr lang="en-US" sz="2450" spc="59">
                <a:solidFill>
                  <a:srgbClr val="000000"/>
                </a:solidFill>
                <a:latin typeface="Girl Scout 1"/>
                <a:ea typeface="Girl Scout 1"/>
                <a:cs typeface="Girl Scout 1"/>
                <a:sym typeface="Girl Scout 1"/>
              </a:rPr>
              <a:t>Pisgah, </a:t>
            </a:r>
            <a:r>
              <a:rPr lang="en-US" sz="2450" spc="59" err="1">
                <a:solidFill>
                  <a:srgbClr val="000000"/>
                </a:solidFill>
                <a:latin typeface="Girl Scout 1"/>
                <a:ea typeface="Girl Scout 1"/>
                <a:cs typeface="Girl Scout 1"/>
                <a:sym typeface="Girl Scout 1"/>
              </a:rPr>
              <a:t>Keyauwee</a:t>
            </a:r>
            <a:r>
              <a:rPr lang="en-US" sz="2450" spc="59">
                <a:solidFill>
                  <a:srgbClr val="000000"/>
                </a:solidFill>
                <a:latin typeface="Girl Scout 1"/>
                <a:ea typeface="Girl Scout 1"/>
                <a:cs typeface="Girl Scout 1"/>
                <a:sym typeface="Girl Scout 1"/>
              </a:rPr>
              <a:t> and Ginger - OH MY!</a:t>
            </a:r>
          </a:p>
        </p:txBody>
      </p:sp>
      <p:sp>
        <p:nvSpPr>
          <p:cNvPr id="16" name="TextBox 15">
            <a:extLst>
              <a:ext uri="{FF2B5EF4-FFF2-40B4-BE49-F238E27FC236}">
                <a16:creationId xmlns:a16="http://schemas.microsoft.com/office/drawing/2014/main" id="{7A879CF8-BA49-FC89-9714-452E335DA019}"/>
              </a:ext>
            </a:extLst>
          </p:cNvPr>
          <p:cNvSpPr txBox="1"/>
          <p:nvPr/>
        </p:nvSpPr>
        <p:spPr>
          <a:xfrm>
            <a:off x="8331200" y="2749550"/>
            <a:ext cx="9677400" cy="4708981"/>
          </a:xfrm>
          <a:prstGeom prst="rect">
            <a:avLst/>
          </a:prstGeom>
          <a:noFill/>
        </p:spPr>
        <p:txBody>
          <a:bodyPr wrap="square" lIns="91440" tIns="45720" rIns="91440" bIns="45720" rtlCol="0" anchor="t">
            <a:spAutoFit/>
          </a:bodyPr>
          <a:lstStyle/>
          <a:p>
            <a:pPr marL="285750" indent="-285750">
              <a:buFont typeface="Arial"/>
              <a:buChar char="•"/>
            </a:pPr>
            <a:r>
              <a:rPr lang="en-US" sz="2000">
                <a:latin typeface="Girl Scout 1"/>
              </a:rPr>
              <a:t>A GSCP2P Property Assessment took place with Structural Engineers last week, visiting all four service centers and three camp properties.</a:t>
            </a:r>
          </a:p>
          <a:p>
            <a:pPr marL="285750" indent="-285750">
              <a:buFont typeface="Arial"/>
              <a:buChar char="•"/>
            </a:pPr>
            <a:endParaRPr lang="en-US" sz="2000">
              <a:latin typeface="Girl Scout 1"/>
            </a:endParaRPr>
          </a:p>
          <a:p>
            <a:pPr marL="285750" indent="-285750">
              <a:buFont typeface="Arial"/>
              <a:buChar char="•"/>
            </a:pPr>
            <a:r>
              <a:rPr lang="en-US" sz="2000">
                <a:latin typeface="Girl Scout 1"/>
              </a:rPr>
              <a:t>We will receive a comprehensive cost list of items that need repaired to begin a priority list.</a:t>
            </a:r>
          </a:p>
          <a:p>
            <a:pPr marL="285750" indent="-285750">
              <a:buFont typeface="Arial"/>
              <a:buChar char="•"/>
            </a:pPr>
            <a:endParaRPr lang="en-US" sz="2000">
              <a:latin typeface="Girl Scout 1"/>
            </a:endParaRPr>
          </a:p>
          <a:p>
            <a:pPr marL="285750" indent="-285750">
              <a:buFont typeface="Arial"/>
              <a:buChar char="•"/>
            </a:pPr>
            <a:r>
              <a:rPr lang="en-US" sz="2000">
                <a:latin typeface="Girl Scout 1"/>
              </a:rPr>
              <a:t>Members will receive a survey on their property needs and priorities</a:t>
            </a:r>
          </a:p>
          <a:p>
            <a:pPr marL="285750" indent="-285750">
              <a:buFont typeface="Arial"/>
              <a:buChar char="•"/>
            </a:pPr>
            <a:endParaRPr lang="en-US" sz="2000">
              <a:latin typeface="Girl Scout 1"/>
            </a:endParaRPr>
          </a:p>
          <a:p>
            <a:pPr marL="285750" indent="-285750">
              <a:buFont typeface="Arial"/>
              <a:buChar char="•"/>
            </a:pPr>
            <a:r>
              <a:rPr lang="en-US" sz="2000">
                <a:latin typeface="Girl Scout 1"/>
              </a:rPr>
              <a:t>Volunteers and girls can be a part of focus groups conducted by the Property Assessment company. </a:t>
            </a:r>
          </a:p>
          <a:p>
            <a:pPr marL="285750" indent="-285750">
              <a:buFont typeface="Arial"/>
              <a:buChar char="•"/>
            </a:pPr>
            <a:endParaRPr lang="en-US" sz="2000">
              <a:latin typeface="Girl Scout 1"/>
            </a:endParaRPr>
          </a:p>
          <a:p>
            <a:pPr marL="285750" indent="-285750">
              <a:buFont typeface="Arial"/>
              <a:buChar char="•"/>
            </a:pPr>
            <a:r>
              <a:rPr lang="en-US" sz="2000">
                <a:latin typeface="Girl Scout 1"/>
              </a:rPr>
              <a:t>If you would like to be a part of an in-person focus group, complete the form here: </a:t>
            </a:r>
            <a:r>
              <a:rPr lang="en-US" sz="2000">
                <a:latin typeface="Girl Scout 1"/>
                <a:hlinkClick r:id="rId6"/>
              </a:rPr>
              <a:t>https://bit.ly/4mUVArU</a:t>
            </a:r>
            <a:r>
              <a:rPr lang="en-US" sz="2000">
                <a:latin typeface="Girl Scout 1"/>
              </a:rPr>
              <a:t> or scan the QR code below.</a:t>
            </a:r>
          </a:p>
          <a:p>
            <a:pPr marL="285750" indent="-285750">
              <a:buFont typeface="Arial"/>
              <a:buChar char="•"/>
            </a:pPr>
            <a:endParaRPr lang="en-US" sz="2000">
              <a:latin typeface="Girl Scout 1"/>
            </a:endParaRPr>
          </a:p>
          <a:p>
            <a:pPr marL="285750" indent="-285750">
              <a:buFont typeface="Arial"/>
              <a:buChar char="•"/>
            </a:pPr>
            <a:r>
              <a:rPr lang="en-US" sz="2000">
                <a:latin typeface="Girl Scout 1"/>
              </a:rPr>
              <a:t>The Property Assessment will be complete in December of 2025.</a:t>
            </a:r>
          </a:p>
        </p:txBody>
      </p:sp>
      <p:pic>
        <p:nvPicPr>
          <p:cNvPr id="8" name="Picture 7" descr="A qr code with a white background&#10;&#10;AI-generated content may be incorrect.">
            <a:extLst>
              <a:ext uri="{FF2B5EF4-FFF2-40B4-BE49-F238E27FC236}">
                <a16:creationId xmlns:a16="http://schemas.microsoft.com/office/drawing/2014/main" id="{C8703FDF-8571-4169-5C69-61814B7E28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89952" y="7619425"/>
            <a:ext cx="2359896" cy="2359896"/>
          </a:xfrm>
          <a:prstGeom prst="rect">
            <a:avLst/>
          </a:prstGeom>
        </p:spPr>
      </p:pic>
    </p:spTree>
    <p:extLst>
      <p:ext uri="{BB962C8B-B14F-4D97-AF65-F5344CB8AC3E}">
        <p14:creationId xmlns:p14="http://schemas.microsoft.com/office/powerpoint/2010/main" val="73747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4" y="0"/>
            <a:ext cx="18512592" cy="10426776"/>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p:cNvSpPr txBox="1"/>
          <p:nvPr/>
        </p:nvSpPr>
        <p:spPr>
          <a:xfrm>
            <a:off x="2509999" y="696964"/>
            <a:ext cx="13268001" cy="1710084"/>
          </a:xfrm>
          <a:prstGeom prst="rect">
            <a:avLst/>
          </a:prstGeom>
        </p:spPr>
        <p:txBody>
          <a:bodyPr wrap="square" lIns="0" tIns="0" rIns="0" bIns="0" rtlCol="0" anchor="t">
            <a:spAutoFit/>
          </a:bodyPr>
          <a:lstStyle/>
          <a:p>
            <a:pPr algn="ctr">
              <a:lnSpc>
                <a:spcPts val="6999"/>
              </a:lnSpc>
            </a:pPr>
            <a:r>
              <a:rPr lang="en-US" sz="4600" spc="118">
                <a:solidFill>
                  <a:srgbClr val="000000"/>
                </a:solidFill>
                <a:latin typeface="Girl Scout 2"/>
                <a:ea typeface="Girl Scout 2"/>
                <a:cs typeface="Girl Scout 2"/>
                <a:sym typeface="Girl Scout 2"/>
              </a:rPr>
              <a:t>Current State: Camp Ginger Cascades – currently closed</a:t>
            </a:r>
            <a:endParaRPr lang="en-US" sz="4600" spc="118">
              <a:solidFill>
                <a:srgbClr val="000000"/>
              </a:solidFill>
              <a:latin typeface="Girl Scout 2"/>
              <a:ea typeface="Girl Scout 2"/>
              <a:cs typeface="Girl Scout 2"/>
            </a:endParaRPr>
          </a:p>
        </p:txBody>
      </p:sp>
      <p:sp>
        <p:nvSpPr>
          <p:cNvPr id="4" name="TextBox 3">
            <a:extLst>
              <a:ext uri="{FF2B5EF4-FFF2-40B4-BE49-F238E27FC236}">
                <a16:creationId xmlns:a16="http://schemas.microsoft.com/office/drawing/2014/main" id="{6B7471CC-534C-144E-8DEF-9EFCF599D881}"/>
              </a:ext>
            </a:extLst>
          </p:cNvPr>
          <p:cNvSpPr txBox="1"/>
          <p:nvPr/>
        </p:nvSpPr>
        <p:spPr>
          <a:xfrm>
            <a:off x="965658" y="2623792"/>
            <a:ext cx="21995802" cy="7478970"/>
          </a:xfrm>
          <a:prstGeom prst="rect">
            <a:avLst/>
          </a:prstGeom>
          <a:noFill/>
        </p:spPr>
        <p:txBody>
          <a:bodyPr wrap="square" lIns="91440" tIns="45720" rIns="91440" bIns="45720" rtlCol="0" anchor="t">
            <a:spAutoFit/>
          </a:bodyPr>
          <a:lstStyle/>
          <a:p>
            <a:r>
              <a:rPr lang="en-US" sz="2400">
                <a:latin typeface="Girl Scout Text Book" panose="02020003000000000000" pitchFamily="18" charset="0"/>
              </a:rPr>
              <a:t>Dining Hall:</a:t>
            </a:r>
          </a:p>
          <a:p>
            <a:pPr marL="457200" indent="-457200">
              <a:buFont typeface="Arial"/>
              <a:buChar char="•"/>
            </a:pPr>
            <a:r>
              <a:rPr lang="en-US" sz="2400">
                <a:latin typeface="Girl Scout Text Book" panose="02020003000000000000" pitchFamily="18" charset="0"/>
              </a:rPr>
              <a:t>Cannot be used at this time</a:t>
            </a:r>
            <a:endParaRPr lang="en-US" sz="2400">
              <a:latin typeface="Girl Scout Text Book" panose="02020003000000000000" pitchFamily="18" charset="0"/>
              <a:ea typeface="Calibri"/>
              <a:cs typeface="Calibri"/>
            </a:endParaRPr>
          </a:p>
          <a:p>
            <a:pPr marL="457200" indent="-457200">
              <a:buFont typeface="Arial"/>
              <a:buChar char="•"/>
            </a:pPr>
            <a:r>
              <a:rPr lang="en-US" sz="2400">
                <a:latin typeface="Girl Scout Text Book" panose="02020003000000000000" pitchFamily="18" charset="0"/>
              </a:rPr>
              <a:t>Decking around dining hall and troop house has been deemed unsafe</a:t>
            </a:r>
            <a:endParaRPr lang="en-US" sz="2400">
              <a:latin typeface="Girl Scout Text Book" panose="02020003000000000000" pitchFamily="18" charset="0"/>
              <a:ea typeface="Calibri"/>
              <a:cs typeface="Calibri"/>
            </a:endParaRPr>
          </a:p>
          <a:p>
            <a:pPr marL="457200" indent="-457200">
              <a:buFont typeface="Arial"/>
              <a:buChar char="•"/>
            </a:pPr>
            <a:r>
              <a:rPr lang="en-US" sz="2400">
                <a:latin typeface="Girl Scout Text Book" panose="02020003000000000000" pitchFamily="18" charset="0"/>
              </a:rPr>
              <a:t>Dining hall roof has significant issues  - Needs further assessment</a:t>
            </a:r>
            <a:endParaRPr lang="en-US" sz="2400">
              <a:latin typeface="Girl Scout Text Book" panose="02020003000000000000" pitchFamily="18" charset="0"/>
              <a:ea typeface="Calibri"/>
              <a:cs typeface="Calibri"/>
            </a:endParaRPr>
          </a:p>
          <a:p>
            <a:endParaRPr lang="en-US" sz="2400">
              <a:latin typeface="Girl Scout Text Book" panose="02020003000000000000" pitchFamily="18" charset="0"/>
            </a:endParaRPr>
          </a:p>
          <a:p>
            <a:r>
              <a:rPr lang="en-US" sz="2400">
                <a:latin typeface="Girl Scout Text Book" panose="02020003000000000000" pitchFamily="18" charset="0"/>
              </a:rPr>
              <a:t>Rainbow and Rocky Ridge:</a:t>
            </a:r>
          </a:p>
          <a:p>
            <a:pPr marL="457200" indent="-457200">
              <a:buFont typeface="Arial"/>
              <a:buChar char="•"/>
            </a:pPr>
            <a:r>
              <a:rPr lang="en-US" sz="2400">
                <a:latin typeface="Girl Scout Text Book" panose="02020003000000000000" pitchFamily="18" charset="0"/>
              </a:rPr>
              <a:t>Issues with deck removal and new decking</a:t>
            </a:r>
            <a:endParaRPr lang="en-US" sz="2400">
              <a:latin typeface="Girl Scout Text Book" panose="02020003000000000000" pitchFamily="18" charset="0"/>
              <a:ea typeface="Calibri"/>
              <a:cs typeface="Calibri"/>
            </a:endParaRPr>
          </a:p>
          <a:p>
            <a:pPr marL="457200" indent="-457200">
              <a:buFont typeface="Arial"/>
              <a:buChar char="•"/>
            </a:pPr>
            <a:r>
              <a:rPr lang="en-US" sz="2400">
                <a:latin typeface="Girl Scout Text Book" panose="02020003000000000000" pitchFamily="18" charset="0"/>
              </a:rPr>
              <a:t>Not able to be used at this time – Need further assessment</a:t>
            </a:r>
            <a:endParaRPr lang="en-US" sz="2400">
              <a:latin typeface="Girl Scout Text Book" panose="02020003000000000000" pitchFamily="18" charset="0"/>
              <a:ea typeface="Calibri"/>
              <a:cs typeface="Calibri"/>
            </a:endParaRPr>
          </a:p>
          <a:p>
            <a:endParaRPr lang="en-US" sz="2400">
              <a:latin typeface="Girl Scout Text Book" panose="02020003000000000000" pitchFamily="18" charset="0"/>
            </a:endParaRPr>
          </a:p>
          <a:p>
            <a:r>
              <a:rPr lang="en-US" sz="2400">
                <a:latin typeface="Girl Scout Text Book" panose="02020003000000000000" pitchFamily="18" charset="0"/>
              </a:rPr>
              <a:t>Hilltop:</a:t>
            </a:r>
          </a:p>
          <a:p>
            <a:pPr marL="457200" indent="-457200">
              <a:buFont typeface="Arial"/>
              <a:buChar char="•"/>
            </a:pPr>
            <a:r>
              <a:rPr lang="en-US" sz="2400">
                <a:latin typeface="Girl Scout Text Book" panose="02020003000000000000" pitchFamily="18" charset="0"/>
              </a:rPr>
              <a:t>Roof issue causing mold</a:t>
            </a:r>
            <a:endParaRPr lang="en-US" sz="2400">
              <a:latin typeface="Girl Scout Text Book" panose="02020003000000000000" pitchFamily="18" charset="0"/>
              <a:ea typeface="Calibri"/>
              <a:cs typeface="Calibri"/>
            </a:endParaRPr>
          </a:p>
          <a:p>
            <a:endParaRPr lang="en-US" sz="2400">
              <a:latin typeface="Girl Scout Text Book" panose="02020003000000000000" pitchFamily="18" charset="0"/>
            </a:endParaRPr>
          </a:p>
          <a:p>
            <a:r>
              <a:rPr lang="en-US" sz="2400">
                <a:latin typeface="Girl Scout Text Book" panose="02020003000000000000" pitchFamily="18" charset="0"/>
              </a:rPr>
              <a:t>Mushroom:</a:t>
            </a:r>
          </a:p>
          <a:p>
            <a:pPr marL="457200" indent="-457200">
              <a:buFont typeface="Arial"/>
              <a:buChar char="•"/>
            </a:pPr>
            <a:r>
              <a:rPr lang="en-US" sz="2400">
                <a:latin typeface="Girl Scout Text Book" panose="02020003000000000000" pitchFamily="18" charset="0"/>
              </a:rPr>
              <a:t>New building replaced due to Hurricane damage</a:t>
            </a:r>
          </a:p>
          <a:p>
            <a:pPr marL="457200" indent="-457200">
              <a:buFont typeface="Arial"/>
              <a:buChar char="•"/>
            </a:pPr>
            <a:r>
              <a:rPr lang="en-US" sz="2400">
                <a:latin typeface="Girl Scout Text Book" panose="02020003000000000000" pitchFamily="18" charset="0"/>
              </a:rPr>
              <a:t>New bathhouse still needs to be built</a:t>
            </a:r>
          </a:p>
          <a:p>
            <a:endParaRPr lang="en-US" sz="2400">
              <a:latin typeface="Girl Scout Text Book" panose="02020003000000000000" pitchFamily="18" charset="0"/>
            </a:endParaRPr>
          </a:p>
          <a:p>
            <a:r>
              <a:rPr lang="en-US" sz="2400">
                <a:latin typeface="Girl Scout Text Book" panose="02020003000000000000" pitchFamily="18" charset="0"/>
              </a:rPr>
              <a:t>Mary Leach:</a:t>
            </a:r>
          </a:p>
          <a:p>
            <a:pPr marL="457200" indent="-457200">
              <a:buFont typeface="Arial"/>
              <a:buChar char="•"/>
            </a:pPr>
            <a:r>
              <a:rPr lang="en-US" sz="2400">
                <a:latin typeface="Girl Scout Text Book" panose="02020003000000000000" pitchFamily="18" charset="0"/>
              </a:rPr>
              <a:t>Some structural issues found in area – need assessment</a:t>
            </a:r>
          </a:p>
          <a:p>
            <a:endParaRPr lang="en-US" sz="2400">
              <a:latin typeface="Girl Scout Text Book" panose="02020003000000000000" pitchFamily="18" charset="0"/>
            </a:endParaRPr>
          </a:p>
          <a:p>
            <a:endParaRPr lang="en-US" sz="2400">
              <a:latin typeface="Girl Scout Text Book" panose="02020003000000000000" pitchFamily="18" charset="0"/>
            </a:endParaRPr>
          </a:p>
        </p:txBody>
      </p:sp>
      <p:sp>
        <p:nvSpPr>
          <p:cNvPr id="6" name="TextBox 5">
            <a:extLst>
              <a:ext uri="{FF2B5EF4-FFF2-40B4-BE49-F238E27FC236}">
                <a16:creationId xmlns:a16="http://schemas.microsoft.com/office/drawing/2014/main" id="{8D032EE5-800B-BD6A-9874-317C8D3CE114}"/>
              </a:ext>
            </a:extLst>
          </p:cNvPr>
          <p:cNvSpPr txBox="1"/>
          <p:nvPr/>
        </p:nvSpPr>
        <p:spPr>
          <a:xfrm>
            <a:off x="9974338" y="7284742"/>
            <a:ext cx="7875495" cy="954107"/>
          </a:xfrm>
          <a:prstGeom prst="rect">
            <a:avLst/>
          </a:prstGeom>
          <a:noFill/>
        </p:spPr>
        <p:txBody>
          <a:bodyPr wrap="square" lIns="91440" tIns="45720" rIns="91440" bIns="45720" rtlCol="0" anchor="t">
            <a:spAutoFit/>
          </a:bodyPr>
          <a:lstStyle/>
          <a:p>
            <a:pPr algn="ctr"/>
            <a:r>
              <a:rPr lang="en-US" sz="2800" b="1">
                <a:latin typeface="Girl Scout 1"/>
              </a:rPr>
              <a:t>We hope to open the Challenge Course and Archery Range this fall for day use!</a:t>
            </a:r>
          </a:p>
        </p:txBody>
      </p:sp>
      <p:pic>
        <p:nvPicPr>
          <p:cNvPr id="12" name="Picture 11" descr="A colorful arrow in a diamond shape&#10;&#10;AI-generated content may be incorrect.">
            <a:extLst>
              <a:ext uri="{FF2B5EF4-FFF2-40B4-BE49-F238E27FC236}">
                <a16:creationId xmlns:a16="http://schemas.microsoft.com/office/drawing/2014/main" id="{FA24A189-3538-291C-83FB-6FA72BF009C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946888" y="1158689"/>
            <a:ext cx="5909309" cy="5909309"/>
          </a:xfrm>
          <a:prstGeom prst="rect">
            <a:avLst/>
          </a:prstGeom>
        </p:spPr>
      </p:pic>
    </p:spTree>
    <p:extLst>
      <p:ext uri="{BB962C8B-B14F-4D97-AF65-F5344CB8AC3E}">
        <p14:creationId xmlns:p14="http://schemas.microsoft.com/office/powerpoint/2010/main" val="3050419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19B70-E5EF-03B5-367E-93A4E444537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500BE11-DD8D-C68D-CBAC-D0DC52C3FE59}"/>
              </a:ext>
            </a:extLst>
          </p:cNvPr>
          <p:cNvSpPr/>
          <p:nvPr/>
        </p:nvSpPr>
        <p:spPr>
          <a:xfrm rot="10800000">
            <a:off x="-2" y="-2"/>
            <a:ext cx="18288002" cy="10789847"/>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86052672-1E33-A9A9-65BE-DF516DA7119F}"/>
              </a:ext>
            </a:extLst>
          </p:cNvPr>
          <p:cNvSpPr txBox="1"/>
          <p:nvPr/>
        </p:nvSpPr>
        <p:spPr>
          <a:xfrm>
            <a:off x="3760378" y="758461"/>
            <a:ext cx="10767242" cy="824521"/>
          </a:xfrm>
          <a:prstGeom prst="rect">
            <a:avLst/>
          </a:prstGeom>
        </p:spPr>
        <p:txBody>
          <a:bodyPr wrap="square" lIns="0" tIns="0" rIns="0" bIns="0" rtlCol="0" anchor="t">
            <a:spAutoFit/>
          </a:bodyPr>
          <a:lstStyle/>
          <a:p>
            <a:pPr algn="ctr">
              <a:lnSpc>
                <a:spcPts val="6999"/>
              </a:lnSpc>
            </a:pPr>
            <a:r>
              <a:rPr lang="en-US" sz="4600" spc="118">
                <a:solidFill>
                  <a:srgbClr val="000000"/>
                </a:solidFill>
                <a:latin typeface="Girl Scout 2"/>
                <a:ea typeface="Girl Scout 2"/>
                <a:cs typeface="Girl Scout 2"/>
                <a:sym typeface="Girl Scout 2"/>
              </a:rPr>
              <a:t>Current State: Camp Pisgah</a:t>
            </a:r>
          </a:p>
        </p:txBody>
      </p:sp>
      <p:sp>
        <p:nvSpPr>
          <p:cNvPr id="4" name="TextBox 3">
            <a:extLst>
              <a:ext uri="{FF2B5EF4-FFF2-40B4-BE49-F238E27FC236}">
                <a16:creationId xmlns:a16="http://schemas.microsoft.com/office/drawing/2014/main" id="{524DDA0B-E5C9-F7B4-89EB-107E7C32FF01}"/>
              </a:ext>
            </a:extLst>
          </p:cNvPr>
          <p:cNvSpPr txBox="1"/>
          <p:nvPr/>
        </p:nvSpPr>
        <p:spPr>
          <a:xfrm>
            <a:off x="782808" y="2744785"/>
            <a:ext cx="12096172" cy="9202519"/>
          </a:xfrm>
          <a:prstGeom prst="rect">
            <a:avLst/>
          </a:prstGeom>
          <a:noFill/>
        </p:spPr>
        <p:txBody>
          <a:bodyPr wrap="square" lIns="91440" tIns="45720" rIns="91440" bIns="45720" rtlCol="0" anchor="t">
            <a:spAutoFit/>
          </a:bodyPr>
          <a:lstStyle/>
          <a:p>
            <a:pPr marL="457200" indent="-457200">
              <a:buFont typeface="Arial"/>
              <a:buChar char="•"/>
            </a:pPr>
            <a:r>
              <a:rPr lang="en-US" sz="3200">
                <a:latin typeface="Girl Scout 1"/>
              </a:rPr>
              <a:t>Water is not passing inspection due to bacteria (Not e-coli)</a:t>
            </a:r>
            <a:endParaRPr lang="en-US" sz="3200">
              <a:latin typeface="Girl Scout 1"/>
              <a:ea typeface="Calibri"/>
              <a:cs typeface="Calibri"/>
            </a:endParaRPr>
          </a:p>
          <a:p>
            <a:pPr marL="457200" indent="-457200">
              <a:buFont typeface="Arial"/>
              <a:buChar char="•"/>
            </a:pPr>
            <a:endParaRPr lang="en-US" sz="3200">
              <a:latin typeface="Girl Scout 1"/>
              <a:ea typeface="Calibri"/>
              <a:cs typeface="Calibri"/>
            </a:endParaRPr>
          </a:p>
          <a:p>
            <a:pPr marL="457200" indent="-457200">
              <a:buFont typeface="Arial"/>
              <a:buChar char="•"/>
            </a:pPr>
            <a:r>
              <a:rPr lang="en-US" sz="3200">
                <a:latin typeface="Girl Scout 1"/>
              </a:rPr>
              <a:t>Lightning strike took out Internet</a:t>
            </a:r>
            <a:endParaRPr lang="en-US" sz="3200">
              <a:latin typeface="Girl Scout 1"/>
              <a:ea typeface="Calibri"/>
              <a:cs typeface="Calibri"/>
            </a:endParaRPr>
          </a:p>
          <a:p>
            <a:pPr marL="457200" indent="-457200">
              <a:buFont typeface="Arial"/>
              <a:buChar char="•"/>
            </a:pPr>
            <a:endParaRPr lang="en-US" sz="3200">
              <a:latin typeface="Girl Scout 1"/>
              <a:ea typeface="Calibri"/>
              <a:cs typeface="Calibri"/>
            </a:endParaRPr>
          </a:p>
          <a:p>
            <a:pPr marL="457200" indent="-457200">
              <a:buFont typeface="Arial"/>
              <a:buChar char="•"/>
            </a:pPr>
            <a:r>
              <a:rPr lang="en-US" sz="3200">
                <a:latin typeface="Girl Scout 1"/>
              </a:rPr>
              <a:t>Multiple electrical issues need fixed prior to Internet replacement</a:t>
            </a:r>
            <a:endParaRPr lang="en-US" sz="3200">
              <a:latin typeface="Girl Scout 1"/>
              <a:ea typeface="Calibri"/>
              <a:cs typeface="Calibri"/>
            </a:endParaRPr>
          </a:p>
          <a:p>
            <a:pPr marL="457200" indent="-457200">
              <a:buFont typeface="Arial"/>
              <a:buChar char="•"/>
            </a:pPr>
            <a:endParaRPr lang="en-US" sz="3200">
              <a:latin typeface="Girl Scout 1"/>
              <a:ea typeface="Calibri"/>
              <a:cs typeface="Calibri"/>
            </a:endParaRPr>
          </a:p>
          <a:p>
            <a:pPr marL="457200" indent="-457200">
              <a:buFont typeface="Arial"/>
              <a:buChar char="•"/>
            </a:pPr>
            <a:r>
              <a:rPr lang="en-US" sz="3200">
                <a:latin typeface="Girl Scout 1"/>
              </a:rPr>
              <a:t>Structures need further assessment to determine if there are issues</a:t>
            </a:r>
            <a:endParaRPr lang="en-US" sz="3200">
              <a:latin typeface="Girl Scout 1"/>
              <a:ea typeface="Calibri"/>
              <a:cs typeface="Calibri"/>
            </a:endParaRPr>
          </a:p>
          <a:p>
            <a:pPr marL="457200" indent="-457200">
              <a:buFont typeface="Arial"/>
              <a:buChar char="•"/>
            </a:pPr>
            <a:endParaRPr lang="en-US" sz="3200">
              <a:latin typeface="Girl Scout 1"/>
              <a:ea typeface="Calibri"/>
              <a:cs typeface="Calibri"/>
            </a:endParaRPr>
          </a:p>
          <a:p>
            <a:pPr marL="457200" indent="-457200">
              <a:buFont typeface="Arial"/>
              <a:buChar char="•"/>
            </a:pPr>
            <a:r>
              <a:rPr lang="en-US" sz="3200">
                <a:latin typeface="Girl Scout 1"/>
              </a:rPr>
              <a:t>Cannot allow girls to use the site due to water issue at this time</a:t>
            </a:r>
            <a:endParaRPr lang="en-US" sz="3200">
              <a:latin typeface="Girl Scout 1"/>
              <a:ea typeface="Calibri"/>
              <a:cs typeface="Calibri"/>
            </a:endParaRPr>
          </a:p>
          <a:p>
            <a:pPr marL="457200" indent="-457200">
              <a:buFont typeface="Arial"/>
              <a:buChar char="•"/>
            </a:pPr>
            <a:endParaRPr lang="en-US" sz="3200">
              <a:latin typeface="Girl Scout 1"/>
              <a:ea typeface="Calibri"/>
              <a:cs typeface="Calibri"/>
            </a:endParaRPr>
          </a:p>
          <a:p>
            <a:endParaRPr lang="en-US" sz="2800"/>
          </a:p>
          <a:p>
            <a:endParaRPr lang="en-US" sz="2800"/>
          </a:p>
          <a:p>
            <a:endParaRPr lang="en-US" sz="2800"/>
          </a:p>
          <a:p>
            <a:endParaRPr lang="en-US" sz="2800"/>
          </a:p>
          <a:p>
            <a:endParaRPr lang="en-US" sz="2800"/>
          </a:p>
          <a:p>
            <a:endParaRPr lang="en-US"/>
          </a:p>
          <a:p>
            <a:endParaRPr lang="en-US"/>
          </a:p>
        </p:txBody>
      </p:sp>
      <p:pic>
        <p:nvPicPr>
          <p:cNvPr id="7" name="Picture 6" descr="A logo with different animals&#10;&#10;AI-generated content may be incorrect.">
            <a:extLst>
              <a:ext uri="{FF2B5EF4-FFF2-40B4-BE49-F238E27FC236}">
                <a16:creationId xmlns:a16="http://schemas.microsoft.com/office/drawing/2014/main" id="{7EDE4778-A4C8-14DC-E36D-39A94CE4E03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3263991" y="3165966"/>
            <a:ext cx="4398368" cy="4457912"/>
          </a:xfrm>
          <a:prstGeom prst="rect">
            <a:avLst/>
          </a:prstGeom>
        </p:spPr>
      </p:pic>
    </p:spTree>
    <p:extLst>
      <p:ext uri="{BB962C8B-B14F-4D97-AF65-F5344CB8AC3E}">
        <p14:creationId xmlns:p14="http://schemas.microsoft.com/office/powerpoint/2010/main" val="2668112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67FA-25B8-139D-C3C3-EED09C13580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DCEECF2-8F00-410A-A47D-FD8FA9D4B8D2}"/>
              </a:ext>
            </a:extLst>
          </p:cNvPr>
          <p:cNvSpPr/>
          <p:nvPr/>
        </p:nvSpPr>
        <p:spPr>
          <a:xfrm rot="-10800000">
            <a:off x="-3" y="0"/>
            <a:ext cx="18288001" cy="10426776"/>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E4CF351F-EC69-81E9-563E-BD670D071ECF}"/>
              </a:ext>
            </a:extLst>
          </p:cNvPr>
          <p:cNvSpPr txBox="1"/>
          <p:nvPr/>
        </p:nvSpPr>
        <p:spPr>
          <a:xfrm>
            <a:off x="861955" y="347447"/>
            <a:ext cx="16687800" cy="824521"/>
          </a:xfrm>
          <a:prstGeom prst="rect">
            <a:avLst/>
          </a:prstGeom>
        </p:spPr>
        <p:txBody>
          <a:bodyPr wrap="square" lIns="0" tIns="0" rIns="0" bIns="0" rtlCol="0" anchor="t">
            <a:spAutoFit/>
          </a:bodyPr>
          <a:lstStyle/>
          <a:p>
            <a:pPr algn="ctr">
              <a:lnSpc>
                <a:spcPts val="6999"/>
              </a:lnSpc>
            </a:pPr>
            <a:r>
              <a:rPr lang="en-US" sz="4600" spc="118">
                <a:solidFill>
                  <a:srgbClr val="000000"/>
                </a:solidFill>
                <a:latin typeface="Girl Scout 2"/>
                <a:ea typeface="Girl Scout 2"/>
                <a:cs typeface="Girl Scout 2"/>
                <a:sym typeface="Girl Scout 2"/>
              </a:rPr>
              <a:t>Current State: </a:t>
            </a:r>
            <a:r>
              <a:rPr lang="en-US" sz="4600" spc="118" err="1">
                <a:solidFill>
                  <a:srgbClr val="000000"/>
                </a:solidFill>
                <a:latin typeface="Girl Scout 2"/>
                <a:ea typeface="Girl Scout 2"/>
                <a:cs typeface="Girl Scout 2"/>
                <a:sym typeface="Girl Scout 2"/>
              </a:rPr>
              <a:t>Keyauwee</a:t>
            </a:r>
            <a:r>
              <a:rPr lang="en-US" sz="4600" spc="118">
                <a:solidFill>
                  <a:srgbClr val="000000"/>
                </a:solidFill>
                <a:latin typeface="Girl Scout 2"/>
                <a:ea typeface="Girl Scout 2"/>
                <a:cs typeface="Girl Scout 2"/>
                <a:sym typeface="Girl Scout 2"/>
              </a:rPr>
              <a:t> Program Center</a:t>
            </a:r>
          </a:p>
        </p:txBody>
      </p:sp>
      <p:sp>
        <p:nvSpPr>
          <p:cNvPr id="4" name="TextBox 3">
            <a:extLst>
              <a:ext uri="{FF2B5EF4-FFF2-40B4-BE49-F238E27FC236}">
                <a16:creationId xmlns:a16="http://schemas.microsoft.com/office/drawing/2014/main" id="{BF2EA367-DE15-7353-FDBC-07A05EAD2EE3}"/>
              </a:ext>
            </a:extLst>
          </p:cNvPr>
          <p:cNvSpPr txBox="1"/>
          <p:nvPr/>
        </p:nvSpPr>
        <p:spPr>
          <a:xfrm>
            <a:off x="861955" y="1363852"/>
            <a:ext cx="17840662" cy="10710624"/>
          </a:xfrm>
          <a:prstGeom prst="rect">
            <a:avLst/>
          </a:prstGeom>
          <a:noFill/>
        </p:spPr>
        <p:txBody>
          <a:bodyPr wrap="square" lIns="91440" tIns="45720" rIns="91440" bIns="45720" rtlCol="0" anchor="t">
            <a:spAutoFit/>
          </a:bodyPr>
          <a:lstStyle/>
          <a:p>
            <a:pPr marL="457200" indent="-457200">
              <a:buFont typeface="Arial"/>
              <a:buChar char="•"/>
            </a:pPr>
            <a:r>
              <a:rPr lang="en-US" sz="2400">
                <a:latin typeface="Girl Scout Text Book" panose="02020003000000000000" pitchFamily="18" charset="0"/>
              </a:rPr>
              <a:t>Celebrating its 80</a:t>
            </a:r>
            <a:r>
              <a:rPr lang="en-US" sz="2400" baseline="30000">
                <a:latin typeface="Girl Scout Text Book" panose="02020003000000000000" pitchFamily="18" charset="0"/>
              </a:rPr>
              <a:t>th</a:t>
            </a:r>
            <a:r>
              <a:rPr lang="en-US" sz="2400">
                <a:latin typeface="Girl Scout Text Book" panose="02020003000000000000" pitchFamily="18" charset="0"/>
              </a:rPr>
              <a:t> birthday!!!!  Please come out on September 20</a:t>
            </a:r>
            <a:r>
              <a:rPr lang="en-US" sz="2400" baseline="30000">
                <a:latin typeface="Girl Scout Text Book" panose="02020003000000000000" pitchFamily="18" charset="0"/>
              </a:rPr>
              <a:t>th</a:t>
            </a:r>
            <a:r>
              <a:rPr lang="en-US" sz="2400">
                <a:latin typeface="Girl Scout Text Book" panose="02020003000000000000" pitchFamily="18" charset="0"/>
              </a:rPr>
              <a:t> – Registration is available on </a:t>
            </a:r>
            <a:r>
              <a:rPr lang="en-US" sz="2400" err="1">
                <a:latin typeface="Girl Scout Text Book" panose="02020003000000000000" pitchFamily="18" charset="0"/>
              </a:rPr>
              <a:t>gsEvents</a:t>
            </a:r>
            <a:r>
              <a:rPr lang="en-US" sz="2400">
                <a:latin typeface="Girl Scout Text Book" panose="02020003000000000000" pitchFamily="18" charset="0"/>
              </a:rPr>
              <a:t>!</a:t>
            </a:r>
          </a:p>
          <a:p>
            <a:pPr marL="457200" indent="-457200">
              <a:buFont typeface="Arial"/>
              <a:buChar char="•"/>
            </a:pPr>
            <a:endParaRPr lang="en-US" sz="2400">
              <a:latin typeface="Girl Scout Text Book" panose="02020003000000000000" pitchFamily="18" charset="0"/>
            </a:endParaRPr>
          </a:p>
          <a:p>
            <a:pPr marL="457200" indent="-457200">
              <a:buFont typeface="Arial"/>
              <a:buChar char="•"/>
            </a:pPr>
            <a:r>
              <a:rPr lang="en-US" sz="2400">
                <a:latin typeface="Girl Scout Text Book" panose="02020003000000000000" pitchFamily="18" charset="0"/>
              </a:rPr>
              <a:t>5 new canvas tents!</a:t>
            </a:r>
          </a:p>
          <a:p>
            <a:pPr marL="457200" indent="-457200">
              <a:buFont typeface="Arial"/>
              <a:buChar char="•"/>
            </a:pPr>
            <a:endParaRPr lang="en-US" sz="2400">
              <a:latin typeface="Girl Scout Text Book" panose="02020003000000000000" pitchFamily="18" charset="0"/>
            </a:endParaRPr>
          </a:p>
          <a:p>
            <a:pPr marL="457200" indent="-457200">
              <a:buFont typeface="Arial"/>
              <a:buChar char="•"/>
            </a:pPr>
            <a:r>
              <a:rPr lang="en-US" sz="2400">
                <a:latin typeface="Girl Scout Text Book" panose="02020003000000000000" pitchFamily="18" charset="0"/>
              </a:rPr>
              <a:t>New maintenance building (replacement for building that burned down)</a:t>
            </a:r>
          </a:p>
          <a:p>
            <a:pPr marL="457200" indent="-457200">
              <a:buFont typeface="Arial"/>
              <a:buChar char="•"/>
            </a:pPr>
            <a:endParaRPr lang="en-US" sz="2400">
              <a:latin typeface="Girl Scout Text Book" panose="02020003000000000000" pitchFamily="18" charset="0"/>
            </a:endParaRPr>
          </a:p>
          <a:p>
            <a:pPr marL="457200" indent="-457200">
              <a:buFont typeface="Arial"/>
              <a:buChar char="•"/>
            </a:pPr>
            <a:r>
              <a:rPr lang="en-US" sz="2400">
                <a:latin typeface="Girl Scout Text Book" panose="02020003000000000000" pitchFamily="18" charset="0"/>
              </a:rPr>
              <a:t>New deck at Caraway!</a:t>
            </a:r>
          </a:p>
          <a:p>
            <a:pPr marL="457200" indent="-457200">
              <a:buFont typeface="Arial"/>
              <a:buChar char="•"/>
            </a:pPr>
            <a:endParaRPr lang="en-US" sz="2400">
              <a:latin typeface="Girl Scout Text Book" panose="02020003000000000000" pitchFamily="18" charset="0"/>
            </a:endParaRPr>
          </a:p>
          <a:p>
            <a:pPr marL="457200" indent="-457200">
              <a:buFont typeface="Arial"/>
              <a:buChar char="•"/>
            </a:pPr>
            <a:r>
              <a:rPr lang="en-US" sz="2400">
                <a:latin typeface="Girl Scout Text Book" panose="02020003000000000000" pitchFamily="18" charset="0"/>
              </a:rPr>
              <a:t>New sump pump going in THIS week to fix issues!</a:t>
            </a:r>
          </a:p>
          <a:p>
            <a:pPr marL="457200" indent="-457200">
              <a:buFont typeface="Arial"/>
              <a:buChar char="•"/>
            </a:pPr>
            <a:endParaRPr lang="en-US" sz="2400">
              <a:latin typeface="Girl Scout Text Book" panose="02020003000000000000" pitchFamily="18" charset="0"/>
            </a:endParaRPr>
          </a:p>
          <a:p>
            <a:pPr marL="457200" indent="-457200">
              <a:buFont typeface="Arial"/>
              <a:buChar char="•"/>
            </a:pPr>
            <a:r>
              <a:rPr lang="en-US" sz="2400">
                <a:latin typeface="Girl Scout Text Book" panose="02020003000000000000" pitchFamily="18" charset="0"/>
              </a:rPr>
              <a:t>New $105,000 dining hall roof going in this week</a:t>
            </a:r>
          </a:p>
          <a:p>
            <a:pPr marL="457200" indent="-457200">
              <a:buFont typeface="Arial"/>
              <a:buChar char="•"/>
            </a:pPr>
            <a:endParaRPr lang="en-US" sz="2400">
              <a:latin typeface="Girl Scout Text Book" panose="02020003000000000000" pitchFamily="18" charset="0"/>
            </a:endParaRPr>
          </a:p>
          <a:p>
            <a:pPr marL="457200" indent="-457200">
              <a:buFont typeface="Arial"/>
              <a:buChar char="•"/>
            </a:pPr>
            <a:r>
              <a:rPr lang="en-US" sz="2400">
                <a:latin typeface="Girl Scout Text Book" panose="02020003000000000000" pitchFamily="18" charset="0"/>
              </a:rPr>
              <a:t>New fire alarm system in dining hall</a:t>
            </a:r>
          </a:p>
          <a:p>
            <a:pPr marL="457200" indent="-457200">
              <a:buFont typeface="Arial"/>
              <a:buChar char="•"/>
            </a:pPr>
            <a:endParaRPr lang="en-US" sz="2400">
              <a:latin typeface="Girl Scout Text Book" panose="02020003000000000000" pitchFamily="18" charset="0"/>
            </a:endParaRPr>
          </a:p>
          <a:p>
            <a:pPr marL="457200" indent="-457200">
              <a:buFont typeface="Arial"/>
              <a:buChar char="•"/>
            </a:pPr>
            <a:r>
              <a:rPr lang="en-US" sz="2400">
                <a:latin typeface="Girl Scout Text Book" panose="02020003000000000000" pitchFamily="18" charset="0"/>
              </a:rPr>
              <a:t>Need new horse lean-to structure needed</a:t>
            </a:r>
          </a:p>
          <a:p>
            <a:pPr marL="457200" indent="-457200">
              <a:buFont typeface="Arial"/>
              <a:buChar char="•"/>
            </a:pPr>
            <a:endParaRPr lang="en-US" sz="2400">
              <a:latin typeface="Girl Scout Text Book" panose="02020003000000000000" pitchFamily="18" charset="0"/>
            </a:endParaRPr>
          </a:p>
          <a:p>
            <a:pPr marL="457200" indent="-457200">
              <a:buFont typeface="Arial"/>
              <a:buChar char="•"/>
            </a:pPr>
            <a:r>
              <a:rPr lang="en-US" sz="2400">
                <a:latin typeface="Girl Scout Text Book" panose="02020003000000000000" pitchFamily="18" charset="0"/>
              </a:rPr>
              <a:t>Structures “offline” due to potential hazards – need further assessment:</a:t>
            </a:r>
          </a:p>
          <a:p>
            <a:pPr marL="800100" lvl="1" indent="-342900">
              <a:buFont typeface="Arial" panose="020B0604020202020204" pitchFamily="34" charset="0"/>
              <a:buChar char="•"/>
            </a:pPr>
            <a:r>
              <a:rPr lang="en-US" sz="2400">
                <a:latin typeface="Girl Scout Text Book" panose="02020003000000000000" pitchFamily="18" charset="0"/>
              </a:rPr>
              <a:t>Apache Unit</a:t>
            </a:r>
          </a:p>
          <a:p>
            <a:pPr marL="800100" lvl="1" indent="-342900">
              <a:buFont typeface="Arial" panose="020B0604020202020204" pitchFamily="34" charset="0"/>
              <a:buChar char="•"/>
            </a:pPr>
            <a:r>
              <a:rPr lang="en-US" sz="2400">
                <a:latin typeface="Girl Scout Text Book" panose="02020003000000000000" pitchFamily="18" charset="0"/>
              </a:rPr>
              <a:t>Chippawa Unit</a:t>
            </a:r>
          </a:p>
          <a:p>
            <a:pPr marL="914400" lvl="1" indent="-457200">
              <a:buFont typeface="Arial"/>
              <a:buChar char="•"/>
            </a:pPr>
            <a:r>
              <a:rPr lang="en-US" sz="2400">
                <a:latin typeface="Girl Scout Text Book" panose="02020003000000000000" pitchFamily="18" charset="0"/>
              </a:rPr>
              <a:t>Comanche Unit</a:t>
            </a:r>
          </a:p>
          <a:p>
            <a:pPr marL="914400" lvl="1" indent="-457200">
              <a:buFont typeface="Arial"/>
              <a:buChar char="•"/>
            </a:pPr>
            <a:r>
              <a:rPr lang="en-US" sz="2400">
                <a:latin typeface="Girl Scout Text Book" panose="02020003000000000000" pitchFamily="18" charset="0"/>
              </a:rPr>
              <a:t>Amphitheater Stage</a:t>
            </a:r>
          </a:p>
          <a:p>
            <a:pPr marL="914400" lvl="1" indent="-457200">
              <a:buFont typeface="Arial"/>
              <a:buChar char="•"/>
            </a:pPr>
            <a:r>
              <a:rPr lang="en-US" sz="2400">
                <a:latin typeface="Girl Scout Text Book" panose="02020003000000000000" pitchFamily="18" charset="0"/>
              </a:rPr>
              <a:t>Nature Center</a:t>
            </a:r>
          </a:p>
          <a:p>
            <a:pPr marL="914400" lvl="1" indent="-457200">
              <a:buFont typeface="Arial"/>
              <a:buChar char="•"/>
            </a:pPr>
            <a:r>
              <a:rPr lang="en-US" sz="2400">
                <a:latin typeface="Girl Scout Text Book" panose="02020003000000000000" pitchFamily="18" charset="0"/>
              </a:rPr>
              <a:t>Area around the dining hall retaining wall</a:t>
            </a:r>
          </a:p>
          <a:p>
            <a:endParaRPr lang="en-US" sz="2400">
              <a:latin typeface="Girl Scout Text Book" panose="02020003000000000000" pitchFamily="18" charset="0"/>
            </a:endParaRPr>
          </a:p>
          <a:p>
            <a:endParaRPr lang="en-US" sz="2400">
              <a:latin typeface="Girl Scout Text Book" panose="02020003000000000000" pitchFamily="18" charset="0"/>
            </a:endParaRPr>
          </a:p>
          <a:p>
            <a:endParaRPr lang="en-US" sz="2400">
              <a:latin typeface="Girl Scout Text Book" panose="02020003000000000000" pitchFamily="18" charset="0"/>
            </a:endParaRPr>
          </a:p>
          <a:p>
            <a:endParaRPr lang="en-US" sz="2400">
              <a:latin typeface="Girl Scout Text Book" panose="02020003000000000000" pitchFamily="18" charset="0"/>
            </a:endParaRPr>
          </a:p>
          <a:p>
            <a:endParaRPr lang="en-US" sz="2400">
              <a:latin typeface="Girl Scout Text Book" panose="02020003000000000000" pitchFamily="18" charset="0"/>
            </a:endParaRPr>
          </a:p>
          <a:p>
            <a:endParaRPr lang="en-US"/>
          </a:p>
        </p:txBody>
      </p:sp>
      <p:pic>
        <p:nvPicPr>
          <p:cNvPr id="13" name="Picture 12" descr="A purple square with white text&#10;&#10;AI-generated content may be incorrect.">
            <a:extLst>
              <a:ext uri="{FF2B5EF4-FFF2-40B4-BE49-F238E27FC236}">
                <a16:creationId xmlns:a16="http://schemas.microsoft.com/office/drawing/2014/main" id="{CCAB5075-D488-91D6-D1E6-A98BAB4D045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6936" t="12563" r="17863" b="21308"/>
          <a:stretch>
            <a:fillRect/>
          </a:stretch>
        </p:blipFill>
        <p:spPr>
          <a:xfrm>
            <a:off x="11173561" y="3651287"/>
            <a:ext cx="5867401" cy="3124200"/>
          </a:xfrm>
          <a:prstGeom prst="rect">
            <a:avLst/>
          </a:prstGeom>
        </p:spPr>
      </p:pic>
    </p:spTree>
    <p:extLst>
      <p:ext uri="{BB962C8B-B14F-4D97-AF65-F5344CB8AC3E}">
        <p14:creationId xmlns:p14="http://schemas.microsoft.com/office/powerpoint/2010/main" val="2741890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0FA8A-EE77-5EB7-BDEB-2849DFAFB65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7E5C8D1-3324-2ECC-BCC8-D7C9BFF1CF10}"/>
              </a:ext>
            </a:extLst>
          </p:cNvPr>
          <p:cNvSpPr/>
          <p:nvPr/>
        </p:nvSpPr>
        <p:spPr>
          <a:xfrm rot="5400000">
            <a:off x="-4110980" y="1188405"/>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21576E24-7EAF-CDAB-05DE-B1DE8CE45172}"/>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6D8222C3-665C-29C8-96BB-B07FAB4124C5}"/>
              </a:ext>
            </a:extLst>
          </p:cNvPr>
          <p:cNvSpPr txBox="1"/>
          <p:nvPr/>
        </p:nvSpPr>
        <p:spPr>
          <a:xfrm>
            <a:off x="8550609" y="270854"/>
            <a:ext cx="9171035" cy="805605"/>
          </a:xfrm>
          <a:prstGeom prst="rect">
            <a:avLst/>
          </a:prstGeom>
        </p:spPr>
        <p:txBody>
          <a:bodyPr wrap="square" lIns="0" tIns="0" rIns="0" bIns="0" rtlCol="0" anchor="t">
            <a:spAutoFit/>
          </a:bodyPr>
          <a:lstStyle/>
          <a:p>
            <a:pPr algn="ctr">
              <a:lnSpc>
                <a:spcPts val="6999"/>
              </a:lnSpc>
            </a:pPr>
            <a:r>
              <a:rPr lang="en-US" sz="4000" spc="118">
                <a:solidFill>
                  <a:srgbClr val="000000"/>
                </a:solidFill>
                <a:latin typeface="Girl Scout 2"/>
                <a:ea typeface="Girl Scout 2"/>
                <a:cs typeface="Girl Scout 2"/>
                <a:sym typeface="Girl Scout 2"/>
              </a:rPr>
              <a:t>Please help us help Girl Scouts!</a:t>
            </a:r>
            <a:endParaRPr lang="en-US" sz="4000">
              <a:ea typeface="Calibri"/>
              <a:cs typeface="Calibri"/>
            </a:endParaRPr>
          </a:p>
        </p:txBody>
      </p:sp>
      <p:sp>
        <p:nvSpPr>
          <p:cNvPr id="6" name="TextBox 5">
            <a:extLst>
              <a:ext uri="{FF2B5EF4-FFF2-40B4-BE49-F238E27FC236}">
                <a16:creationId xmlns:a16="http://schemas.microsoft.com/office/drawing/2014/main" id="{7604C88E-20C3-9D90-7D1C-0E5CC1987C71}"/>
              </a:ext>
            </a:extLst>
          </p:cNvPr>
          <p:cNvSpPr txBox="1"/>
          <p:nvPr/>
        </p:nvSpPr>
        <p:spPr>
          <a:xfrm>
            <a:off x="8248650" y="1346200"/>
            <a:ext cx="9358694" cy="6186309"/>
          </a:xfrm>
          <a:prstGeom prst="rect">
            <a:avLst/>
          </a:prstGeom>
          <a:noFill/>
        </p:spPr>
        <p:txBody>
          <a:bodyPr wrap="square" lIns="91440" tIns="45720" rIns="91440" bIns="45720" rtlCol="0" anchor="t">
            <a:spAutoFit/>
          </a:bodyPr>
          <a:lstStyle/>
          <a:p>
            <a:pPr marL="285750" indent="-285750">
              <a:buFont typeface="Arial"/>
              <a:buChar char="•"/>
            </a:pPr>
            <a:r>
              <a:rPr lang="en-US">
                <a:latin typeface="Girl Scout 1"/>
              </a:rPr>
              <a:t>Volunteer Delegates voted to raise dues last year and annual dues will go to $65.</a:t>
            </a:r>
          </a:p>
          <a:p>
            <a:pPr marL="285750" indent="-285750">
              <a:buFont typeface="Arial"/>
              <a:buChar char="•"/>
            </a:pPr>
            <a:endParaRPr lang="en-US">
              <a:latin typeface="Girl Scout 1"/>
              <a:ea typeface="Calibri"/>
              <a:cs typeface="Calibri"/>
            </a:endParaRPr>
          </a:p>
          <a:p>
            <a:pPr marL="285750" indent="-285750">
              <a:buFont typeface="Arial"/>
              <a:buChar char="•"/>
            </a:pPr>
            <a:r>
              <a:rPr lang="en-US">
                <a:latin typeface="Girl Scout 1"/>
              </a:rPr>
              <a:t>More girls and families will need financial assistance!</a:t>
            </a:r>
            <a:endParaRPr lang="en-US">
              <a:latin typeface="Girl Scout 1"/>
              <a:ea typeface="Calibri"/>
              <a:cs typeface="Calibri"/>
            </a:endParaRPr>
          </a:p>
          <a:p>
            <a:pPr marL="285750" indent="-285750">
              <a:buFont typeface="Arial"/>
              <a:buChar char="•"/>
            </a:pPr>
            <a:endParaRPr lang="en-US">
              <a:latin typeface="Girl Scout 1"/>
              <a:ea typeface="Calibri"/>
              <a:cs typeface="Calibri"/>
            </a:endParaRPr>
          </a:p>
          <a:p>
            <a:pPr marL="285750" indent="-285750">
              <a:buFont typeface="Arial"/>
              <a:buChar char="•"/>
            </a:pPr>
            <a:r>
              <a:rPr lang="en-US">
                <a:latin typeface="Girl Scout 1"/>
              </a:rPr>
              <a:t>As a non-profit organization, GSCP2P relies on donations to ensure our program continues!</a:t>
            </a:r>
            <a:endParaRPr lang="en-US">
              <a:latin typeface="Girl Scout 1"/>
              <a:ea typeface="Calibri"/>
              <a:cs typeface="Calibri"/>
            </a:endParaRPr>
          </a:p>
          <a:p>
            <a:pPr marL="285750" indent="-285750">
              <a:buFont typeface="Arial"/>
              <a:buChar char="•"/>
            </a:pPr>
            <a:endParaRPr lang="en-US">
              <a:latin typeface="Girl Scout 1"/>
              <a:ea typeface="Calibri"/>
              <a:cs typeface="Calibri"/>
            </a:endParaRPr>
          </a:p>
          <a:p>
            <a:pPr marL="285750" indent="-285750">
              <a:buFont typeface="Arial"/>
              <a:buChar char="•"/>
            </a:pPr>
            <a:r>
              <a:rPr lang="en-US">
                <a:latin typeface="Girl Scout 1"/>
              </a:rPr>
              <a:t>Consider becoming part of our Evergreen Circle and making a monthly donation to help all girls have the opportunity for Girl Scouting!</a:t>
            </a:r>
            <a:endParaRPr lang="en-US">
              <a:latin typeface="Girl Scout 1"/>
              <a:ea typeface="Calibri"/>
              <a:cs typeface="Calibri"/>
            </a:endParaRPr>
          </a:p>
          <a:p>
            <a:pPr marL="285750" indent="-285750">
              <a:buFont typeface="Arial"/>
              <a:buChar char="•"/>
            </a:pPr>
            <a:endParaRPr lang="en-US">
              <a:latin typeface="Girl Scout 1"/>
              <a:ea typeface="Calibri"/>
              <a:cs typeface="Calibri"/>
            </a:endParaRPr>
          </a:p>
          <a:p>
            <a:pPr marL="285750" indent="-285750">
              <a:buFont typeface="Arial"/>
              <a:buChar char="•"/>
            </a:pPr>
            <a:r>
              <a:rPr lang="en-US">
                <a:latin typeface="Girl Scout 1"/>
              </a:rPr>
              <a:t>Donating $10 per month can help a new Girl Scout join along with her family.</a:t>
            </a:r>
            <a:endParaRPr lang="en-US">
              <a:latin typeface="Girl Scout 1"/>
              <a:ea typeface="Calibri"/>
              <a:cs typeface="Calibri"/>
            </a:endParaRPr>
          </a:p>
          <a:p>
            <a:pPr marL="285750" indent="-285750">
              <a:buFont typeface="Arial"/>
              <a:buChar char="•"/>
            </a:pPr>
            <a:endParaRPr lang="en-US">
              <a:latin typeface="Girl Scout 1"/>
              <a:ea typeface="Calibri"/>
              <a:cs typeface="Calibri"/>
            </a:endParaRPr>
          </a:p>
          <a:p>
            <a:pPr marL="285750" indent="-285750">
              <a:buFont typeface="Arial"/>
              <a:buChar char="•"/>
            </a:pPr>
            <a:r>
              <a:rPr lang="en-US">
                <a:latin typeface="Girl Scout 1"/>
              </a:rPr>
              <a:t>Donating $25 per month can assist programming each corner of our council.</a:t>
            </a:r>
            <a:endParaRPr lang="en-US">
              <a:latin typeface="Girl Scout 1"/>
              <a:ea typeface="Calibri"/>
              <a:cs typeface="Calibri"/>
            </a:endParaRPr>
          </a:p>
          <a:p>
            <a:pPr marL="285750" indent="-285750">
              <a:buFont typeface="Arial"/>
              <a:buChar char="•"/>
            </a:pPr>
            <a:endParaRPr lang="en-US">
              <a:latin typeface="Girl Scout 1"/>
              <a:ea typeface="Calibri"/>
              <a:cs typeface="Calibri"/>
            </a:endParaRPr>
          </a:p>
          <a:p>
            <a:pPr marL="285750" indent="-285750">
              <a:buFont typeface="Arial"/>
              <a:buChar char="•"/>
            </a:pPr>
            <a:r>
              <a:rPr lang="en-US">
                <a:latin typeface="Girl Scout 1"/>
              </a:rPr>
              <a:t>Donating $50 per month can help us to cover some of the costs of our amazing Circle C Equestrian Center.</a:t>
            </a:r>
            <a:endParaRPr lang="en-US">
              <a:latin typeface="Girl Scout 1"/>
              <a:ea typeface="Calibri"/>
              <a:cs typeface="Calibri"/>
            </a:endParaRPr>
          </a:p>
          <a:p>
            <a:pPr marL="285750" indent="-285750">
              <a:buFont typeface="Arial"/>
              <a:buChar char="•"/>
            </a:pPr>
            <a:endParaRPr lang="en-US">
              <a:latin typeface="Girl Scout 1"/>
              <a:ea typeface="Calibri"/>
              <a:cs typeface="Calibri"/>
            </a:endParaRPr>
          </a:p>
          <a:p>
            <a:pPr marL="285750" indent="-285750">
              <a:buFont typeface="Arial"/>
              <a:buChar char="•"/>
            </a:pPr>
            <a:r>
              <a:rPr lang="en-US">
                <a:latin typeface="Girl Scout 1"/>
              </a:rPr>
              <a:t>Donating $85 per month allows you to join the Juliette Circle and make a lasting impact to an area.</a:t>
            </a:r>
            <a:endParaRPr lang="en-US">
              <a:latin typeface="Girl Scout 1"/>
              <a:ea typeface="Calibri"/>
              <a:cs typeface="Calibri"/>
            </a:endParaRPr>
          </a:p>
          <a:p>
            <a:pPr marL="285750" indent="-285750">
              <a:buFont typeface="Arial"/>
              <a:buChar char="•"/>
            </a:pPr>
            <a:endParaRPr lang="en-US">
              <a:latin typeface="Girl Scout 1"/>
              <a:ea typeface="Calibri"/>
              <a:cs typeface="Calibri"/>
            </a:endParaRPr>
          </a:p>
          <a:p>
            <a:pPr marL="285750" indent="-285750">
              <a:buFont typeface="Arial"/>
              <a:buChar char="•"/>
            </a:pPr>
            <a:r>
              <a:rPr lang="en-US">
                <a:latin typeface="Girl Scout 1"/>
              </a:rPr>
              <a:t>Juliette Circle donors of $1000 in a year receive a special Sterling Silver pin and an invitation to our Chairwoman’s Dinner! </a:t>
            </a:r>
            <a:endParaRPr lang="en-US">
              <a:latin typeface="Girl Scout 1"/>
              <a:ea typeface="Calibri"/>
              <a:cs typeface="Calibri"/>
            </a:endParaRPr>
          </a:p>
        </p:txBody>
      </p:sp>
      <p:pic>
        <p:nvPicPr>
          <p:cNvPr id="5" name="Picture 4" descr="A qr code with a white background&#10;&#10;AI-generated content may be incorrect.">
            <a:extLst>
              <a:ext uri="{FF2B5EF4-FFF2-40B4-BE49-F238E27FC236}">
                <a16:creationId xmlns:a16="http://schemas.microsoft.com/office/drawing/2014/main" id="{983CD4F5-29BD-8EB6-9FD4-E414C6F9F3BA}"/>
              </a:ext>
            </a:extLst>
          </p:cNvPr>
          <p:cNvPicPr>
            <a:picLocks noChangeAspect="1"/>
          </p:cNvPicPr>
          <p:nvPr/>
        </p:nvPicPr>
        <p:blipFill>
          <a:blip r:embed="rId6"/>
          <a:stretch>
            <a:fillRect/>
          </a:stretch>
        </p:blipFill>
        <p:spPr>
          <a:xfrm>
            <a:off x="13978218" y="7382435"/>
            <a:ext cx="2568389" cy="2541495"/>
          </a:xfrm>
          <a:prstGeom prst="rect">
            <a:avLst/>
          </a:prstGeom>
        </p:spPr>
      </p:pic>
      <p:sp>
        <p:nvSpPr>
          <p:cNvPr id="9" name="TextBox 8">
            <a:extLst>
              <a:ext uri="{FF2B5EF4-FFF2-40B4-BE49-F238E27FC236}">
                <a16:creationId xmlns:a16="http://schemas.microsoft.com/office/drawing/2014/main" id="{169DD906-985A-3DA6-88C6-3412483560F0}"/>
              </a:ext>
            </a:extLst>
          </p:cNvPr>
          <p:cNvSpPr txBox="1"/>
          <p:nvPr/>
        </p:nvSpPr>
        <p:spPr>
          <a:xfrm>
            <a:off x="11063567" y="8196543"/>
            <a:ext cx="274338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rl Scout 1"/>
              </a:rPr>
              <a:t>Use this QR code to make a donation to help Girl Scouts today!</a:t>
            </a:r>
            <a:endParaRPr lang="en-US"/>
          </a:p>
        </p:txBody>
      </p:sp>
    </p:spTree>
    <p:extLst>
      <p:ext uri="{BB962C8B-B14F-4D97-AF65-F5344CB8AC3E}">
        <p14:creationId xmlns:p14="http://schemas.microsoft.com/office/powerpoint/2010/main" val="1136301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06818-B572-2A3E-CC60-74723BE6AC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0953AB-E81C-DE4F-93A6-14E415AE900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C692E91A-09C4-084D-37E3-257D2BD86A94}"/>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E763FB20-6319-F829-2368-88EB5E2F826E}"/>
              </a:ext>
            </a:extLst>
          </p:cNvPr>
          <p:cNvSpPr txBox="1"/>
          <p:nvPr/>
        </p:nvSpPr>
        <p:spPr>
          <a:xfrm>
            <a:off x="9143880" y="616475"/>
            <a:ext cx="8123285" cy="1722203"/>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GSCP2P Membership Updates</a:t>
            </a:r>
          </a:p>
        </p:txBody>
      </p:sp>
      <p:sp>
        <p:nvSpPr>
          <p:cNvPr id="6" name="TextBox 5">
            <a:extLst>
              <a:ext uri="{FF2B5EF4-FFF2-40B4-BE49-F238E27FC236}">
                <a16:creationId xmlns:a16="http://schemas.microsoft.com/office/drawing/2014/main" id="{5BB2ABAA-7D23-0FF1-4DD2-328FB1088288}"/>
              </a:ext>
            </a:extLst>
          </p:cNvPr>
          <p:cNvSpPr txBox="1"/>
          <p:nvPr/>
        </p:nvSpPr>
        <p:spPr>
          <a:xfrm>
            <a:off x="10155001" y="2747517"/>
            <a:ext cx="6101041" cy="67249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784"/>
              </a:lnSpc>
            </a:pPr>
            <a:r>
              <a:rPr lang="en-US" sz="2800">
                <a:latin typeface="Girl Scout Text Book" panose="02020003000000000000" pitchFamily="18" charset="0"/>
                <a:ea typeface="Calibri"/>
                <a:cs typeface="Segoe UI"/>
              </a:rPr>
              <a:t>Membership Year 2025</a:t>
            </a:r>
          </a:p>
          <a:p>
            <a:pPr>
              <a:lnSpc>
                <a:spcPts val="3784"/>
              </a:lnSpc>
            </a:pPr>
            <a:r>
              <a:rPr lang="en-US" sz="2800">
                <a:latin typeface="Girl Scout Text Book" panose="02020003000000000000" pitchFamily="18" charset="0"/>
                <a:ea typeface="Calibri"/>
                <a:cs typeface="Segoe UI"/>
              </a:rPr>
              <a:t>Total Girl Goal - 6,760</a:t>
            </a:r>
          </a:p>
          <a:p>
            <a:pPr>
              <a:lnSpc>
                <a:spcPts val="3786"/>
              </a:lnSpc>
            </a:pPr>
            <a:r>
              <a:rPr lang="en-US" sz="2800">
                <a:latin typeface="Girl Scout Text Book" panose="02020003000000000000" pitchFamily="18" charset="0"/>
                <a:ea typeface="Calibri"/>
                <a:cs typeface="Segoe UI"/>
              </a:rPr>
              <a:t>Total Adult Goal - 4,562</a:t>
            </a:r>
            <a:endParaRPr lang="en-US" sz="2800">
              <a:latin typeface="Girl Scout Text Book" panose="02020003000000000000" pitchFamily="18" charset="0"/>
              <a:ea typeface="Calibri"/>
              <a:cs typeface="Calibri"/>
            </a:endParaRPr>
          </a:p>
          <a:p>
            <a:endParaRPr lang="en-US" sz="2800">
              <a:latin typeface="Girl Scout Text Book" panose="02020003000000000000" pitchFamily="18" charset="0"/>
              <a:ea typeface="Calibri"/>
              <a:cs typeface="Calibri"/>
            </a:endParaRPr>
          </a:p>
          <a:p>
            <a:r>
              <a:rPr lang="en-US" sz="2800">
                <a:latin typeface="Girl Scout Text Book" panose="02020003000000000000" pitchFamily="18" charset="0"/>
                <a:ea typeface="Calibri"/>
                <a:cs typeface="Calibri"/>
              </a:rPr>
              <a:t>As of 8/25/25...</a:t>
            </a:r>
            <a:endParaRPr lang="en-US" sz="2800">
              <a:latin typeface="Girl Scout Text Book" panose="02020003000000000000" pitchFamily="18" charset="0"/>
            </a:endParaRPr>
          </a:p>
          <a:p>
            <a:r>
              <a:rPr lang="en-US" sz="2800">
                <a:latin typeface="Girl Scout Text Book" panose="02020003000000000000" pitchFamily="18" charset="0"/>
                <a:ea typeface="Calibri"/>
                <a:cs typeface="Calibri"/>
              </a:rPr>
              <a:t>MY25 Girl Membership – 6,302</a:t>
            </a:r>
          </a:p>
          <a:p>
            <a:r>
              <a:rPr lang="en-US" sz="2800">
                <a:latin typeface="Girl Scout Text Book" panose="02020003000000000000" pitchFamily="18" charset="0"/>
                <a:ea typeface="Calibri"/>
                <a:cs typeface="Calibri"/>
              </a:rPr>
              <a:t>MY25 Adult Membership – 4,635</a:t>
            </a:r>
          </a:p>
          <a:p>
            <a:r>
              <a:rPr lang="en-US" sz="2800">
                <a:latin typeface="Girl Scout Text Book" panose="02020003000000000000" pitchFamily="18" charset="0"/>
                <a:ea typeface="Calibri"/>
                <a:cs typeface="Calibri"/>
              </a:rPr>
              <a:t>For a Total of 10,937</a:t>
            </a:r>
          </a:p>
          <a:p>
            <a:endParaRPr lang="en-US" sz="2800">
              <a:latin typeface="Girl Scout Text Book" panose="02020003000000000000" pitchFamily="18" charset="0"/>
              <a:ea typeface="Calibri"/>
              <a:cs typeface="Calibri"/>
            </a:endParaRPr>
          </a:p>
          <a:p>
            <a:r>
              <a:rPr lang="en-US" sz="2800">
                <a:latin typeface="Girl Scout Text Book" panose="02020003000000000000" pitchFamily="18" charset="0"/>
                <a:ea typeface="Calibri"/>
                <a:cs typeface="Calibri"/>
              </a:rPr>
              <a:t>Membership Year 2026</a:t>
            </a:r>
          </a:p>
          <a:p>
            <a:r>
              <a:rPr lang="en-US" sz="2800">
                <a:latin typeface="Girl Scout Text Book" panose="02020003000000000000" pitchFamily="18" charset="0"/>
                <a:ea typeface="Calibri"/>
                <a:cs typeface="Calibri"/>
              </a:rPr>
              <a:t>Girl Goal 6500</a:t>
            </a:r>
          </a:p>
          <a:p>
            <a:r>
              <a:rPr lang="en-US" sz="2800">
                <a:latin typeface="Girl Scout Text Book" panose="02020003000000000000" pitchFamily="18" charset="0"/>
                <a:ea typeface="Calibri"/>
                <a:cs typeface="Calibri"/>
              </a:rPr>
              <a:t>New Troop Starts at 150</a:t>
            </a:r>
          </a:p>
          <a:p>
            <a:endParaRPr lang="en-US" sz="2800">
              <a:latin typeface="Girl Scout Text Book" panose="02020003000000000000" pitchFamily="18" charset="0"/>
              <a:ea typeface="Calibri"/>
              <a:cs typeface="Calibri"/>
            </a:endParaRPr>
          </a:p>
          <a:p>
            <a:r>
              <a:rPr lang="en-US" sz="2800">
                <a:latin typeface="Girl Scout Text Book" panose="02020003000000000000" pitchFamily="18" charset="0"/>
                <a:ea typeface="Calibri"/>
                <a:cs typeface="Calibri"/>
              </a:rPr>
              <a:t>As of 8/25/25…</a:t>
            </a:r>
          </a:p>
          <a:p>
            <a:r>
              <a:rPr lang="en-US" sz="2800">
                <a:latin typeface="Girl Scout Text Book" panose="02020003000000000000" pitchFamily="18" charset="0"/>
                <a:ea typeface="Calibri"/>
                <a:cs typeface="Calibri"/>
              </a:rPr>
              <a:t>MY26 Girl Membership – 3,331</a:t>
            </a:r>
          </a:p>
        </p:txBody>
      </p:sp>
    </p:spTree>
    <p:extLst>
      <p:ext uri="{BB962C8B-B14F-4D97-AF65-F5344CB8AC3E}">
        <p14:creationId xmlns:p14="http://schemas.microsoft.com/office/powerpoint/2010/main" val="361921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171095" y="698118"/>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Fall Recruitment</a:t>
            </a:r>
          </a:p>
        </p:txBody>
      </p:sp>
      <p:sp>
        <p:nvSpPr>
          <p:cNvPr id="5" name="TextBox 5"/>
          <p:cNvSpPr txBox="1"/>
          <p:nvPr/>
        </p:nvSpPr>
        <p:spPr>
          <a:xfrm>
            <a:off x="8616916" y="1986095"/>
            <a:ext cx="9231641" cy="8051628"/>
          </a:xfrm>
          <a:prstGeom prst="rect">
            <a:avLst/>
          </a:prstGeom>
        </p:spPr>
        <p:txBody>
          <a:bodyPr wrap="square" lIns="0" tIns="0" rIns="0" bIns="0" rtlCol="0" anchor="t">
            <a:spAutoFit/>
          </a:bodyPr>
          <a:lstStyle/>
          <a:p>
            <a:pPr marL="457200" indent="-457200">
              <a:lnSpc>
                <a:spcPts val="3499"/>
              </a:lnSpc>
              <a:buFont typeface="Arial" panose="020B0604020202020204" pitchFamily="34" charset="0"/>
              <a:buChar char="•"/>
            </a:pPr>
            <a:r>
              <a:rPr lang="en-US" sz="2800" spc="59">
                <a:solidFill>
                  <a:srgbClr val="000000"/>
                </a:solidFill>
                <a:latin typeface="Girl Scout 1"/>
              </a:rPr>
              <a:t>Fall Recruitment across our P2P Footprint has taken off</a:t>
            </a:r>
          </a:p>
          <a:p>
            <a:pPr marL="457200" indent="-457200">
              <a:lnSpc>
                <a:spcPts val="3499"/>
              </a:lnSpc>
              <a:buFont typeface="Arial" panose="020B0604020202020204" pitchFamily="34" charset="0"/>
              <a:buChar char="•"/>
            </a:pPr>
            <a:endParaRPr lang="en-US" sz="2800" spc="59">
              <a:solidFill>
                <a:srgbClr val="000000"/>
              </a:solidFill>
              <a:latin typeface="Girl Scout 1"/>
            </a:endParaRPr>
          </a:p>
          <a:p>
            <a:pPr marL="457200" indent="-457200">
              <a:lnSpc>
                <a:spcPts val="3499"/>
              </a:lnSpc>
              <a:buFont typeface="Arial,Sans-Serif"/>
              <a:buChar char="•"/>
            </a:pPr>
            <a:r>
              <a:rPr lang="en-US" sz="2800" spc="59">
                <a:solidFill>
                  <a:srgbClr val="000000"/>
                </a:solidFill>
                <a:latin typeface="Girl Scout 1"/>
              </a:rPr>
              <a:t>240 events are scheduled for August and September</a:t>
            </a:r>
          </a:p>
          <a:p>
            <a:pPr marL="171450" indent="-171450">
              <a:lnSpc>
                <a:spcPts val="3499"/>
              </a:lnSpc>
              <a:buFont typeface="Arial" panose="020B0604020202020204" pitchFamily="34" charset="0"/>
              <a:buChar char="•"/>
            </a:pPr>
            <a:endParaRPr lang="en-US" sz="1000" spc="59">
              <a:solidFill>
                <a:srgbClr val="000000"/>
              </a:solidFill>
              <a:latin typeface="Girl Scout 1"/>
            </a:endParaRPr>
          </a:p>
          <a:p>
            <a:pPr marL="457200" indent="-457200">
              <a:lnSpc>
                <a:spcPts val="3499"/>
              </a:lnSpc>
              <a:buFont typeface="Arial" panose="020B0604020202020204" pitchFamily="34" charset="0"/>
              <a:buChar char="•"/>
            </a:pPr>
            <a:r>
              <a:rPr lang="en-US" sz="2800" spc="59">
                <a:solidFill>
                  <a:srgbClr val="000000"/>
                </a:solidFill>
                <a:latin typeface="Girl Scout 1"/>
              </a:rPr>
              <a:t>How can you help?</a:t>
            </a:r>
          </a:p>
          <a:p>
            <a:pPr marL="914400" lvl="1" indent="-457200">
              <a:lnSpc>
                <a:spcPts val="3499"/>
              </a:lnSpc>
              <a:buFont typeface="Arial" panose="020B0604020202020204" pitchFamily="34" charset="0"/>
              <a:buChar char="•"/>
            </a:pPr>
            <a:r>
              <a:rPr lang="en-US" sz="2800" spc="59">
                <a:solidFill>
                  <a:srgbClr val="000000"/>
                </a:solidFill>
                <a:latin typeface="Girl Scout 1"/>
              </a:rPr>
              <a:t>Volunteer to man an Open House table</a:t>
            </a:r>
          </a:p>
          <a:p>
            <a:pPr marL="914400" lvl="1" indent="-457200">
              <a:lnSpc>
                <a:spcPts val="3499"/>
              </a:lnSpc>
              <a:buFont typeface="Arial" panose="020B0604020202020204" pitchFamily="34" charset="0"/>
              <a:buChar char="•"/>
            </a:pPr>
            <a:r>
              <a:rPr lang="en-US" sz="2800" spc="59">
                <a:solidFill>
                  <a:srgbClr val="000000"/>
                </a:solidFill>
                <a:latin typeface="Girl Scout 1"/>
              </a:rPr>
              <a:t>Volunteer to do classroom visits at a school</a:t>
            </a:r>
          </a:p>
          <a:p>
            <a:pPr marL="914400" lvl="1" indent="-457200">
              <a:lnSpc>
                <a:spcPts val="3499"/>
              </a:lnSpc>
              <a:buFont typeface="Arial" panose="020B0604020202020204" pitchFamily="34" charset="0"/>
              <a:buChar char="•"/>
            </a:pPr>
            <a:r>
              <a:rPr lang="en-US" sz="2800" spc="59">
                <a:solidFill>
                  <a:srgbClr val="000000"/>
                </a:solidFill>
                <a:latin typeface="Girl Scout 1"/>
              </a:rPr>
              <a:t>Volunteer to hold a Troop Formation night </a:t>
            </a:r>
          </a:p>
          <a:p>
            <a:pPr marL="914400" lvl="1" indent="-457200">
              <a:lnSpc>
                <a:spcPts val="3499"/>
              </a:lnSpc>
              <a:buFont typeface="Arial" panose="020B0604020202020204" pitchFamily="34" charset="0"/>
              <a:buChar char="•"/>
            </a:pPr>
            <a:endParaRPr lang="en-US" sz="2800" spc="59">
              <a:solidFill>
                <a:srgbClr val="000000"/>
              </a:solidFill>
              <a:latin typeface="Girl Scout 1"/>
            </a:endParaRPr>
          </a:p>
          <a:p>
            <a:pPr marL="457200" indent="-457200">
              <a:lnSpc>
                <a:spcPts val="3499"/>
              </a:lnSpc>
              <a:buFont typeface="Arial,Sans-Serif"/>
              <a:buChar char="•"/>
            </a:pPr>
            <a:r>
              <a:rPr lang="en-US" sz="2800" spc="59">
                <a:solidFill>
                  <a:srgbClr val="000000"/>
                </a:solidFill>
                <a:latin typeface="Girl Scout 1"/>
              </a:rPr>
              <a:t>No time for that? No problem!</a:t>
            </a:r>
          </a:p>
          <a:p>
            <a:pPr marL="914400" lvl="1" indent="-457200">
              <a:lnSpc>
                <a:spcPts val="3499"/>
              </a:lnSpc>
              <a:buFont typeface="Arial" panose="020B0604020202020204" pitchFamily="34" charset="0"/>
              <a:buChar char="•"/>
            </a:pPr>
            <a:r>
              <a:rPr lang="en-US" sz="2800" spc="59">
                <a:solidFill>
                  <a:srgbClr val="000000"/>
                </a:solidFill>
                <a:latin typeface="Girl Scout 1"/>
              </a:rPr>
              <a:t>WEAR YOUR Girl Scout gear to promote Girl Scouting!</a:t>
            </a:r>
          </a:p>
          <a:p>
            <a:pPr marL="457200" indent="-457200">
              <a:lnSpc>
                <a:spcPts val="3499"/>
              </a:lnSpc>
              <a:buFont typeface="Arial" panose="020B0604020202020204" pitchFamily="34" charset="0"/>
              <a:buChar char="•"/>
            </a:pPr>
            <a:endParaRPr lang="en-US" sz="2800" spc="59">
              <a:solidFill>
                <a:srgbClr val="000000"/>
              </a:solidFill>
              <a:latin typeface="Girl Scout 1"/>
            </a:endParaRPr>
          </a:p>
          <a:p>
            <a:pPr marL="457200" indent="-457200">
              <a:lnSpc>
                <a:spcPts val="3499"/>
              </a:lnSpc>
              <a:buFont typeface="Arial" panose="020B0604020202020204" pitchFamily="34" charset="0"/>
              <a:buChar char="•"/>
            </a:pPr>
            <a:endParaRPr lang="en-US" sz="2800" spc="59">
              <a:solidFill>
                <a:srgbClr val="000000"/>
              </a:solidFill>
              <a:latin typeface="Girl Scout 1"/>
            </a:endParaRPr>
          </a:p>
          <a:p>
            <a:pPr>
              <a:lnSpc>
                <a:spcPts val="3499"/>
              </a:lnSpc>
            </a:pPr>
            <a:r>
              <a:rPr lang="en-US" sz="2800" b="1" spc="59">
                <a:solidFill>
                  <a:srgbClr val="000000"/>
                </a:solidFill>
                <a:latin typeface="Girl Scout 1"/>
              </a:rPr>
              <a:t>Thank you to everyone who has already signed up! </a:t>
            </a:r>
            <a:r>
              <a:rPr lang="en-US" sz="2400" spc="59">
                <a:solidFill>
                  <a:srgbClr val="000000"/>
                </a:solidFill>
                <a:latin typeface="Girl Scout 1"/>
              </a:rPr>
              <a:t>(Contact your Engagement Manager to sign up.)</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3" y="-1"/>
            <a:ext cx="18288001" cy="10606391"/>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p:cNvSpPr txBox="1"/>
          <p:nvPr/>
        </p:nvSpPr>
        <p:spPr>
          <a:xfrm>
            <a:off x="336056" y="412434"/>
            <a:ext cx="9543873" cy="3531736"/>
          </a:xfrm>
          <a:prstGeom prst="rect">
            <a:avLst/>
          </a:prstGeom>
        </p:spPr>
        <p:txBody>
          <a:bodyPr wrap="square" lIns="0" tIns="0" rIns="0" bIns="0" rtlCol="0" anchor="t">
            <a:spAutoFit/>
          </a:bodyPr>
          <a:lstStyle/>
          <a:p>
            <a:pPr algn="ctr">
              <a:lnSpc>
                <a:spcPts val="6999"/>
              </a:lnSpc>
            </a:pPr>
            <a:r>
              <a:rPr lang="en-US" sz="4600" spc="118">
                <a:solidFill>
                  <a:srgbClr val="000000"/>
                </a:solidFill>
                <a:latin typeface="Girl Scout 2"/>
                <a:ea typeface="Girl Scout 2"/>
                <a:cs typeface="Girl Scout 2"/>
              </a:rPr>
              <a:t>Volunteer Training Refresh with Service Unit and Troop Committee Role Descriptions and trainings</a:t>
            </a:r>
            <a:endParaRPr lang="en-US" sz="4600"/>
          </a:p>
        </p:txBody>
      </p:sp>
      <p:sp>
        <p:nvSpPr>
          <p:cNvPr id="5" name="TextBox 4">
            <a:extLst>
              <a:ext uri="{FF2B5EF4-FFF2-40B4-BE49-F238E27FC236}">
                <a16:creationId xmlns:a16="http://schemas.microsoft.com/office/drawing/2014/main" id="{66D950C0-1BD2-20CF-A353-6E8DBDA54D67}"/>
              </a:ext>
            </a:extLst>
          </p:cNvPr>
          <p:cNvSpPr txBox="1"/>
          <p:nvPr/>
        </p:nvSpPr>
        <p:spPr>
          <a:xfrm>
            <a:off x="8663362" y="6600783"/>
            <a:ext cx="8938811"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latin typeface="Girl Scout Text Book" panose="02020003000000000000" pitchFamily="18" charset="0"/>
                <a:cs typeface="Arial"/>
              </a:rPr>
              <a:t>GSUSA is providing monthly Experience Boxes to:</a:t>
            </a:r>
            <a:endParaRPr lang="en-US" sz="2600">
              <a:latin typeface="Girl Scout Text Book" panose="02020003000000000000" pitchFamily="18" charset="0"/>
            </a:endParaRPr>
          </a:p>
          <a:p>
            <a:pPr marL="457200" indent="-457200">
              <a:buFont typeface="Arial"/>
              <a:buChar char="•"/>
            </a:pPr>
            <a:r>
              <a:rPr lang="en-US" sz="2600">
                <a:latin typeface="Girl Scout Text Book" panose="02020003000000000000" pitchFamily="18" charset="0"/>
                <a:cs typeface="Arial"/>
              </a:rPr>
              <a:t>Troops with 4 new Daisy age-level Girl Scouts</a:t>
            </a:r>
            <a:endParaRPr lang="en-US" sz="2600">
              <a:latin typeface="Girl Scout Text Book" panose="02020003000000000000" pitchFamily="18" charset="0"/>
              <a:ea typeface="Calibri"/>
              <a:cs typeface="Calibri"/>
            </a:endParaRPr>
          </a:p>
          <a:p>
            <a:pPr marL="457200" indent="-457200">
              <a:buFont typeface="Arial"/>
              <a:buChar char="•"/>
            </a:pPr>
            <a:r>
              <a:rPr lang="en-US" sz="2600">
                <a:latin typeface="Girl Scout Text Book" panose="02020003000000000000" pitchFamily="18" charset="0"/>
                <a:cs typeface="Arial"/>
              </a:rPr>
              <a:t>OR 4 new to Brownie age-level Girl Scouts</a:t>
            </a:r>
          </a:p>
          <a:p>
            <a:pPr marL="457200" indent="-457200">
              <a:buFont typeface="Arial"/>
              <a:buChar char="•"/>
            </a:pPr>
            <a:endParaRPr lang="en-US" sz="2600">
              <a:latin typeface="Girl Scout Text Book" panose="02020003000000000000" pitchFamily="18" charset="0"/>
              <a:ea typeface="Calibri"/>
              <a:cs typeface="Calibri"/>
            </a:endParaRPr>
          </a:p>
          <a:p>
            <a:r>
              <a:rPr lang="en-US" sz="2600">
                <a:latin typeface="Girl Scout Text Book" panose="02020003000000000000" pitchFamily="18" charset="0"/>
                <a:cs typeface="Arial"/>
              </a:rPr>
              <a:t>They include step-by-step instructions, ready-to-go supplies, a script, parent information and more. </a:t>
            </a:r>
            <a:endParaRPr lang="en-US" sz="2600">
              <a:latin typeface="Girl Scout Text Book" panose="02020003000000000000" pitchFamily="18" charset="0"/>
              <a:ea typeface="Calibri"/>
              <a:cs typeface="Arial"/>
            </a:endParaRPr>
          </a:p>
          <a:p>
            <a:endParaRPr lang="en-US" sz="2600">
              <a:latin typeface="Girl Scout Text Book" panose="02020003000000000000" pitchFamily="18" charset="0"/>
              <a:cs typeface="Arial"/>
            </a:endParaRPr>
          </a:p>
          <a:p>
            <a:endParaRPr lang="en-US" sz="2600">
              <a:latin typeface="Girl Scout Text Book" panose="02020003000000000000" pitchFamily="18" charset="0"/>
              <a:ea typeface="Calibri"/>
              <a:cs typeface="Arial"/>
            </a:endParaRPr>
          </a:p>
        </p:txBody>
      </p:sp>
      <p:pic>
        <p:nvPicPr>
          <p:cNvPr id="6" name="Picture 5" descr="A box with craft supplies and scissors on a table&#10;&#10;AI-generated content may be incorrect.">
            <a:extLst>
              <a:ext uri="{FF2B5EF4-FFF2-40B4-BE49-F238E27FC236}">
                <a16:creationId xmlns:a16="http://schemas.microsoft.com/office/drawing/2014/main" id="{366F8CF4-22C2-ADD5-E80D-DC82012BE518}"/>
              </a:ext>
            </a:extLst>
          </p:cNvPr>
          <p:cNvPicPr>
            <a:picLocks noChangeAspect="1"/>
          </p:cNvPicPr>
          <p:nvPr/>
        </p:nvPicPr>
        <p:blipFill>
          <a:blip r:embed="rId5"/>
          <a:stretch>
            <a:fillRect/>
          </a:stretch>
        </p:blipFill>
        <p:spPr>
          <a:xfrm>
            <a:off x="9879929" y="1602134"/>
            <a:ext cx="6200775" cy="4286250"/>
          </a:xfrm>
          <a:prstGeom prst="rect">
            <a:avLst/>
          </a:prstGeom>
        </p:spPr>
      </p:pic>
      <p:pic>
        <p:nvPicPr>
          <p:cNvPr id="8" name="Picture 7" descr="A group of purple squares with text&#10;&#10;AI-generated content may be incorrect.">
            <a:extLst>
              <a:ext uri="{FF2B5EF4-FFF2-40B4-BE49-F238E27FC236}">
                <a16:creationId xmlns:a16="http://schemas.microsoft.com/office/drawing/2014/main" id="{D836EA63-09FC-2071-3845-C17FD8B74DCD}"/>
              </a:ext>
            </a:extLst>
          </p:cNvPr>
          <p:cNvPicPr>
            <a:picLocks noChangeAspect="1"/>
          </p:cNvPicPr>
          <p:nvPr/>
        </p:nvPicPr>
        <p:blipFill>
          <a:blip r:embed="rId6"/>
          <a:stretch>
            <a:fillRect/>
          </a:stretch>
        </p:blipFill>
        <p:spPr>
          <a:xfrm>
            <a:off x="2180894" y="4151777"/>
            <a:ext cx="5796643" cy="57422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grpSp>
        <p:nvGrpSpPr>
          <p:cNvPr id="2" name="Group 2"/>
          <p:cNvGrpSpPr/>
          <p:nvPr/>
        </p:nvGrpSpPr>
        <p:grpSpPr>
          <a:xfrm>
            <a:off x="15536520" y="5801760"/>
            <a:ext cx="2699957" cy="1379506"/>
            <a:chOff x="0" y="0"/>
            <a:chExt cx="3599942" cy="1839341"/>
          </a:xfrm>
        </p:grpSpPr>
        <p:sp>
          <p:nvSpPr>
            <p:cNvPr id="3" name="Freeform 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4" name="Group 4"/>
          <p:cNvGrpSpPr/>
          <p:nvPr/>
        </p:nvGrpSpPr>
        <p:grpSpPr>
          <a:xfrm>
            <a:off x="-128520" y="2249280"/>
            <a:ext cx="2783491" cy="1421987"/>
            <a:chOff x="0" y="0"/>
            <a:chExt cx="3711321" cy="1895983"/>
          </a:xfrm>
        </p:grpSpPr>
        <p:sp>
          <p:nvSpPr>
            <p:cNvPr id="5" name="Freeform 5"/>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3"/>
              <a:stretch>
                <a:fillRect t="-265" b="-265"/>
              </a:stretch>
            </a:blipFill>
          </p:spPr>
          <p:txBody>
            <a:bodyPr/>
            <a:lstStyle/>
            <a:p>
              <a:endParaRPr lang="en-US"/>
            </a:p>
          </p:txBody>
        </p:sp>
      </p:grpSp>
      <p:grpSp>
        <p:nvGrpSpPr>
          <p:cNvPr id="6" name="Group 6"/>
          <p:cNvGrpSpPr/>
          <p:nvPr/>
        </p:nvGrpSpPr>
        <p:grpSpPr>
          <a:xfrm>
            <a:off x="15483960" y="293760"/>
            <a:ext cx="2752154" cy="1406176"/>
            <a:chOff x="0" y="0"/>
            <a:chExt cx="3669538" cy="1874901"/>
          </a:xfrm>
        </p:grpSpPr>
        <p:sp>
          <p:nvSpPr>
            <p:cNvPr id="7" name="Freeform 7"/>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3"/>
              <a:stretch>
                <a:fillRect t="-258" b="-258"/>
              </a:stretch>
            </a:blipFill>
          </p:spPr>
          <p:txBody>
            <a:bodyPr/>
            <a:lstStyle/>
            <a:p>
              <a:endParaRPr lang="en-US"/>
            </a:p>
          </p:txBody>
        </p:sp>
      </p:grpSp>
      <p:grpSp>
        <p:nvGrpSpPr>
          <p:cNvPr id="8" name="Group 8"/>
          <p:cNvGrpSpPr/>
          <p:nvPr/>
        </p:nvGrpSpPr>
        <p:grpSpPr>
          <a:xfrm>
            <a:off x="-451440" y="5176080"/>
            <a:ext cx="3514725" cy="1795653"/>
            <a:chOff x="0" y="0"/>
            <a:chExt cx="4686300" cy="2394204"/>
          </a:xfrm>
        </p:grpSpPr>
        <p:sp>
          <p:nvSpPr>
            <p:cNvPr id="9" name="Freeform 9"/>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3"/>
              <a:stretch>
                <a:fillRect t="-262" b="-262"/>
              </a:stretch>
            </a:blipFill>
          </p:spPr>
          <p:txBody>
            <a:bodyPr/>
            <a:lstStyle/>
            <a:p>
              <a:endParaRPr lang="en-US"/>
            </a:p>
          </p:txBody>
        </p:sp>
      </p:grpSp>
      <p:grpSp>
        <p:nvGrpSpPr>
          <p:cNvPr id="10" name="Group 10"/>
          <p:cNvGrpSpPr/>
          <p:nvPr/>
        </p:nvGrpSpPr>
        <p:grpSpPr>
          <a:xfrm>
            <a:off x="7313760" y="-294840"/>
            <a:ext cx="2699957" cy="1379506"/>
            <a:chOff x="0" y="0"/>
            <a:chExt cx="3599942" cy="1839341"/>
          </a:xfrm>
        </p:grpSpPr>
        <p:sp>
          <p:nvSpPr>
            <p:cNvPr id="11" name="Freeform 11"/>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12" name="Group 12"/>
          <p:cNvGrpSpPr/>
          <p:nvPr/>
        </p:nvGrpSpPr>
        <p:grpSpPr>
          <a:xfrm>
            <a:off x="16027200" y="3166200"/>
            <a:ext cx="2699957" cy="1379506"/>
            <a:chOff x="0" y="0"/>
            <a:chExt cx="3599942" cy="1839341"/>
          </a:xfrm>
        </p:grpSpPr>
        <p:sp>
          <p:nvSpPr>
            <p:cNvPr id="13" name="Freeform 1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sp>
        <p:nvSpPr>
          <p:cNvPr id="14" name="Freeform 14"/>
          <p:cNvSpPr/>
          <p:nvPr/>
        </p:nvSpPr>
        <p:spPr>
          <a:xfrm>
            <a:off x="1489140" y="1422620"/>
            <a:ext cx="15309720" cy="7506921"/>
          </a:xfrm>
          <a:custGeom>
            <a:avLst/>
            <a:gdLst/>
            <a:ahLst/>
            <a:cxnLst/>
            <a:rect l="l" t="t" r="r" b="b"/>
            <a:pathLst>
              <a:path w="15309720" h="7506921">
                <a:moveTo>
                  <a:pt x="0" y="0"/>
                </a:moveTo>
                <a:lnTo>
                  <a:pt x="15309720" y="0"/>
                </a:lnTo>
                <a:lnTo>
                  <a:pt x="15309720" y="7506920"/>
                </a:lnTo>
                <a:lnTo>
                  <a:pt x="0" y="7506920"/>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15" name="TextBox 15"/>
          <p:cNvSpPr txBox="1"/>
          <p:nvPr/>
        </p:nvSpPr>
        <p:spPr>
          <a:xfrm>
            <a:off x="3091903" y="2947125"/>
            <a:ext cx="12104194" cy="1779013"/>
          </a:xfrm>
          <a:prstGeom prst="rect">
            <a:avLst/>
          </a:prstGeom>
        </p:spPr>
        <p:txBody>
          <a:bodyPr lIns="0" tIns="0" rIns="0" bIns="0" rtlCol="0" anchor="t">
            <a:spAutoFit/>
          </a:bodyPr>
          <a:lstStyle/>
          <a:p>
            <a:pPr algn="ctr">
              <a:lnSpc>
                <a:spcPts val="15124"/>
              </a:lnSpc>
            </a:pPr>
            <a:r>
              <a:rPr lang="en-US" sz="10800" spc="255">
                <a:solidFill>
                  <a:srgbClr val="FFFFFF"/>
                </a:solidFill>
                <a:latin typeface="Girl Scout 2"/>
                <a:ea typeface="Girl Scout 2"/>
                <a:cs typeface="Girl Scout 2"/>
                <a:sym typeface="Girl Scout 2"/>
              </a:rPr>
              <a:t>Welcome!</a:t>
            </a:r>
          </a:p>
        </p:txBody>
      </p:sp>
      <p:sp>
        <p:nvSpPr>
          <p:cNvPr id="16" name="TextBox 24">
            <a:extLst>
              <a:ext uri="{FF2B5EF4-FFF2-40B4-BE49-F238E27FC236}">
                <a16:creationId xmlns:a16="http://schemas.microsoft.com/office/drawing/2014/main" id="{041C5C6E-797D-29FC-9063-69B54F7D9155}"/>
              </a:ext>
            </a:extLst>
          </p:cNvPr>
          <p:cNvSpPr txBox="1"/>
          <p:nvPr/>
        </p:nvSpPr>
        <p:spPr>
          <a:xfrm>
            <a:off x="2978280" y="5254842"/>
            <a:ext cx="12331440" cy="1033296"/>
          </a:xfrm>
          <a:prstGeom prst="rect">
            <a:avLst/>
          </a:prstGeom>
        </p:spPr>
        <p:txBody>
          <a:bodyPr lIns="0" tIns="0" rIns="0" bIns="0" rtlCol="0" anchor="t">
            <a:spAutoFit/>
          </a:bodyPr>
          <a:lstStyle/>
          <a:p>
            <a:pPr algn="ctr">
              <a:lnSpc>
                <a:spcPts val="4201"/>
              </a:lnSpc>
              <a:spcBef>
                <a:spcPct val="0"/>
              </a:spcBef>
            </a:pPr>
            <a:r>
              <a:rPr lang="en-US" sz="3000" i="1" spc="0">
                <a:solidFill>
                  <a:srgbClr val="FFFFFF"/>
                </a:solidFill>
                <a:latin typeface="Girl Scout 1"/>
                <a:ea typeface="Girl Scout 1"/>
                <a:cs typeface="Girl Scout 1"/>
                <a:sym typeface="Girl Scout 1"/>
              </a:rPr>
              <a:t>Please enter your name, Service </a:t>
            </a:r>
            <a:r>
              <a:rPr lang="en-US" sz="3000" i="1">
                <a:solidFill>
                  <a:srgbClr val="FFFFFF"/>
                </a:solidFill>
                <a:latin typeface="Girl Scout 1"/>
                <a:ea typeface="Girl Scout 1"/>
                <a:cs typeface="Girl Scout 1"/>
                <a:sym typeface="Girl Scout 1"/>
              </a:rPr>
              <a:t>U</a:t>
            </a:r>
            <a:r>
              <a:rPr lang="en-US" sz="3000" i="1" spc="0">
                <a:solidFill>
                  <a:srgbClr val="FFFFFF"/>
                </a:solidFill>
                <a:latin typeface="Girl Scout 1"/>
                <a:ea typeface="Girl Scout 1"/>
                <a:cs typeface="Girl Scout 1"/>
                <a:sym typeface="Girl Scout 1"/>
              </a:rPr>
              <a:t>nit number and Service Team position in the chat!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99BCD-9B88-B8F0-F411-8E02819CB3C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AD12DDF-D02B-768B-EE45-393C368A8D1B}"/>
              </a:ext>
            </a:extLst>
          </p:cNvPr>
          <p:cNvSpPr/>
          <p:nvPr/>
        </p:nvSpPr>
        <p:spPr>
          <a:xfrm rot="10800000">
            <a:off x="-3" y="-1"/>
            <a:ext cx="18288001" cy="10539664"/>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C19A63DE-536B-1D1B-C8EC-5489C03FA899}"/>
              </a:ext>
            </a:extLst>
          </p:cNvPr>
          <p:cNvSpPr txBox="1"/>
          <p:nvPr/>
        </p:nvSpPr>
        <p:spPr>
          <a:xfrm>
            <a:off x="1748174" y="273318"/>
            <a:ext cx="14791649" cy="825419"/>
          </a:xfrm>
          <a:prstGeom prst="rect">
            <a:avLst/>
          </a:prstGeom>
        </p:spPr>
        <p:txBody>
          <a:bodyPr wrap="square" lIns="0" tIns="0" rIns="0" bIns="0" rtlCol="0" anchor="t">
            <a:spAutoFit/>
          </a:bodyPr>
          <a:lstStyle/>
          <a:p>
            <a:pPr algn="ctr">
              <a:lnSpc>
                <a:spcPts val="6999"/>
              </a:lnSpc>
            </a:pPr>
            <a:r>
              <a:rPr lang="en-US" sz="4600" spc="118">
                <a:solidFill>
                  <a:srgbClr val="000000"/>
                </a:solidFill>
                <a:latin typeface="Girl Scout 2"/>
                <a:ea typeface="Girl Scout 2"/>
                <a:cs typeface="Girl Scout 2"/>
              </a:rPr>
              <a:t>Upcoming Events- Search the Calendar!</a:t>
            </a:r>
            <a:endParaRPr lang="en-US" sz="4600"/>
          </a:p>
        </p:txBody>
      </p:sp>
      <p:pic>
        <p:nvPicPr>
          <p:cNvPr id="7" name="Picture 6">
            <a:extLst>
              <a:ext uri="{FF2B5EF4-FFF2-40B4-BE49-F238E27FC236}">
                <a16:creationId xmlns:a16="http://schemas.microsoft.com/office/drawing/2014/main" id="{F80E9671-D7C1-5C1B-7526-AEF4D806CC40}"/>
              </a:ext>
            </a:extLst>
          </p:cNvPr>
          <p:cNvPicPr>
            <a:picLocks noChangeAspect="1"/>
          </p:cNvPicPr>
          <p:nvPr/>
        </p:nvPicPr>
        <p:blipFill>
          <a:blip r:embed="rId5"/>
          <a:srcRect l="22125" t="4446" r="26511" b="5496"/>
          <a:stretch>
            <a:fillRect/>
          </a:stretch>
        </p:blipFill>
        <p:spPr>
          <a:xfrm>
            <a:off x="417096" y="2133600"/>
            <a:ext cx="7184600" cy="7652084"/>
          </a:xfrm>
          <a:prstGeom prst="rect">
            <a:avLst/>
          </a:prstGeom>
        </p:spPr>
      </p:pic>
      <p:pic>
        <p:nvPicPr>
          <p:cNvPr id="10" name="Picture 9">
            <a:extLst>
              <a:ext uri="{FF2B5EF4-FFF2-40B4-BE49-F238E27FC236}">
                <a16:creationId xmlns:a16="http://schemas.microsoft.com/office/drawing/2014/main" id="{566A13B2-4DDD-36BF-9837-A69A8762A506}"/>
              </a:ext>
            </a:extLst>
          </p:cNvPr>
          <p:cNvPicPr>
            <a:picLocks noChangeAspect="1"/>
          </p:cNvPicPr>
          <p:nvPr/>
        </p:nvPicPr>
        <p:blipFill>
          <a:blip r:embed="rId6"/>
          <a:srcRect l="37817" t="8116" r="38304" b="6426"/>
          <a:stretch>
            <a:fillRect/>
          </a:stretch>
        </p:blipFill>
        <p:spPr>
          <a:xfrm>
            <a:off x="8406063" y="1353429"/>
            <a:ext cx="3769895" cy="8432255"/>
          </a:xfrm>
          <a:prstGeom prst="rect">
            <a:avLst/>
          </a:prstGeom>
        </p:spPr>
      </p:pic>
      <p:pic>
        <p:nvPicPr>
          <p:cNvPr id="12" name="Picture 11">
            <a:extLst>
              <a:ext uri="{FF2B5EF4-FFF2-40B4-BE49-F238E27FC236}">
                <a16:creationId xmlns:a16="http://schemas.microsoft.com/office/drawing/2014/main" id="{47DD36BD-B117-BCAB-1E8E-DF24F6808CC6}"/>
              </a:ext>
            </a:extLst>
          </p:cNvPr>
          <p:cNvPicPr>
            <a:picLocks noChangeAspect="1"/>
          </p:cNvPicPr>
          <p:nvPr/>
        </p:nvPicPr>
        <p:blipFill>
          <a:blip r:embed="rId7"/>
          <a:srcRect l="36062" t="8577" r="35575" b="4873"/>
          <a:stretch>
            <a:fillRect/>
          </a:stretch>
        </p:blipFill>
        <p:spPr>
          <a:xfrm>
            <a:off x="12705348" y="1383632"/>
            <a:ext cx="4405402" cy="8402052"/>
          </a:xfrm>
          <a:prstGeom prst="rect">
            <a:avLst/>
          </a:prstGeom>
        </p:spPr>
      </p:pic>
    </p:spTree>
    <p:extLst>
      <p:ext uri="{BB962C8B-B14F-4D97-AF65-F5344CB8AC3E}">
        <p14:creationId xmlns:p14="http://schemas.microsoft.com/office/powerpoint/2010/main" val="1894741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6114" y="0"/>
            <a:ext cx="18281885" cy="11312063"/>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p:cNvSpPr txBox="1"/>
          <p:nvPr/>
        </p:nvSpPr>
        <p:spPr>
          <a:xfrm>
            <a:off x="-786540" y="4226844"/>
            <a:ext cx="11594904" cy="3594510"/>
          </a:xfrm>
          <a:prstGeom prst="rect">
            <a:avLst/>
          </a:prstGeom>
        </p:spPr>
        <p:txBody>
          <a:bodyPr wrap="square" lIns="0" tIns="0" rIns="0" bIns="0" rtlCol="0" anchor="t">
            <a:spAutoFit/>
          </a:bodyPr>
          <a:lstStyle/>
          <a:p>
            <a:pPr algn="ctr"/>
            <a:r>
              <a:rPr lang="en-US" sz="3000" spc="118" dirty="0">
                <a:solidFill>
                  <a:srgbClr val="000000"/>
                </a:solidFill>
                <a:latin typeface="Girl Scout Text Book" panose="02020003000000000000" pitchFamily="18" charset="0"/>
                <a:ea typeface="+mn-lt"/>
                <a:cs typeface="+mn-lt"/>
                <a:sym typeface="Girl Scout 2"/>
              </a:rPr>
              <a:t>Training Financial Assistance </a:t>
            </a:r>
            <a:endParaRPr lang="en-US" sz="3000" dirty="0">
              <a:solidFill>
                <a:srgbClr val="000000"/>
              </a:solidFill>
              <a:latin typeface="Girl Scout Text Book" panose="02020003000000000000" pitchFamily="18" charset="0"/>
              <a:ea typeface="+mn-lt"/>
              <a:cs typeface="+mn-lt"/>
              <a:sym typeface="Girl Scout 2"/>
            </a:endParaRPr>
          </a:p>
          <a:p>
            <a:pPr algn="ctr"/>
            <a:r>
              <a:rPr lang="en-US" sz="3000" spc="118" dirty="0">
                <a:solidFill>
                  <a:srgbClr val="000000"/>
                </a:solidFill>
                <a:latin typeface="Girl Scout Text Book" panose="02020003000000000000" pitchFamily="18" charset="0"/>
                <a:ea typeface="+mn-lt"/>
                <a:cs typeface="+mn-lt"/>
                <a:sym typeface="Girl Scout 2"/>
              </a:rPr>
              <a:t>Request Deadline: </a:t>
            </a:r>
            <a:endParaRPr lang="en-US" sz="3000" dirty="0">
              <a:solidFill>
                <a:srgbClr val="000000"/>
              </a:solidFill>
              <a:latin typeface="Girl Scout Text Book" panose="02020003000000000000" pitchFamily="18" charset="0"/>
              <a:ea typeface="+mn-lt"/>
              <a:cs typeface="+mn-lt"/>
              <a:sym typeface="Girl Scout 2"/>
            </a:endParaRPr>
          </a:p>
          <a:p>
            <a:pPr algn="ctr"/>
            <a:r>
              <a:rPr lang="en-US" sz="3000" spc="118" dirty="0">
                <a:solidFill>
                  <a:srgbClr val="000000"/>
                </a:solidFill>
                <a:latin typeface="Girl Scout Text Book" panose="02020003000000000000" pitchFamily="18" charset="0"/>
                <a:ea typeface="+mn-lt"/>
                <a:cs typeface="+mn-lt"/>
                <a:sym typeface="Girl Scout 2"/>
              </a:rPr>
              <a:t>August 29, 2025</a:t>
            </a:r>
            <a:endParaRPr lang="en-US" sz="3000" dirty="0">
              <a:latin typeface="Girl Scout Text Book" panose="02020003000000000000" pitchFamily="18" charset="0"/>
              <a:ea typeface="Calibri"/>
              <a:cs typeface="Calibri"/>
            </a:endParaRPr>
          </a:p>
          <a:p>
            <a:pPr algn="ctr"/>
            <a:endParaRPr lang="en-US" sz="3000" spc="118" dirty="0">
              <a:solidFill>
                <a:srgbClr val="000000"/>
              </a:solidFill>
              <a:latin typeface="Girl Scout Text Book" panose="02020003000000000000" pitchFamily="18" charset="0"/>
              <a:ea typeface="+mn-lt"/>
              <a:cs typeface="+mn-lt"/>
              <a:sym typeface="Girl Scout 2"/>
            </a:endParaRPr>
          </a:p>
          <a:p>
            <a:pPr algn="ctr"/>
            <a:r>
              <a:rPr lang="en-US" sz="3000" spc="118" dirty="0">
                <a:solidFill>
                  <a:srgbClr val="000000"/>
                </a:solidFill>
                <a:latin typeface="Girl Scout Text Book" panose="02020003000000000000" pitchFamily="18" charset="0"/>
                <a:ea typeface="+mn-lt"/>
                <a:cs typeface="+mn-lt"/>
                <a:sym typeface="Girl Scout 2"/>
              </a:rPr>
              <a:t>Registration Deadline: </a:t>
            </a:r>
            <a:endParaRPr lang="en-US" sz="3000" dirty="0">
              <a:solidFill>
                <a:srgbClr val="000000"/>
              </a:solidFill>
              <a:latin typeface="Girl Scout Text Book" panose="02020003000000000000" pitchFamily="18" charset="0"/>
              <a:ea typeface="+mn-lt"/>
              <a:cs typeface="+mn-lt"/>
              <a:sym typeface="Girl Scout 2"/>
            </a:endParaRPr>
          </a:p>
          <a:p>
            <a:pPr algn="ctr"/>
            <a:r>
              <a:rPr lang="en-US" sz="3000" spc="118" dirty="0">
                <a:solidFill>
                  <a:srgbClr val="000000"/>
                </a:solidFill>
                <a:latin typeface="Girl Scout Text Book" panose="02020003000000000000" pitchFamily="18" charset="0"/>
                <a:ea typeface="+mn-lt"/>
                <a:cs typeface="+mn-lt"/>
                <a:sym typeface="Girl Scout 2"/>
              </a:rPr>
              <a:t>September 8, 2025</a:t>
            </a:r>
            <a:endParaRPr lang="en-US" sz="3000" dirty="0">
              <a:latin typeface="Girl Scout Text Book" panose="02020003000000000000" pitchFamily="18" charset="0"/>
              <a:ea typeface="Calibri"/>
              <a:cs typeface="Calibri"/>
            </a:endParaRPr>
          </a:p>
          <a:p>
            <a:pPr algn="ctr">
              <a:lnSpc>
                <a:spcPts val="6998"/>
              </a:lnSpc>
            </a:pPr>
            <a:endParaRPr lang="en-US" sz="5000" spc="118" dirty="0">
              <a:solidFill>
                <a:srgbClr val="000000"/>
              </a:solidFill>
              <a:latin typeface="Girl Scout 2"/>
              <a:ea typeface="Girl Scout 2"/>
              <a:cs typeface="Girl Scout 2"/>
            </a:endParaRPr>
          </a:p>
        </p:txBody>
      </p:sp>
      <p:pic>
        <p:nvPicPr>
          <p:cNvPr id="4" name="Picture 3" descr="A group of puzzle pieces with writing&#10;&#10;AI-generated content may be incorrect.">
            <a:extLst>
              <a:ext uri="{FF2B5EF4-FFF2-40B4-BE49-F238E27FC236}">
                <a16:creationId xmlns:a16="http://schemas.microsoft.com/office/drawing/2014/main" id="{78D6C163-CC95-7ABF-30AE-B2D4109F4ABF}"/>
              </a:ext>
            </a:extLst>
          </p:cNvPr>
          <p:cNvPicPr>
            <a:picLocks noChangeAspect="1"/>
          </p:cNvPicPr>
          <p:nvPr/>
        </p:nvPicPr>
        <p:blipFill>
          <a:blip r:embed="rId5"/>
          <a:stretch>
            <a:fillRect/>
          </a:stretch>
        </p:blipFill>
        <p:spPr>
          <a:xfrm>
            <a:off x="8882934" y="2926544"/>
            <a:ext cx="8385901" cy="6663983"/>
          </a:xfrm>
          <a:prstGeom prst="rect">
            <a:avLst/>
          </a:prstGeom>
        </p:spPr>
      </p:pic>
      <p:sp>
        <p:nvSpPr>
          <p:cNvPr id="6" name="TextBox 5">
            <a:extLst>
              <a:ext uri="{FF2B5EF4-FFF2-40B4-BE49-F238E27FC236}">
                <a16:creationId xmlns:a16="http://schemas.microsoft.com/office/drawing/2014/main" id="{BFB9D150-4179-B2AE-C440-67C3A9D6336E}"/>
              </a:ext>
            </a:extLst>
          </p:cNvPr>
          <p:cNvSpPr txBox="1"/>
          <p:nvPr/>
        </p:nvSpPr>
        <p:spPr>
          <a:xfrm>
            <a:off x="875656" y="493776"/>
            <a:ext cx="1679055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Girl Scout Text Book" panose="02020003000000000000" pitchFamily="18" charset="0"/>
              </a:rPr>
              <a:t>2025 </a:t>
            </a:r>
            <a:r>
              <a:rPr lang="en-US" sz="4000" b="1" dirty="0" err="1">
                <a:latin typeface="Girl Scout Text Book" panose="02020003000000000000" pitchFamily="18" charset="0"/>
              </a:rPr>
              <a:t>Leaderee</a:t>
            </a:r>
            <a:r>
              <a:rPr lang="en-US" sz="4000" b="1" dirty="0">
                <a:latin typeface="Girl Scout Text Book" panose="02020003000000000000" pitchFamily="18" charset="0"/>
              </a:rPr>
              <a:t> Volunteer Learning Event</a:t>
            </a:r>
            <a:endParaRPr lang="en-US" sz="4000" dirty="0">
              <a:latin typeface="Girl Scout Text Book" panose="02020003000000000000" pitchFamily="18" charset="0"/>
            </a:endParaRPr>
          </a:p>
          <a:p>
            <a:pPr algn="ctr"/>
            <a:r>
              <a:rPr lang="en-US" sz="4000" dirty="0">
                <a:latin typeface="Girl Scout Text Book" panose="02020003000000000000" pitchFamily="18" charset="0"/>
                <a:ea typeface="Calibri"/>
                <a:cs typeface="Calibri"/>
              </a:rPr>
              <a:t>September 26-28, 2025 </a:t>
            </a:r>
          </a:p>
          <a:p>
            <a:pPr algn="ctr"/>
            <a:r>
              <a:rPr lang="en-US" sz="4000" dirty="0" err="1">
                <a:latin typeface="Girl Scout Text Book" panose="02020003000000000000" pitchFamily="18" charset="0"/>
                <a:ea typeface="Calibri"/>
                <a:cs typeface="Calibri"/>
              </a:rPr>
              <a:t>Keyauwee</a:t>
            </a:r>
            <a:r>
              <a:rPr lang="en-US" sz="4000" dirty="0">
                <a:latin typeface="Girl Scout Text Book" panose="02020003000000000000" pitchFamily="18" charset="0"/>
                <a:ea typeface="Calibri"/>
                <a:cs typeface="Calibri"/>
              </a:rPr>
              <a:t> Program Center, Sophia, NC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79E82-BFDF-B31E-2C89-343E9ECD1D5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26A796B-F46B-465C-D72D-B804B16CCEA0}"/>
              </a:ext>
            </a:extLst>
          </p:cNvPr>
          <p:cNvSpPr/>
          <p:nvPr/>
        </p:nvSpPr>
        <p:spPr>
          <a:xfrm rot="10800000">
            <a:off x="-2" y="-1599454"/>
            <a:ext cx="18288001" cy="12026230"/>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pic>
        <p:nvPicPr>
          <p:cNvPr id="4" name="Picture 3" descr="A sticker with a bus on it&#10;&#10;AI-generated content may be incorrect.">
            <a:extLst>
              <a:ext uri="{FF2B5EF4-FFF2-40B4-BE49-F238E27FC236}">
                <a16:creationId xmlns:a16="http://schemas.microsoft.com/office/drawing/2014/main" id="{A84565A3-61E3-68C6-32ED-6B5962BEDF62}"/>
              </a:ext>
            </a:extLst>
          </p:cNvPr>
          <p:cNvPicPr>
            <a:picLocks noChangeAspect="1"/>
          </p:cNvPicPr>
          <p:nvPr/>
        </p:nvPicPr>
        <p:blipFill>
          <a:blip r:embed="rId5"/>
          <a:stretch>
            <a:fillRect/>
          </a:stretch>
        </p:blipFill>
        <p:spPr>
          <a:xfrm>
            <a:off x="1316382" y="2975334"/>
            <a:ext cx="6507372" cy="6259722"/>
          </a:xfrm>
          <a:prstGeom prst="rect">
            <a:avLst/>
          </a:prstGeom>
        </p:spPr>
      </p:pic>
      <p:pic>
        <p:nvPicPr>
          <p:cNvPr id="5" name="Picture 4" descr="A colorful circle with text and rainbow&#10;&#10;AI-generated content may be incorrect.">
            <a:extLst>
              <a:ext uri="{FF2B5EF4-FFF2-40B4-BE49-F238E27FC236}">
                <a16:creationId xmlns:a16="http://schemas.microsoft.com/office/drawing/2014/main" id="{9BBC4DE6-9B78-A8A5-EDFB-78B6FF275BD6}"/>
              </a:ext>
            </a:extLst>
          </p:cNvPr>
          <p:cNvPicPr>
            <a:picLocks noChangeAspect="1"/>
          </p:cNvPicPr>
          <p:nvPr/>
        </p:nvPicPr>
        <p:blipFill>
          <a:blip r:embed="rId6"/>
          <a:stretch>
            <a:fillRect/>
          </a:stretch>
        </p:blipFill>
        <p:spPr>
          <a:xfrm>
            <a:off x="9140138" y="2624886"/>
            <a:ext cx="8849803" cy="6610170"/>
          </a:xfrm>
          <a:prstGeom prst="rect">
            <a:avLst/>
          </a:prstGeom>
        </p:spPr>
      </p:pic>
      <p:sp>
        <p:nvSpPr>
          <p:cNvPr id="3" name="TextBox 2">
            <a:extLst>
              <a:ext uri="{FF2B5EF4-FFF2-40B4-BE49-F238E27FC236}">
                <a16:creationId xmlns:a16="http://schemas.microsoft.com/office/drawing/2014/main" id="{B2B0C305-1327-D0FE-A5C7-A5A0125B0B69}"/>
              </a:ext>
            </a:extLst>
          </p:cNvPr>
          <p:cNvSpPr txBox="1"/>
          <p:nvPr/>
        </p:nvSpPr>
        <p:spPr>
          <a:xfrm>
            <a:off x="681938" y="528575"/>
            <a:ext cx="16916400"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600" b="1">
                <a:latin typeface="Girl Scout Text Book" panose="02020003000000000000" pitchFamily="18" charset="0"/>
              </a:rPr>
              <a:t>NEW! Road Map to a Great Year and The Girl Scout Adventure- My First Year patches!</a:t>
            </a:r>
            <a:endParaRPr lang="en-US" sz="4600">
              <a:latin typeface="Girl Scout Text Book" panose="02020003000000000000" pitchFamily="18" charset="0"/>
              <a:ea typeface="Calibri"/>
              <a:cs typeface="Calibri"/>
            </a:endParaRPr>
          </a:p>
          <a:p>
            <a:pPr algn="ctr"/>
            <a:endParaRPr lang="en-US">
              <a:ea typeface="Calibri"/>
              <a:cs typeface="Calibri"/>
            </a:endParaRPr>
          </a:p>
        </p:txBody>
      </p:sp>
    </p:spTree>
    <p:extLst>
      <p:ext uri="{BB962C8B-B14F-4D97-AF65-F5344CB8AC3E}">
        <p14:creationId xmlns:p14="http://schemas.microsoft.com/office/powerpoint/2010/main" val="429068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a:extLst>
            <a:ext uri="{FF2B5EF4-FFF2-40B4-BE49-F238E27FC236}">
              <a16:creationId xmlns:a16="http://schemas.microsoft.com/office/drawing/2014/main" id="{7A525305-4DF7-48D3-B877-F90AB73E094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25CFD84-0213-DB50-F1DF-8E830EC5F617}"/>
              </a:ext>
            </a:extLst>
          </p:cNvPr>
          <p:cNvSpPr/>
          <p:nvPr/>
        </p:nvSpPr>
        <p:spPr>
          <a:xfrm rot="10800000">
            <a:off x="-3" y="-37794"/>
            <a:ext cx="18288001" cy="10464569"/>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150B4ED2-729B-86FF-1648-3BA1055E4425}"/>
              </a:ext>
            </a:extLst>
          </p:cNvPr>
          <p:cNvSpPr txBox="1"/>
          <p:nvPr/>
        </p:nvSpPr>
        <p:spPr>
          <a:xfrm>
            <a:off x="408959" y="831434"/>
            <a:ext cx="17470075" cy="824521"/>
          </a:xfrm>
          <a:prstGeom prst="rect">
            <a:avLst/>
          </a:prstGeom>
        </p:spPr>
        <p:txBody>
          <a:bodyPr wrap="square" lIns="0" tIns="0" rIns="0" bIns="0" rtlCol="0" anchor="t">
            <a:spAutoFit/>
          </a:bodyPr>
          <a:lstStyle/>
          <a:p>
            <a:pPr algn="ctr">
              <a:lnSpc>
                <a:spcPts val="6999"/>
              </a:lnSpc>
            </a:pPr>
            <a:r>
              <a:rPr lang="en-US" sz="5000" spc="118">
                <a:solidFill>
                  <a:srgbClr val="000000"/>
                </a:solidFill>
                <a:latin typeface="Girl Scout 2"/>
                <a:ea typeface="Girl Scout 2"/>
                <a:cs typeface="Girl Scout 2"/>
              </a:rPr>
              <a:t>New GSUSA Leadership Awards</a:t>
            </a:r>
          </a:p>
        </p:txBody>
      </p:sp>
      <p:pic>
        <p:nvPicPr>
          <p:cNvPr id="4" name="Picture 3">
            <a:extLst>
              <a:ext uri="{FF2B5EF4-FFF2-40B4-BE49-F238E27FC236}">
                <a16:creationId xmlns:a16="http://schemas.microsoft.com/office/drawing/2014/main" id="{4CB669E7-FFF1-103A-0976-E40E0601D85D}"/>
              </a:ext>
            </a:extLst>
          </p:cNvPr>
          <p:cNvPicPr>
            <a:picLocks noChangeAspect="1"/>
          </p:cNvPicPr>
          <p:nvPr/>
        </p:nvPicPr>
        <p:blipFill>
          <a:blip r:embed="rId5"/>
          <a:stretch>
            <a:fillRect/>
          </a:stretch>
        </p:blipFill>
        <p:spPr>
          <a:xfrm>
            <a:off x="713188" y="2016064"/>
            <a:ext cx="16861623" cy="7226082"/>
          </a:xfrm>
          <a:prstGeom prst="rect">
            <a:avLst/>
          </a:prstGeom>
        </p:spPr>
      </p:pic>
    </p:spTree>
    <p:extLst>
      <p:ext uri="{BB962C8B-B14F-4D97-AF65-F5344CB8AC3E}">
        <p14:creationId xmlns:p14="http://schemas.microsoft.com/office/powerpoint/2010/main" val="1191171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88809" y="1147154"/>
            <a:ext cx="8123285" cy="1749522"/>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Product Program Updates</a:t>
            </a:r>
          </a:p>
        </p:txBody>
      </p:sp>
      <p:sp>
        <p:nvSpPr>
          <p:cNvPr id="5" name="TextBox 5"/>
          <p:cNvSpPr txBox="1"/>
          <p:nvPr/>
        </p:nvSpPr>
        <p:spPr>
          <a:xfrm>
            <a:off x="9705736" y="3842655"/>
            <a:ext cx="7489430" cy="3077766"/>
          </a:xfrm>
          <a:prstGeom prst="rect">
            <a:avLst/>
          </a:prstGeom>
        </p:spPr>
        <p:txBody>
          <a:bodyPr wrap="square" lIns="0" tIns="0" rIns="0" bIns="0" rtlCol="0" anchor="t">
            <a:spAutoFit/>
          </a:bodyPr>
          <a:lstStyle/>
          <a:p>
            <a:pPr marL="342900" indent="-342900">
              <a:buFont typeface="Arial"/>
              <a:buChar char="•"/>
            </a:pPr>
            <a:r>
              <a:rPr lang="en-US" sz="4000" spc="59">
                <a:latin typeface="Girl Scout 1"/>
              </a:rPr>
              <a:t>Council training for SU volunteers and troops</a:t>
            </a:r>
          </a:p>
          <a:p>
            <a:pPr marL="342900" indent="-342900">
              <a:buFont typeface="Arial"/>
              <a:buChar char="•"/>
            </a:pPr>
            <a:r>
              <a:rPr lang="en-US" sz="4000" spc="59">
                <a:latin typeface="Girl Scout 1"/>
              </a:rPr>
              <a:t>Participation Goal</a:t>
            </a:r>
          </a:p>
          <a:p>
            <a:pPr marL="342900" indent="-342900">
              <a:buFont typeface="Arial"/>
              <a:buChar char="•"/>
            </a:pPr>
            <a:r>
              <a:rPr lang="en-US" sz="4000" spc="59">
                <a:latin typeface="Girl Scout 1"/>
              </a:rPr>
              <a:t>Badge Guide</a:t>
            </a:r>
          </a:p>
          <a:p>
            <a:pPr marL="342900" indent="-342900">
              <a:buFont typeface="Arial"/>
              <a:buChar char="•"/>
            </a:pPr>
            <a:r>
              <a:rPr lang="en-US" sz="4000" spc="59">
                <a:latin typeface="Girl Scout 1"/>
              </a:rPr>
              <a:t>Product Program Team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4" y="-1"/>
            <a:ext cx="18288001" cy="10443410"/>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p:cNvSpPr txBox="1"/>
          <p:nvPr/>
        </p:nvSpPr>
        <p:spPr>
          <a:xfrm>
            <a:off x="3323461" y="1415871"/>
            <a:ext cx="6828444" cy="1722203"/>
          </a:xfrm>
          <a:prstGeom prst="rect">
            <a:avLst/>
          </a:prstGeom>
        </p:spPr>
        <p:txBody>
          <a:bodyPr wrap="square"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Fall Program: Council Trainings </a:t>
            </a:r>
          </a:p>
        </p:txBody>
      </p:sp>
      <p:sp>
        <p:nvSpPr>
          <p:cNvPr id="4" name="Rectangle: Rounded Corners 3">
            <a:extLst>
              <a:ext uri="{FF2B5EF4-FFF2-40B4-BE49-F238E27FC236}">
                <a16:creationId xmlns:a16="http://schemas.microsoft.com/office/drawing/2014/main" id="{23787672-E4EE-8D44-0836-F4F511549B27}"/>
              </a:ext>
            </a:extLst>
          </p:cNvPr>
          <p:cNvSpPr/>
          <p:nvPr/>
        </p:nvSpPr>
        <p:spPr>
          <a:xfrm>
            <a:off x="561473" y="4042610"/>
            <a:ext cx="12352421" cy="5919309"/>
          </a:xfrm>
          <a:prstGeom prst="roundRect">
            <a:avLst/>
          </a:prstGeom>
          <a:solidFill>
            <a:srgbClr val="6B247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4000">
                <a:latin typeface="Girl Scout Text Book" panose="02020003000000000000" pitchFamily="18" charset="0"/>
                <a:ea typeface="Calibri"/>
                <a:cs typeface="Calibri"/>
              </a:rPr>
              <a:t>SU Training was held on 8/12</a:t>
            </a:r>
          </a:p>
          <a:p>
            <a:pPr marL="285750" indent="-285750">
              <a:buFont typeface="Arial"/>
              <a:buChar char="•"/>
            </a:pPr>
            <a:r>
              <a:rPr lang="en-US" sz="4000">
                <a:latin typeface="Girl Scout Text Book" panose="02020003000000000000" pitchFamily="18" charset="0"/>
                <a:ea typeface="Calibri"/>
                <a:cs typeface="Calibri"/>
              </a:rPr>
              <a:t>Troop Training was held on 8/19</a:t>
            </a:r>
          </a:p>
          <a:p>
            <a:pPr marL="285750" indent="-285750">
              <a:buFont typeface="Arial"/>
              <a:buChar char="•"/>
            </a:pPr>
            <a:r>
              <a:rPr lang="en-US" sz="4000">
                <a:latin typeface="Girl Scout Text Book" panose="02020003000000000000" pitchFamily="18" charset="0"/>
                <a:ea typeface="Calibri"/>
                <a:cs typeface="Calibri"/>
              </a:rPr>
              <a:t>Sessions were recorded and available on </a:t>
            </a:r>
            <a:r>
              <a:rPr lang="en-US" sz="4000" err="1">
                <a:latin typeface="Girl Scout Text Book" panose="02020003000000000000" pitchFamily="18" charset="0"/>
                <a:ea typeface="Calibri"/>
                <a:cs typeface="Calibri"/>
              </a:rPr>
              <a:t>gsLearn</a:t>
            </a:r>
            <a:endParaRPr lang="en-US" sz="4000">
              <a:latin typeface="Girl Scout Text Book" panose="02020003000000000000" pitchFamily="18" charset="0"/>
              <a:ea typeface="Calibri"/>
              <a:cs typeface="Calibri"/>
            </a:endParaRPr>
          </a:p>
          <a:p>
            <a:pPr marL="285750" indent="-285750">
              <a:buFont typeface="Arial"/>
              <a:buChar char="•"/>
            </a:pPr>
            <a:r>
              <a:rPr lang="en-US" sz="4000">
                <a:latin typeface="Girl Scout Text Book" panose="02020003000000000000" pitchFamily="18" charset="0"/>
                <a:ea typeface="Calibri"/>
                <a:cs typeface="Calibri"/>
              </a:rPr>
              <a:t>SU-led training details </a:t>
            </a:r>
          </a:p>
          <a:p>
            <a:pPr marL="285750" indent="-285750">
              <a:buFont typeface="Arial"/>
              <a:buChar char="•"/>
            </a:pPr>
            <a:r>
              <a:rPr lang="en-US" sz="4000">
                <a:latin typeface="Girl Scout Text Book" panose="02020003000000000000" pitchFamily="18" charset="0"/>
                <a:ea typeface="Calibri"/>
                <a:cs typeface="Calibri"/>
              </a:rPr>
              <a:t>E-mail Alexis at </a:t>
            </a:r>
            <a:r>
              <a:rPr lang="en-US" sz="4000">
                <a:latin typeface="Girl Scout Text Book" panose="02020003000000000000" pitchFamily="18" charset="0"/>
                <a:ea typeface="Calibri"/>
                <a:cs typeface="Calibri"/>
                <a:hlinkClick r:id="rId5"/>
              </a:rPr>
              <a:t>abraca@girlscoutsp2p.org</a:t>
            </a:r>
            <a:r>
              <a:rPr lang="en-US" sz="4000">
                <a:latin typeface="Girl Scout Text Book" panose="02020003000000000000" pitchFamily="18" charset="0"/>
                <a:ea typeface="Calibri"/>
                <a:cs typeface="Calibri"/>
              </a:rPr>
              <a:t> if you would like the recordings.</a:t>
            </a:r>
          </a:p>
        </p:txBody>
      </p:sp>
      <p:pic>
        <p:nvPicPr>
          <p:cNvPr id="6" name="Picture 5" descr="A cartoon bear wearing a bandana&#10;&#10;AI-generated content may be incorrect.">
            <a:extLst>
              <a:ext uri="{FF2B5EF4-FFF2-40B4-BE49-F238E27FC236}">
                <a16:creationId xmlns:a16="http://schemas.microsoft.com/office/drawing/2014/main" id="{35B7C7A8-9C25-93F9-3A9B-AC965AD90C04}"/>
              </a:ext>
            </a:extLst>
          </p:cNvPr>
          <p:cNvPicPr>
            <a:picLocks noChangeAspect="1"/>
          </p:cNvPicPr>
          <p:nvPr/>
        </p:nvPicPr>
        <p:blipFill>
          <a:blip r:embed="rId6"/>
          <a:stretch>
            <a:fillRect/>
          </a:stretch>
        </p:blipFill>
        <p:spPr>
          <a:xfrm>
            <a:off x="9725052" y="1415871"/>
            <a:ext cx="10556343" cy="920801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8C413-2F5E-7C65-3CEE-E1C93927933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14A03B-8557-D3EF-CF4E-3AEEC66D59DE}"/>
              </a:ext>
            </a:extLst>
          </p:cNvPr>
          <p:cNvSpPr/>
          <p:nvPr/>
        </p:nvSpPr>
        <p:spPr>
          <a:xfrm rot="10800000">
            <a:off x="-1" y="-1"/>
            <a:ext cx="18658935" cy="10459454"/>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AB0C0744-F26D-3744-87AC-4468DF3F6A74}"/>
              </a:ext>
            </a:extLst>
          </p:cNvPr>
          <p:cNvSpPr txBox="1"/>
          <p:nvPr/>
        </p:nvSpPr>
        <p:spPr>
          <a:xfrm>
            <a:off x="3605084" y="783132"/>
            <a:ext cx="11077832" cy="838691"/>
          </a:xfrm>
          <a:prstGeom prst="rect">
            <a:avLst/>
          </a:prstGeom>
        </p:spPr>
        <p:txBody>
          <a:bodyPr wrap="square" lIns="0" tIns="0" rIns="0" bIns="0" rtlCol="0" anchor="t">
            <a:spAutoFit/>
          </a:bodyPr>
          <a:lstStyle/>
          <a:p>
            <a:pPr algn="ctr">
              <a:lnSpc>
                <a:spcPts val="6998"/>
              </a:lnSpc>
            </a:pPr>
            <a:r>
              <a:rPr lang="en-US" sz="5000" spc="118">
                <a:solidFill>
                  <a:srgbClr val="000000"/>
                </a:solidFill>
                <a:latin typeface="Girl Scout 2"/>
                <a:sym typeface="Girl Scout 2"/>
              </a:rPr>
              <a:t>Fall Program: Council-wide Goal</a:t>
            </a:r>
            <a:endParaRPr lang="en-US"/>
          </a:p>
        </p:txBody>
      </p:sp>
      <p:pic>
        <p:nvPicPr>
          <p:cNvPr id="8" name="Picture 7" descr="A green and white sign with text&#10;&#10;AI-generated content may be incorrect.">
            <a:extLst>
              <a:ext uri="{FF2B5EF4-FFF2-40B4-BE49-F238E27FC236}">
                <a16:creationId xmlns:a16="http://schemas.microsoft.com/office/drawing/2014/main" id="{3A507A99-CDDE-F0FA-1884-FD467E57FEF7}"/>
              </a:ext>
            </a:extLst>
          </p:cNvPr>
          <p:cNvPicPr>
            <a:picLocks noChangeAspect="1"/>
          </p:cNvPicPr>
          <p:nvPr/>
        </p:nvPicPr>
        <p:blipFill>
          <a:blip r:embed="rId5"/>
          <a:stretch>
            <a:fillRect/>
          </a:stretch>
        </p:blipFill>
        <p:spPr>
          <a:xfrm>
            <a:off x="5806711" y="1886123"/>
            <a:ext cx="11199357" cy="7026158"/>
          </a:xfrm>
          <a:prstGeom prst="rect">
            <a:avLst/>
          </a:prstGeom>
        </p:spPr>
      </p:pic>
      <p:pic>
        <p:nvPicPr>
          <p:cNvPr id="10" name="Picture 9" descr="A cartoon bear wearing a scarf&#10;&#10;AI-generated content may be incorrect.">
            <a:extLst>
              <a:ext uri="{FF2B5EF4-FFF2-40B4-BE49-F238E27FC236}">
                <a16:creationId xmlns:a16="http://schemas.microsoft.com/office/drawing/2014/main" id="{C71AE90D-1448-921F-A213-72C79D567081}"/>
              </a:ext>
            </a:extLst>
          </p:cNvPr>
          <p:cNvPicPr>
            <a:picLocks noChangeAspect="1"/>
          </p:cNvPicPr>
          <p:nvPr/>
        </p:nvPicPr>
        <p:blipFill>
          <a:blip r:embed="rId6"/>
          <a:stretch>
            <a:fillRect/>
          </a:stretch>
        </p:blipFill>
        <p:spPr>
          <a:xfrm>
            <a:off x="-406676" y="3144253"/>
            <a:ext cx="6213387" cy="5503728"/>
          </a:xfrm>
          <a:prstGeom prst="rect">
            <a:avLst/>
          </a:prstGeom>
        </p:spPr>
      </p:pic>
    </p:spTree>
    <p:extLst>
      <p:ext uri="{BB962C8B-B14F-4D97-AF65-F5344CB8AC3E}">
        <p14:creationId xmlns:p14="http://schemas.microsoft.com/office/powerpoint/2010/main" val="3837808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05508-8592-CA51-6DE8-136A8FD600C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FF5B9C8-B04D-20A5-AEFD-C50F198B49F2}"/>
              </a:ext>
            </a:extLst>
          </p:cNvPr>
          <p:cNvSpPr/>
          <p:nvPr/>
        </p:nvSpPr>
        <p:spPr>
          <a:xfrm rot="10800000">
            <a:off x="-3" y="-1"/>
            <a:ext cx="18288001" cy="10459450"/>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202136B6-1C5D-7FAB-26C5-474E71DD88B1}"/>
              </a:ext>
            </a:extLst>
          </p:cNvPr>
          <p:cNvSpPr txBox="1"/>
          <p:nvPr/>
        </p:nvSpPr>
        <p:spPr>
          <a:xfrm>
            <a:off x="1925629" y="-2515568"/>
            <a:ext cx="11709447" cy="824521"/>
          </a:xfrm>
          <a:prstGeom prst="rect">
            <a:avLst/>
          </a:prstGeom>
        </p:spPr>
        <p:txBody>
          <a:bodyPr wrap="square" lIns="0" tIns="0" rIns="0" bIns="0" rtlCol="0" anchor="t">
            <a:spAutoFit/>
          </a:bodyPr>
          <a:lstStyle/>
          <a:p>
            <a:pPr algn="ctr">
              <a:lnSpc>
                <a:spcPts val="6998"/>
              </a:lnSpc>
            </a:pPr>
            <a:r>
              <a:rPr lang="en-US" sz="5000" spc="118">
                <a:latin typeface="Girl Scout 2"/>
              </a:rPr>
              <a:t>Fall Program: How can you help?</a:t>
            </a:r>
          </a:p>
        </p:txBody>
      </p:sp>
      <p:sp>
        <p:nvSpPr>
          <p:cNvPr id="4" name="Rectangle: Rounded Corners 3">
            <a:extLst>
              <a:ext uri="{FF2B5EF4-FFF2-40B4-BE49-F238E27FC236}">
                <a16:creationId xmlns:a16="http://schemas.microsoft.com/office/drawing/2014/main" id="{10DBC33E-67AB-A2DB-16A7-F40AA4CCC0CA}"/>
              </a:ext>
            </a:extLst>
          </p:cNvPr>
          <p:cNvSpPr/>
          <p:nvPr/>
        </p:nvSpPr>
        <p:spPr>
          <a:xfrm>
            <a:off x="409783" y="979493"/>
            <a:ext cx="8127604" cy="8328013"/>
          </a:xfrm>
          <a:prstGeom prst="roundRect">
            <a:avLst/>
          </a:prstGeom>
          <a:solidFill>
            <a:srgbClr val="6B247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71500" indent="-571500">
              <a:buFont typeface="Arial"/>
              <a:buChar char="•"/>
            </a:pPr>
            <a:endParaRPr lang="en-US" sz="4400">
              <a:ea typeface="Calibri"/>
              <a:cs typeface="Calibri"/>
            </a:endParaRPr>
          </a:p>
        </p:txBody>
      </p:sp>
      <p:pic>
        <p:nvPicPr>
          <p:cNvPr id="6" name="Picture 5" descr="A cartoon bear in a pool of water&#10;&#10;AI-generated content may be incorrect.">
            <a:extLst>
              <a:ext uri="{FF2B5EF4-FFF2-40B4-BE49-F238E27FC236}">
                <a16:creationId xmlns:a16="http://schemas.microsoft.com/office/drawing/2014/main" id="{DC92C5CE-8508-3B62-6C4E-52921033D5EA}"/>
              </a:ext>
            </a:extLst>
          </p:cNvPr>
          <p:cNvPicPr>
            <a:picLocks noChangeAspect="1"/>
          </p:cNvPicPr>
          <p:nvPr/>
        </p:nvPicPr>
        <p:blipFill>
          <a:blip r:embed="rId5"/>
          <a:stretch>
            <a:fillRect/>
          </a:stretch>
        </p:blipFill>
        <p:spPr>
          <a:xfrm>
            <a:off x="9333755" y="399236"/>
            <a:ext cx="8157874" cy="8042643"/>
          </a:xfrm>
          <a:prstGeom prst="rect">
            <a:avLst/>
          </a:prstGeom>
        </p:spPr>
      </p:pic>
      <p:grpSp>
        <p:nvGrpSpPr>
          <p:cNvPr id="12" name="Group 3">
            <a:extLst>
              <a:ext uri="{FF2B5EF4-FFF2-40B4-BE49-F238E27FC236}">
                <a16:creationId xmlns:a16="http://schemas.microsoft.com/office/drawing/2014/main" id="{313F172D-B47C-B14B-5145-46B17045C9B8}"/>
              </a:ext>
            </a:extLst>
          </p:cNvPr>
          <p:cNvGrpSpPr/>
          <p:nvPr/>
        </p:nvGrpSpPr>
        <p:grpSpPr>
          <a:xfrm>
            <a:off x="1474122" y="1625657"/>
            <a:ext cx="5487126" cy="7219527"/>
            <a:chOff x="5742533" y="2128784"/>
            <a:chExt cx="7316167" cy="9626036"/>
          </a:xfrm>
        </p:grpSpPr>
        <p:sp>
          <p:nvSpPr>
            <p:cNvPr id="9" name="Freeform 4">
              <a:extLst>
                <a:ext uri="{FF2B5EF4-FFF2-40B4-BE49-F238E27FC236}">
                  <a16:creationId xmlns:a16="http://schemas.microsoft.com/office/drawing/2014/main" id="{B05C4AAC-FD18-F5C3-F2AA-8C712EF1F4F2}"/>
                </a:ext>
              </a:extLst>
            </p:cNvPr>
            <p:cNvSpPr/>
            <p:nvPr/>
          </p:nvSpPr>
          <p:spPr>
            <a:xfrm>
              <a:off x="6092972" y="2128784"/>
              <a:ext cx="6965728" cy="4045056"/>
            </a:xfrm>
            <a:custGeom>
              <a:avLst/>
              <a:gdLst/>
              <a:ahLst/>
              <a:cxnLst/>
              <a:rect l="l" t="t" r="r" b="b"/>
              <a:pathLst>
                <a:path w="8324388" h="4912753">
                  <a:moveTo>
                    <a:pt x="0" y="0"/>
                  </a:moveTo>
                  <a:lnTo>
                    <a:pt x="8324388" y="0"/>
                  </a:lnTo>
                  <a:lnTo>
                    <a:pt x="8324388" y="4912753"/>
                  </a:lnTo>
                  <a:lnTo>
                    <a:pt x="0" y="4912753"/>
                  </a:lnTo>
                  <a:lnTo>
                    <a:pt x="0" y="0"/>
                  </a:lnTo>
                  <a:close/>
                </a:path>
              </a:pathLst>
            </a:custGeom>
            <a:blipFill>
              <a:blip r:embed="rId6"/>
              <a:stretch>
                <a:fillRect/>
              </a:stretch>
            </a:blipFill>
          </p:spPr>
          <p:txBody>
            <a:bodyPr/>
            <a:lstStyle/>
            <a:p>
              <a:endParaRPr lang="en-US"/>
            </a:p>
          </p:txBody>
        </p:sp>
        <p:sp>
          <p:nvSpPr>
            <p:cNvPr id="10" name="Freeform 5">
              <a:extLst>
                <a:ext uri="{FF2B5EF4-FFF2-40B4-BE49-F238E27FC236}">
                  <a16:creationId xmlns:a16="http://schemas.microsoft.com/office/drawing/2014/main" id="{4355AC63-94F2-D072-AC16-A51EF4AFB4E4}"/>
                </a:ext>
              </a:extLst>
            </p:cNvPr>
            <p:cNvSpPr/>
            <p:nvPr/>
          </p:nvSpPr>
          <p:spPr>
            <a:xfrm>
              <a:off x="5906067" y="7709766"/>
              <a:ext cx="6802193" cy="4045054"/>
            </a:xfrm>
            <a:custGeom>
              <a:avLst/>
              <a:gdLst/>
              <a:ahLst/>
              <a:cxnLst/>
              <a:rect l="l" t="t" r="r" b="b"/>
              <a:pathLst>
                <a:path w="6802193" h="4045054">
                  <a:moveTo>
                    <a:pt x="0" y="0"/>
                  </a:moveTo>
                  <a:lnTo>
                    <a:pt x="6802193" y="0"/>
                  </a:lnTo>
                  <a:lnTo>
                    <a:pt x="6802193" y="4045054"/>
                  </a:lnTo>
                  <a:lnTo>
                    <a:pt x="0" y="4045054"/>
                  </a:lnTo>
                  <a:lnTo>
                    <a:pt x="0" y="0"/>
                  </a:lnTo>
                  <a:close/>
                </a:path>
              </a:pathLst>
            </a:custGeom>
            <a:blipFill>
              <a:blip r:embed="rId7"/>
              <a:stretch>
                <a:fillRect/>
              </a:stretch>
            </a:blipFill>
          </p:spPr>
          <p:txBody>
            <a:bodyPr/>
            <a:lstStyle/>
            <a:p>
              <a:endParaRPr lang="en-US"/>
            </a:p>
          </p:txBody>
        </p:sp>
        <p:sp>
          <p:nvSpPr>
            <p:cNvPr id="11" name="Freeform 6">
              <a:extLst>
                <a:ext uri="{FF2B5EF4-FFF2-40B4-BE49-F238E27FC236}">
                  <a16:creationId xmlns:a16="http://schemas.microsoft.com/office/drawing/2014/main" id="{DC0BDAE4-6A01-6AC8-CF74-C299EC5440B6}"/>
                </a:ext>
              </a:extLst>
            </p:cNvPr>
            <p:cNvSpPr/>
            <p:nvPr/>
          </p:nvSpPr>
          <p:spPr>
            <a:xfrm>
              <a:off x="5742533" y="6691597"/>
              <a:ext cx="6965727" cy="1950404"/>
            </a:xfrm>
            <a:custGeom>
              <a:avLst/>
              <a:gdLst/>
              <a:ahLst/>
              <a:cxnLst/>
              <a:rect l="l" t="t" r="r" b="b"/>
              <a:pathLst>
                <a:path w="6965727" h="1950404">
                  <a:moveTo>
                    <a:pt x="0" y="0"/>
                  </a:moveTo>
                  <a:lnTo>
                    <a:pt x="6965727" y="0"/>
                  </a:lnTo>
                  <a:lnTo>
                    <a:pt x="6965727" y="1950404"/>
                  </a:lnTo>
                  <a:lnTo>
                    <a:pt x="0" y="1950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spTree>
    <p:extLst>
      <p:ext uri="{BB962C8B-B14F-4D97-AF65-F5344CB8AC3E}">
        <p14:creationId xmlns:p14="http://schemas.microsoft.com/office/powerpoint/2010/main" val="2861939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61A54-82E1-20F1-3C19-AA5A20C21E9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564C20-1E4C-5C06-7E34-8C847E5DE632}"/>
              </a:ext>
            </a:extLst>
          </p:cNvPr>
          <p:cNvSpPr/>
          <p:nvPr/>
        </p:nvSpPr>
        <p:spPr>
          <a:xfrm rot="10800000">
            <a:off x="-3" y="-1"/>
            <a:ext cx="18821401" cy="10507576"/>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A2012C28-5A89-4E3C-8DD2-D64B3B7DB9B5}"/>
              </a:ext>
            </a:extLst>
          </p:cNvPr>
          <p:cNvSpPr txBox="1"/>
          <p:nvPr/>
        </p:nvSpPr>
        <p:spPr>
          <a:xfrm>
            <a:off x="352812" y="930197"/>
            <a:ext cx="9688855" cy="1722203"/>
          </a:xfrm>
          <a:prstGeom prst="rect">
            <a:avLst/>
          </a:prstGeom>
        </p:spPr>
        <p:txBody>
          <a:bodyPr wrap="square" lIns="0" tIns="0" rIns="0" bIns="0" rtlCol="0" anchor="t">
            <a:spAutoFit/>
          </a:bodyPr>
          <a:lstStyle/>
          <a:p>
            <a:pPr algn="ctr">
              <a:lnSpc>
                <a:spcPts val="6998"/>
              </a:lnSpc>
            </a:pPr>
            <a:r>
              <a:rPr lang="en-US" sz="5000" spc="118">
                <a:latin typeface="Girl Scout 2"/>
              </a:rPr>
              <a:t>Fall Program: How can you help?</a:t>
            </a:r>
          </a:p>
        </p:txBody>
      </p:sp>
      <p:pic>
        <p:nvPicPr>
          <p:cNvPr id="5" name="Picture 4" descr="A white and black text on a white background&#10;&#10;AI-generated content may be incorrect.">
            <a:extLst>
              <a:ext uri="{FF2B5EF4-FFF2-40B4-BE49-F238E27FC236}">
                <a16:creationId xmlns:a16="http://schemas.microsoft.com/office/drawing/2014/main" id="{DBCB30F7-1235-E27B-0C35-9FBC27043E8A}"/>
              </a:ext>
            </a:extLst>
          </p:cNvPr>
          <p:cNvPicPr>
            <a:picLocks noChangeAspect="1"/>
          </p:cNvPicPr>
          <p:nvPr/>
        </p:nvPicPr>
        <p:blipFill>
          <a:blip r:embed="rId5"/>
          <a:stretch>
            <a:fillRect/>
          </a:stretch>
        </p:blipFill>
        <p:spPr>
          <a:xfrm>
            <a:off x="10149176" y="672740"/>
            <a:ext cx="6971800" cy="9162093"/>
          </a:xfrm>
          <a:prstGeom prst="rect">
            <a:avLst/>
          </a:prstGeom>
        </p:spPr>
      </p:pic>
      <p:pic>
        <p:nvPicPr>
          <p:cNvPr id="7" name="Picture 6" descr="A cartoon bear in a pond&#10;&#10;AI-generated content may be incorrect.">
            <a:extLst>
              <a:ext uri="{FF2B5EF4-FFF2-40B4-BE49-F238E27FC236}">
                <a16:creationId xmlns:a16="http://schemas.microsoft.com/office/drawing/2014/main" id="{C4ACC000-D7A8-D997-F76F-3A64A3909845}"/>
              </a:ext>
            </a:extLst>
          </p:cNvPr>
          <p:cNvPicPr>
            <a:picLocks noChangeAspect="1"/>
          </p:cNvPicPr>
          <p:nvPr/>
        </p:nvPicPr>
        <p:blipFill>
          <a:blip r:embed="rId6"/>
          <a:stretch>
            <a:fillRect/>
          </a:stretch>
        </p:blipFill>
        <p:spPr>
          <a:xfrm>
            <a:off x="1167024" y="2502570"/>
            <a:ext cx="8060432" cy="6432633"/>
          </a:xfrm>
          <a:prstGeom prst="rect">
            <a:avLst/>
          </a:prstGeom>
        </p:spPr>
      </p:pic>
    </p:spTree>
    <p:extLst>
      <p:ext uri="{BB962C8B-B14F-4D97-AF65-F5344CB8AC3E}">
        <p14:creationId xmlns:p14="http://schemas.microsoft.com/office/powerpoint/2010/main" val="175606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FB806-D870-E3FF-5325-35E30080170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5398238-9B4C-5830-6EB2-C8C04F5B2AC6}"/>
              </a:ext>
            </a:extLst>
          </p:cNvPr>
          <p:cNvSpPr/>
          <p:nvPr/>
        </p:nvSpPr>
        <p:spPr>
          <a:xfrm rot="10800000">
            <a:off x="-1" y="-2742454"/>
            <a:ext cx="18288001" cy="13169822"/>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5A7A5CD3-8C7C-6369-8011-A0B04080633A}"/>
              </a:ext>
            </a:extLst>
          </p:cNvPr>
          <p:cNvSpPr txBox="1"/>
          <p:nvPr/>
        </p:nvSpPr>
        <p:spPr>
          <a:xfrm>
            <a:off x="1925629" y="-2515568"/>
            <a:ext cx="11709447" cy="824521"/>
          </a:xfrm>
          <a:prstGeom prst="rect">
            <a:avLst/>
          </a:prstGeom>
        </p:spPr>
        <p:txBody>
          <a:bodyPr wrap="square" lIns="0" tIns="0" rIns="0" bIns="0" rtlCol="0" anchor="t">
            <a:spAutoFit/>
          </a:bodyPr>
          <a:lstStyle/>
          <a:p>
            <a:pPr algn="ctr">
              <a:lnSpc>
                <a:spcPts val="6998"/>
              </a:lnSpc>
            </a:pPr>
            <a:r>
              <a:rPr lang="en-US" sz="5000" spc="118">
                <a:latin typeface="Girl Scout 2"/>
              </a:rPr>
              <a:t>Fall Program: How can you help?</a:t>
            </a:r>
          </a:p>
        </p:txBody>
      </p:sp>
      <p:pic>
        <p:nvPicPr>
          <p:cNvPr id="6" name="Picture 5">
            <a:extLst>
              <a:ext uri="{FF2B5EF4-FFF2-40B4-BE49-F238E27FC236}">
                <a16:creationId xmlns:a16="http://schemas.microsoft.com/office/drawing/2014/main" id="{2B3A7821-AAC1-D29E-803C-7D4779C4D94E}"/>
              </a:ext>
            </a:extLst>
          </p:cNvPr>
          <p:cNvPicPr>
            <a:picLocks noChangeAspect="1"/>
          </p:cNvPicPr>
          <p:nvPr/>
        </p:nvPicPr>
        <p:blipFill>
          <a:blip r:embed="rId5"/>
          <a:stretch>
            <a:fillRect/>
          </a:stretch>
        </p:blipFill>
        <p:spPr>
          <a:xfrm>
            <a:off x="1884885" y="925168"/>
            <a:ext cx="14518229" cy="8436663"/>
          </a:xfrm>
          <a:prstGeom prst="rect">
            <a:avLst/>
          </a:prstGeom>
        </p:spPr>
      </p:pic>
    </p:spTree>
    <p:extLst>
      <p:ext uri="{BB962C8B-B14F-4D97-AF65-F5344CB8AC3E}">
        <p14:creationId xmlns:p14="http://schemas.microsoft.com/office/powerpoint/2010/main" val="281686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grpSp>
        <p:nvGrpSpPr>
          <p:cNvPr id="20" name="Group 20"/>
          <p:cNvGrpSpPr/>
          <p:nvPr/>
        </p:nvGrpSpPr>
        <p:grpSpPr>
          <a:xfrm>
            <a:off x="-3565778" y="6665985"/>
            <a:ext cx="6243131" cy="3449330"/>
            <a:chOff x="0" y="0"/>
            <a:chExt cx="8324174" cy="4599106"/>
          </a:xfrm>
        </p:grpSpPr>
        <p:sp>
          <p:nvSpPr>
            <p:cNvPr id="21" name="Freeform 21"/>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7"/>
              <a:stretch>
                <a:fillRect l="-16" r="-15" b="-1"/>
              </a:stretch>
            </a:blipFill>
          </p:spPr>
          <p:txBody>
            <a:bodyPr/>
            <a:lstStyle/>
            <a:p>
              <a:endParaRPr lang="en-US"/>
            </a:p>
          </p:txBody>
        </p:sp>
      </p:grpSp>
      <p:sp>
        <p:nvSpPr>
          <p:cNvPr id="22" name="Freeform 22"/>
          <p:cNvSpPr/>
          <p:nvPr/>
        </p:nvSpPr>
        <p:spPr>
          <a:xfrm>
            <a:off x="1972582" y="409892"/>
            <a:ext cx="13382311" cy="6561841"/>
          </a:xfrm>
          <a:custGeom>
            <a:avLst/>
            <a:gdLst/>
            <a:ahLst/>
            <a:cxnLst/>
            <a:rect l="l" t="t" r="r" b="b"/>
            <a:pathLst>
              <a:path w="13382311" h="6561841">
                <a:moveTo>
                  <a:pt x="0" y="0"/>
                </a:moveTo>
                <a:lnTo>
                  <a:pt x="13382310" y="0"/>
                </a:lnTo>
                <a:lnTo>
                  <a:pt x="13382310" y="6561841"/>
                </a:lnTo>
                <a:lnTo>
                  <a:pt x="0" y="6561841"/>
                </a:lnTo>
                <a:lnTo>
                  <a:pt x="0" y="0"/>
                </a:lnTo>
                <a:close/>
              </a:path>
            </a:pathLst>
          </a:custGeom>
          <a:blipFill>
            <a:blip r:embed="rId8">
              <a:extLst>
                <a:ext uri="{96DAC541-7B7A-43D3-8B79-37D633B846F1}">
                  <asvg:svgBlip xmlns:asvg="http://schemas.microsoft.com/office/drawing/2016/SVG/main" r:embed="rId9"/>
                </a:ext>
              </a:extLst>
            </a:blip>
            <a:stretch>
              <a:fillRect t="-1" b="-1"/>
            </a:stretch>
          </a:blipFill>
        </p:spPr>
        <p:txBody>
          <a:bodyPr/>
          <a:lstStyle/>
          <a:p>
            <a:endParaRPr lang="en-US"/>
          </a:p>
        </p:txBody>
      </p:sp>
      <p:sp>
        <p:nvSpPr>
          <p:cNvPr id="23" name="TextBox 23"/>
          <p:cNvSpPr txBox="1"/>
          <p:nvPr/>
        </p:nvSpPr>
        <p:spPr>
          <a:xfrm>
            <a:off x="3159900" y="571025"/>
            <a:ext cx="11968200" cy="1021804"/>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2"/>
                <a:ea typeface="Girl Scout 2"/>
                <a:cs typeface="Girl Scout 2"/>
                <a:sym typeface="Girl Scout 2"/>
              </a:rPr>
              <a:t>Tonight’s Agenda</a:t>
            </a:r>
          </a:p>
        </p:txBody>
      </p:sp>
      <p:sp>
        <p:nvSpPr>
          <p:cNvPr id="24" name="TextBox 24"/>
          <p:cNvSpPr txBox="1"/>
          <p:nvPr/>
        </p:nvSpPr>
        <p:spPr>
          <a:xfrm>
            <a:off x="2498017" y="1729569"/>
            <a:ext cx="12331440" cy="4803559"/>
          </a:xfrm>
          <a:prstGeom prst="rect">
            <a:avLst/>
          </a:prstGeom>
        </p:spPr>
        <p:txBody>
          <a:bodyPr lIns="0" tIns="0" rIns="0" bIns="0" rtlCol="0" anchor="t">
            <a:spAutoFit/>
          </a:bodyPr>
          <a:lstStyle/>
          <a:p>
            <a:pPr algn="ctr">
              <a:lnSpc>
                <a:spcPts val="4201"/>
              </a:lnSpc>
              <a:spcBef>
                <a:spcPct val="0"/>
              </a:spcBef>
            </a:pPr>
            <a:r>
              <a:rPr lang="en-US" sz="3000" i="1" err="1">
                <a:solidFill>
                  <a:srgbClr val="FFFFFF"/>
                </a:solidFill>
                <a:latin typeface="Girl Scout 1"/>
                <a:ea typeface="Girl Scout 1"/>
                <a:cs typeface="Girl Scout 1"/>
                <a:sym typeface="Girl Scout 1"/>
              </a:rPr>
              <a:t>Rallyhood</a:t>
            </a:r>
            <a:endParaRPr lang="en-US" sz="3000" i="1">
              <a:solidFill>
                <a:srgbClr val="FFFFFF"/>
              </a:solidFill>
              <a:latin typeface="Girl Scout 1"/>
              <a:ea typeface="Girl Scout 1"/>
              <a:cs typeface="Girl Scout 1"/>
              <a:sym typeface="Girl Scout 1"/>
            </a:endParaRPr>
          </a:p>
          <a:p>
            <a:pPr algn="ctr">
              <a:lnSpc>
                <a:spcPts val="4201"/>
              </a:lnSpc>
              <a:spcBef>
                <a:spcPct val="0"/>
              </a:spcBef>
            </a:pPr>
            <a:r>
              <a:rPr lang="en-US" sz="3000" i="1" spc="0">
                <a:solidFill>
                  <a:srgbClr val="FFFFFF"/>
                </a:solidFill>
                <a:latin typeface="Girl Scout 1"/>
                <a:ea typeface="Girl Scout 1"/>
                <a:cs typeface="Girl Scout 1"/>
                <a:sym typeface="Girl Scout 1"/>
              </a:rPr>
              <a:t>Delegate Updates</a:t>
            </a:r>
            <a:endParaRPr lang="en-US" sz="3000" i="1" spc="0">
              <a:solidFill>
                <a:srgbClr val="FFFFFF"/>
              </a:solidFill>
              <a:latin typeface="Girl Scout 1"/>
              <a:ea typeface="Girl Scout 1"/>
              <a:cs typeface="Girl Scout 1"/>
            </a:endParaRPr>
          </a:p>
          <a:p>
            <a:pPr algn="ctr">
              <a:lnSpc>
                <a:spcPts val="4201"/>
              </a:lnSpc>
              <a:spcBef>
                <a:spcPct val="0"/>
              </a:spcBef>
            </a:pPr>
            <a:r>
              <a:rPr lang="en-US" sz="3000" i="1">
                <a:solidFill>
                  <a:srgbClr val="FFFFFF"/>
                </a:solidFill>
                <a:latin typeface="Girl Scout 1"/>
                <a:ea typeface="Girl Scout 1"/>
                <a:cs typeface="Girl Scout 1"/>
                <a:sym typeface="Girl Scout 1"/>
              </a:rPr>
              <a:t>Property Updates</a:t>
            </a:r>
            <a:endParaRPr lang="en-US" sz="3000" i="1">
              <a:solidFill>
                <a:srgbClr val="FFFFFF"/>
              </a:solidFill>
              <a:latin typeface="Girl Scout 1"/>
              <a:ea typeface="Girl Scout 1"/>
              <a:cs typeface="Girl Scout 1"/>
            </a:endParaRPr>
          </a:p>
          <a:p>
            <a:pPr algn="ctr">
              <a:lnSpc>
                <a:spcPts val="4201"/>
              </a:lnSpc>
              <a:spcBef>
                <a:spcPct val="0"/>
              </a:spcBef>
            </a:pPr>
            <a:r>
              <a:rPr lang="en-US" sz="3000" i="1">
                <a:solidFill>
                  <a:srgbClr val="FFFFFF"/>
                </a:solidFill>
                <a:latin typeface="Girl Scout 1"/>
                <a:ea typeface="Girl Scout 1"/>
                <a:cs typeface="Girl Scout 1"/>
                <a:sym typeface="Girl Scout 1"/>
              </a:rPr>
              <a:t>Membership Updates</a:t>
            </a:r>
          </a:p>
          <a:p>
            <a:pPr algn="ctr">
              <a:lnSpc>
                <a:spcPts val="4201"/>
              </a:lnSpc>
              <a:spcBef>
                <a:spcPct val="0"/>
              </a:spcBef>
            </a:pPr>
            <a:r>
              <a:rPr lang="en-US" sz="3000" i="1">
                <a:solidFill>
                  <a:srgbClr val="FFFFFF"/>
                </a:solidFill>
                <a:latin typeface="Girl Scout 1"/>
                <a:ea typeface="Girl Scout 1"/>
                <a:cs typeface="Girl Scout 1"/>
                <a:sym typeface="Girl Scout 1"/>
              </a:rPr>
              <a:t>Upcoming Events</a:t>
            </a:r>
            <a:endParaRPr lang="en-US"/>
          </a:p>
          <a:p>
            <a:pPr algn="ctr">
              <a:lnSpc>
                <a:spcPts val="4201"/>
              </a:lnSpc>
              <a:spcBef>
                <a:spcPct val="0"/>
              </a:spcBef>
            </a:pPr>
            <a:r>
              <a:rPr lang="en-US" sz="3000" i="1">
                <a:solidFill>
                  <a:srgbClr val="FFFFFF"/>
                </a:solidFill>
                <a:latin typeface="Girl Scout 1"/>
                <a:ea typeface="Girl Scout 1"/>
                <a:cs typeface="Girl Scout 1"/>
                <a:sym typeface="Girl Scout 1"/>
              </a:rPr>
              <a:t>GSUSA Award and GSCP2P Badge Updates</a:t>
            </a:r>
            <a:endParaRPr lang="en-US" sz="3000" i="1">
              <a:solidFill>
                <a:srgbClr val="FFFFFF"/>
              </a:solidFill>
              <a:latin typeface="Girl Scout 1"/>
              <a:ea typeface="Girl Scout 1"/>
              <a:cs typeface="Girl Scout 1"/>
            </a:endParaRPr>
          </a:p>
          <a:p>
            <a:pPr algn="ctr">
              <a:lnSpc>
                <a:spcPts val="4201"/>
              </a:lnSpc>
              <a:spcBef>
                <a:spcPct val="0"/>
              </a:spcBef>
            </a:pPr>
            <a:r>
              <a:rPr lang="en-US" sz="3000" i="1" spc="0">
                <a:solidFill>
                  <a:srgbClr val="FFFFFF"/>
                </a:solidFill>
                <a:latin typeface="Girl Scout 1"/>
                <a:ea typeface="Girl Scout 1"/>
                <a:cs typeface="Girl Scout 1"/>
                <a:sym typeface="Girl Scout 1"/>
              </a:rPr>
              <a:t>Fall Product Program Updates</a:t>
            </a:r>
            <a:endParaRPr lang="en-US" sz="3000" i="1" spc="0">
              <a:solidFill>
                <a:srgbClr val="FFFFFF"/>
              </a:solidFill>
              <a:latin typeface="Girl Scout 1"/>
              <a:ea typeface="Girl Scout 1"/>
              <a:cs typeface="Girl Scout 1"/>
            </a:endParaRPr>
          </a:p>
          <a:p>
            <a:pPr algn="ctr">
              <a:lnSpc>
                <a:spcPts val="4201"/>
              </a:lnSpc>
              <a:spcBef>
                <a:spcPct val="0"/>
              </a:spcBef>
            </a:pPr>
            <a:r>
              <a:rPr lang="en-US" sz="3000" i="1">
                <a:solidFill>
                  <a:srgbClr val="FFFFFF"/>
                </a:solidFill>
                <a:latin typeface="Girl Scout 1"/>
                <a:ea typeface="Girl Scout 1"/>
                <a:cs typeface="Girl Scout 1"/>
                <a:sym typeface="Girl Scout 1"/>
              </a:rPr>
              <a:t>Marketing Updates</a:t>
            </a:r>
            <a:endParaRPr lang="en-US" sz="3000" i="1" spc="0">
              <a:solidFill>
                <a:srgbClr val="FFFFFF"/>
              </a:solidFill>
              <a:latin typeface="Girl Scout 1"/>
              <a:ea typeface="Girl Scout 1"/>
              <a:cs typeface="Girl Scout 1"/>
              <a:sym typeface="Girl Scout 1"/>
            </a:endParaRPr>
          </a:p>
          <a:p>
            <a:pPr algn="ctr">
              <a:lnSpc>
                <a:spcPts val="4201"/>
              </a:lnSpc>
              <a:spcBef>
                <a:spcPct val="0"/>
              </a:spcBef>
            </a:pPr>
            <a:r>
              <a:rPr lang="en-US" sz="3000" i="1">
                <a:solidFill>
                  <a:srgbClr val="FFFFFF"/>
                </a:solidFill>
                <a:latin typeface="Girl Scout 1"/>
                <a:ea typeface="Girl Scout 1"/>
                <a:cs typeface="Girl Scout 1"/>
                <a:sym typeface="Girl Scout 1"/>
              </a:rPr>
              <a:t>Next Steps and Questions</a:t>
            </a:r>
            <a:endParaRPr lang="en-US" sz="3000" i="1" spc="0">
              <a:solidFill>
                <a:srgbClr val="FFFFFF"/>
              </a:solidFill>
              <a:latin typeface="Girl Scout 1"/>
              <a:ea typeface="Girl Scout 1"/>
              <a:cs typeface="Girl Scout 1"/>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31EDE-5DA0-B016-B5BA-8D9C2880A7A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65A1E57-0A15-F58A-7FA9-27095BFBE49F}"/>
              </a:ext>
            </a:extLst>
          </p:cNvPr>
          <p:cNvSpPr/>
          <p:nvPr/>
        </p:nvSpPr>
        <p:spPr>
          <a:xfrm rot="-10800000">
            <a:off x="0" y="-1471118"/>
            <a:ext cx="18288001" cy="12026230"/>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A91E0263-5188-65EA-F478-BEC7937A44AE}"/>
              </a:ext>
            </a:extLst>
          </p:cNvPr>
          <p:cNvSpPr txBox="1"/>
          <p:nvPr/>
        </p:nvSpPr>
        <p:spPr>
          <a:xfrm>
            <a:off x="1998414" y="-1181978"/>
            <a:ext cx="12156133" cy="838691"/>
          </a:xfrm>
          <a:prstGeom prst="rect">
            <a:avLst/>
          </a:prstGeom>
        </p:spPr>
        <p:txBody>
          <a:bodyPr wrap="square" lIns="0" tIns="0" rIns="0" bIns="0" rtlCol="0" anchor="t">
            <a:spAutoFit/>
          </a:bodyPr>
          <a:lstStyle/>
          <a:p>
            <a:pPr algn="ctr">
              <a:lnSpc>
                <a:spcPts val="6998"/>
              </a:lnSpc>
            </a:pPr>
            <a:r>
              <a:rPr lang="en-US" sz="5000" b="1" spc="118">
                <a:solidFill>
                  <a:srgbClr val="000000"/>
                </a:solidFill>
                <a:latin typeface="Girl Scout 2"/>
                <a:sym typeface="Girl Scout 2"/>
              </a:rPr>
              <a:t>Fall Program: Council Support</a:t>
            </a:r>
            <a:endParaRPr lang="en-US" b="1">
              <a:ea typeface="Calibri"/>
              <a:cs typeface="Calibri"/>
            </a:endParaRPr>
          </a:p>
        </p:txBody>
      </p:sp>
      <p:pic>
        <p:nvPicPr>
          <p:cNvPr id="4" name="Picture 3" descr="Cartoon of a person wearing a green sweatshirt&#10;&#10;AI-generated content may be incorrect.">
            <a:extLst>
              <a:ext uri="{FF2B5EF4-FFF2-40B4-BE49-F238E27FC236}">
                <a16:creationId xmlns:a16="http://schemas.microsoft.com/office/drawing/2014/main" id="{F758F9C9-D6C7-1958-2911-369475161E45}"/>
              </a:ext>
            </a:extLst>
          </p:cNvPr>
          <p:cNvPicPr>
            <a:picLocks noChangeAspect="1"/>
          </p:cNvPicPr>
          <p:nvPr/>
        </p:nvPicPr>
        <p:blipFill>
          <a:blip r:embed="rId5"/>
          <a:stretch>
            <a:fillRect/>
          </a:stretch>
        </p:blipFill>
        <p:spPr>
          <a:xfrm>
            <a:off x="13732904" y="944197"/>
            <a:ext cx="3030029" cy="8195094"/>
          </a:xfrm>
          <a:prstGeom prst="rect">
            <a:avLst/>
          </a:prstGeom>
        </p:spPr>
      </p:pic>
      <p:pic>
        <p:nvPicPr>
          <p:cNvPr id="5" name="Picture 4" descr="Cartoon of a person&#10;&#10;AI-generated content may be incorrect.">
            <a:extLst>
              <a:ext uri="{FF2B5EF4-FFF2-40B4-BE49-F238E27FC236}">
                <a16:creationId xmlns:a16="http://schemas.microsoft.com/office/drawing/2014/main" id="{FDA1E3CB-8FE4-1B64-137F-1F486BC5102C}"/>
              </a:ext>
            </a:extLst>
          </p:cNvPr>
          <p:cNvPicPr>
            <a:picLocks noChangeAspect="1"/>
          </p:cNvPicPr>
          <p:nvPr/>
        </p:nvPicPr>
        <p:blipFill>
          <a:blip r:embed="rId6"/>
          <a:stretch>
            <a:fillRect/>
          </a:stretch>
        </p:blipFill>
        <p:spPr>
          <a:xfrm>
            <a:off x="1384901" y="860988"/>
            <a:ext cx="3290258" cy="8361512"/>
          </a:xfrm>
          <a:prstGeom prst="rect">
            <a:avLst/>
          </a:prstGeom>
        </p:spPr>
      </p:pic>
      <p:sp>
        <p:nvSpPr>
          <p:cNvPr id="10" name="TextBox 9">
            <a:extLst>
              <a:ext uri="{FF2B5EF4-FFF2-40B4-BE49-F238E27FC236}">
                <a16:creationId xmlns:a16="http://schemas.microsoft.com/office/drawing/2014/main" id="{A72575F1-B906-B4A2-FAE1-7FC721015CBB}"/>
              </a:ext>
            </a:extLst>
          </p:cNvPr>
          <p:cNvSpPr txBox="1"/>
          <p:nvPr/>
        </p:nvSpPr>
        <p:spPr>
          <a:xfrm>
            <a:off x="4803702" y="1875381"/>
            <a:ext cx="616449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Girl Scout Text Book" panose="02020003000000000000" pitchFamily="18" charset="0"/>
                <a:ea typeface="Calibri"/>
                <a:cs typeface="Calibri"/>
              </a:rPr>
              <a:t>Alexis Braca</a:t>
            </a:r>
          </a:p>
          <a:p>
            <a:r>
              <a:rPr lang="en-US" sz="3600">
                <a:latin typeface="Girl Scout Text Book" panose="02020003000000000000" pitchFamily="18" charset="0"/>
                <a:ea typeface="Calibri"/>
                <a:cs typeface="Calibri"/>
              </a:rPr>
              <a:t>Hickory Service Center</a:t>
            </a:r>
          </a:p>
          <a:p>
            <a:r>
              <a:rPr lang="en-US" sz="3600">
                <a:latin typeface="Girl Scout Text Book" panose="02020003000000000000" pitchFamily="18" charset="0"/>
                <a:ea typeface="Calibri"/>
                <a:cs typeface="Calibri"/>
                <a:hlinkClick r:id="rId7"/>
              </a:rPr>
              <a:t>abraca@girlscoutsp2p.org</a:t>
            </a:r>
            <a:endParaRPr lang="en-US" sz="3600">
              <a:latin typeface="Girl Scout Text Book" panose="02020003000000000000" pitchFamily="18" charset="0"/>
              <a:ea typeface="Calibri"/>
              <a:cs typeface="Calibri"/>
            </a:endParaRPr>
          </a:p>
          <a:p>
            <a:endParaRPr lang="en-US">
              <a:ea typeface="Calibri"/>
              <a:cs typeface="Calibri"/>
            </a:endParaRPr>
          </a:p>
        </p:txBody>
      </p:sp>
      <p:sp>
        <p:nvSpPr>
          <p:cNvPr id="12" name="TextBox 11">
            <a:extLst>
              <a:ext uri="{FF2B5EF4-FFF2-40B4-BE49-F238E27FC236}">
                <a16:creationId xmlns:a16="http://schemas.microsoft.com/office/drawing/2014/main" id="{A75BD979-934C-3AD3-2A71-60B3EBD06C3A}"/>
              </a:ext>
            </a:extLst>
          </p:cNvPr>
          <p:cNvSpPr txBox="1"/>
          <p:nvPr/>
        </p:nvSpPr>
        <p:spPr>
          <a:xfrm>
            <a:off x="5960103" y="6914176"/>
            <a:ext cx="765274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3600">
                <a:latin typeface="Girl Scout Text Book" panose="02020003000000000000" pitchFamily="18" charset="0"/>
                <a:ea typeface="Calibri"/>
                <a:cs typeface="Calibri"/>
              </a:rPr>
              <a:t>Karin Rochester</a:t>
            </a:r>
          </a:p>
          <a:p>
            <a:pPr algn="r"/>
            <a:r>
              <a:rPr lang="en-US" sz="3600">
                <a:latin typeface="Girl Scout Text Book" panose="02020003000000000000" pitchFamily="18" charset="0"/>
                <a:ea typeface="Calibri"/>
                <a:cs typeface="Calibri"/>
              </a:rPr>
              <a:t>Triad Service Center</a:t>
            </a:r>
          </a:p>
          <a:p>
            <a:pPr algn="r"/>
            <a:r>
              <a:rPr lang="en-US" sz="3600">
                <a:latin typeface="Girl Scout Text Book" panose="02020003000000000000" pitchFamily="18" charset="0"/>
                <a:ea typeface="Calibri"/>
                <a:cs typeface="Calibri"/>
                <a:hlinkClick r:id="rId8"/>
              </a:rPr>
              <a:t>krochester@girlscoutsp2p.org</a:t>
            </a:r>
            <a:endParaRPr lang="en-US" sz="3600">
              <a:latin typeface="Girl Scout Text Book" panose="02020003000000000000" pitchFamily="18" charset="0"/>
              <a:ea typeface="Calibri"/>
              <a:cs typeface="Calibri"/>
            </a:endParaRPr>
          </a:p>
          <a:p>
            <a:pPr algn="r"/>
            <a:endParaRPr lang="en-US" sz="3600">
              <a:ea typeface="Calibri"/>
              <a:cs typeface="Calibri"/>
            </a:endParaRPr>
          </a:p>
        </p:txBody>
      </p:sp>
    </p:spTree>
    <p:extLst>
      <p:ext uri="{BB962C8B-B14F-4D97-AF65-F5344CB8AC3E}">
        <p14:creationId xmlns:p14="http://schemas.microsoft.com/office/powerpoint/2010/main" val="1815284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88809" y="1147154"/>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Girl Scout News Form</a:t>
            </a:r>
          </a:p>
        </p:txBody>
      </p:sp>
      <p:sp>
        <p:nvSpPr>
          <p:cNvPr id="5" name="TextBox 5"/>
          <p:cNvSpPr txBox="1"/>
          <p:nvPr/>
        </p:nvSpPr>
        <p:spPr>
          <a:xfrm>
            <a:off x="9144000" y="2558177"/>
            <a:ext cx="5101389" cy="4308872"/>
          </a:xfrm>
          <a:prstGeom prst="rect">
            <a:avLst/>
          </a:prstGeom>
        </p:spPr>
        <p:txBody>
          <a:bodyPr wrap="square" lIns="0" tIns="0" rIns="0" bIns="0" rtlCol="0" anchor="t">
            <a:spAutoFit/>
          </a:bodyPr>
          <a:lstStyle/>
          <a:p>
            <a:r>
              <a:rPr lang="en-US" sz="2800">
                <a:latin typeface="Girl Scout Text Book"/>
              </a:rPr>
              <a:t>Share your adventures with us through the Girl Scout News Form located at the bottom of our homepage or here: http://bit.ly/4n6kR2N.</a:t>
            </a:r>
          </a:p>
          <a:p>
            <a:endParaRPr lang="en-US" sz="2800">
              <a:latin typeface="Girl Scout Text Book"/>
              <a:ea typeface="Calibri"/>
              <a:cs typeface="Calibri"/>
            </a:endParaRPr>
          </a:p>
          <a:p>
            <a:pPr marL="571500" indent="-571500">
              <a:buFont typeface="Arial"/>
              <a:buChar char="•"/>
            </a:pPr>
            <a:r>
              <a:rPr lang="en-US" sz="2800">
                <a:latin typeface="Girl Scout Text Book"/>
                <a:ea typeface="Calibri"/>
                <a:cs typeface="Calibri"/>
              </a:rPr>
              <a:t>Field trips</a:t>
            </a:r>
          </a:p>
          <a:p>
            <a:pPr marL="571500" indent="-571500">
              <a:buFont typeface="Arial"/>
              <a:buChar char="•"/>
            </a:pPr>
            <a:r>
              <a:rPr lang="en-US" sz="2800">
                <a:latin typeface="Girl Scout Text Book"/>
                <a:ea typeface="Calibri"/>
                <a:cs typeface="Calibri"/>
              </a:rPr>
              <a:t>Community service</a:t>
            </a:r>
          </a:p>
          <a:p>
            <a:pPr marL="571500" indent="-571500">
              <a:buFont typeface="Arial"/>
              <a:buChar char="•"/>
            </a:pPr>
            <a:r>
              <a:rPr lang="en-US" sz="2800">
                <a:latin typeface="Girl Scout Text Book"/>
                <a:ea typeface="Calibri"/>
                <a:cs typeface="Calibri"/>
              </a:rPr>
              <a:t>Learning new skills </a:t>
            </a:r>
          </a:p>
          <a:p>
            <a:pPr marL="571500" indent="-571500">
              <a:buFont typeface="Arial"/>
              <a:buChar char="•"/>
            </a:pPr>
            <a:r>
              <a:rPr lang="en-US" sz="2800">
                <a:latin typeface="Girl Scout Text Book"/>
                <a:ea typeface="Calibri"/>
                <a:cs typeface="Calibri"/>
              </a:rPr>
              <a:t>Earning badges</a:t>
            </a:r>
          </a:p>
        </p:txBody>
      </p:sp>
      <p:pic>
        <p:nvPicPr>
          <p:cNvPr id="6" name="Picture 5" descr="A green and white camera with a brown strap&#10;&#10;AI-generated content may be incorrect.">
            <a:extLst>
              <a:ext uri="{FF2B5EF4-FFF2-40B4-BE49-F238E27FC236}">
                <a16:creationId xmlns:a16="http://schemas.microsoft.com/office/drawing/2014/main" id="{F1549869-D990-D3F9-372F-4F3C4EE4FAF0}"/>
              </a:ext>
            </a:extLst>
          </p:cNvPr>
          <p:cNvPicPr>
            <a:picLocks noChangeAspect="1"/>
          </p:cNvPicPr>
          <p:nvPr/>
        </p:nvPicPr>
        <p:blipFill>
          <a:blip r:embed="rId6"/>
          <a:stretch>
            <a:fillRect/>
          </a:stretch>
        </p:blipFill>
        <p:spPr>
          <a:xfrm>
            <a:off x="14245389" y="2899869"/>
            <a:ext cx="3443670" cy="448726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3" y="0"/>
            <a:ext cx="18288001" cy="10426776"/>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p:cNvSpPr txBox="1"/>
          <p:nvPr/>
        </p:nvSpPr>
        <p:spPr>
          <a:xfrm>
            <a:off x="354883" y="5940380"/>
            <a:ext cx="17599123" cy="4466544"/>
          </a:xfrm>
          <a:prstGeom prst="rect">
            <a:avLst/>
          </a:prstGeom>
        </p:spPr>
        <p:txBody>
          <a:bodyPr wrap="square" lIns="0" tIns="0" rIns="0" bIns="0" rtlCol="0" anchor="t">
            <a:spAutoFit/>
          </a:bodyPr>
          <a:lstStyle/>
          <a:p>
            <a:pPr algn="ctr">
              <a:lnSpc>
                <a:spcPts val="6998"/>
              </a:lnSpc>
            </a:pPr>
            <a:r>
              <a:rPr lang="en-US" sz="4000" spc="118">
                <a:solidFill>
                  <a:srgbClr val="000000"/>
                </a:solidFill>
                <a:latin typeface="Girl Scout 2"/>
                <a:sym typeface="Girl Scout 2"/>
              </a:rPr>
              <a:t>Media Girls Applications Open to </a:t>
            </a:r>
            <a:endParaRPr lang="en-US" sz="4000" spc="118">
              <a:solidFill>
                <a:srgbClr val="000000"/>
              </a:solidFill>
              <a:latin typeface="Girl Scout 2"/>
              <a:ea typeface="Calibri"/>
              <a:cs typeface="Calibri"/>
            </a:endParaRPr>
          </a:p>
          <a:p>
            <a:pPr algn="ctr">
              <a:lnSpc>
                <a:spcPts val="6998"/>
              </a:lnSpc>
            </a:pPr>
            <a:r>
              <a:rPr lang="en-US" sz="4000" spc="118">
                <a:solidFill>
                  <a:srgbClr val="000000"/>
                </a:solidFill>
                <a:latin typeface="Girl Scout 2"/>
                <a:sym typeface="Girl Scout 2"/>
              </a:rPr>
              <a:t>GSCP2P Girl Scouts of All Ages </a:t>
            </a:r>
            <a:endParaRPr lang="en-US" sz="4000" spc="118">
              <a:solidFill>
                <a:srgbClr val="000000"/>
              </a:solidFill>
              <a:latin typeface="Girl Scout 2"/>
              <a:ea typeface="Calibri"/>
              <a:cs typeface="Calibri"/>
            </a:endParaRPr>
          </a:p>
          <a:p>
            <a:pPr algn="ctr"/>
            <a:r>
              <a:rPr lang="en-US" sz="4000" spc="118">
                <a:latin typeface="Girl Scout Text Book"/>
              </a:rPr>
              <a:t>Write for our blog, create social media content, take photos at events and participate in television, print and radio interviews.</a:t>
            </a:r>
            <a:endParaRPr lang="en-US" sz="4000" spc="118">
              <a:latin typeface="Girl Scout Text Book"/>
              <a:ea typeface="Calibri"/>
              <a:cs typeface="Calibri"/>
            </a:endParaRPr>
          </a:p>
          <a:p>
            <a:pPr algn="ctr"/>
            <a:r>
              <a:rPr lang="en-US" sz="4000" b="1" i="1" spc="118">
                <a:latin typeface="Girl Scout Text Book"/>
                <a:ea typeface="+mn-lt"/>
                <a:cs typeface="+mn-lt"/>
              </a:rPr>
              <a:t>Applications close on Friday, September 12!</a:t>
            </a:r>
            <a:endParaRPr lang="en-US" sz="4000">
              <a:latin typeface="Girl Scout Text Book"/>
            </a:endParaRPr>
          </a:p>
          <a:p>
            <a:pPr algn="ctr">
              <a:lnSpc>
                <a:spcPts val="6998"/>
              </a:lnSpc>
            </a:pPr>
            <a:endParaRPr lang="en-US" sz="4000" spc="118">
              <a:latin typeface="Girl Scout 2"/>
            </a:endParaRPr>
          </a:p>
        </p:txBody>
      </p:sp>
      <p:pic>
        <p:nvPicPr>
          <p:cNvPr id="4" name="Picture 3" descr="A green sign with colorful circles and icons&#10;&#10;AI-generated content may be incorrect.">
            <a:extLst>
              <a:ext uri="{FF2B5EF4-FFF2-40B4-BE49-F238E27FC236}">
                <a16:creationId xmlns:a16="http://schemas.microsoft.com/office/drawing/2014/main" id="{5B503BC5-B24A-3ED1-452C-5E0309C03BDF}"/>
              </a:ext>
            </a:extLst>
          </p:cNvPr>
          <p:cNvPicPr>
            <a:picLocks noChangeAspect="1"/>
          </p:cNvPicPr>
          <p:nvPr/>
        </p:nvPicPr>
        <p:blipFill>
          <a:blip r:embed="rId5"/>
          <a:stretch>
            <a:fillRect/>
          </a:stretch>
        </p:blipFill>
        <p:spPr>
          <a:xfrm>
            <a:off x="4493649" y="509588"/>
            <a:ext cx="9309920" cy="528576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9CD546D-4F75-85D5-8EBA-1F63461C219F}"/>
              </a:ext>
            </a:extLst>
          </p:cNvPr>
          <p:cNvSpPr/>
          <p:nvPr/>
        </p:nvSpPr>
        <p:spPr>
          <a:xfrm rot="10800000">
            <a:off x="-1" y="0"/>
            <a:ext cx="18288001" cy="10426776"/>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7" name="TextBox 6">
            <a:extLst>
              <a:ext uri="{FF2B5EF4-FFF2-40B4-BE49-F238E27FC236}">
                <a16:creationId xmlns:a16="http://schemas.microsoft.com/office/drawing/2014/main" id="{D93AC4BD-5474-9F1A-8B6C-BFD4B039ACDE}"/>
              </a:ext>
            </a:extLst>
          </p:cNvPr>
          <p:cNvSpPr txBox="1"/>
          <p:nvPr/>
        </p:nvSpPr>
        <p:spPr>
          <a:xfrm>
            <a:off x="1062098" y="3331060"/>
            <a:ext cx="7145465"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latin typeface="Girl Scout Text Book"/>
              </a:rPr>
              <a:t>Boost your event promotion efforts through council communication channels.</a:t>
            </a:r>
            <a:endParaRPr lang="en-US" sz="3000"/>
          </a:p>
          <a:p>
            <a:endParaRPr lang="en-US" sz="3000">
              <a:latin typeface="Girl Scout Text Book"/>
              <a:ea typeface="Calibri"/>
              <a:cs typeface="Calibri"/>
            </a:endParaRPr>
          </a:p>
          <a:p>
            <a:pPr marL="571500" indent="-571500">
              <a:buFont typeface="Arial"/>
              <a:buChar char="•"/>
            </a:pPr>
            <a:r>
              <a:rPr lang="en-US" sz="3000">
                <a:latin typeface="Girl Scout Text Book"/>
                <a:ea typeface="Calibri"/>
                <a:cs typeface="Calibri"/>
              </a:rPr>
              <a:t>www.girlscoutsp2p.org calendar</a:t>
            </a:r>
          </a:p>
          <a:p>
            <a:pPr marL="571500" indent="-571500">
              <a:buFont typeface="Arial"/>
              <a:buChar char="•"/>
            </a:pPr>
            <a:r>
              <a:rPr lang="en-US" sz="3000">
                <a:latin typeface="Girl Scout Text Book"/>
                <a:ea typeface="Calibri"/>
                <a:cs typeface="Calibri"/>
              </a:rPr>
              <a:t>Today's Tips Newsletter to all membership</a:t>
            </a:r>
            <a:endParaRPr lang="en-US" sz="3000"/>
          </a:p>
          <a:p>
            <a:pPr marL="571500" indent="-571500">
              <a:buFont typeface="Arial"/>
              <a:buChar char="•"/>
            </a:pPr>
            <a:r>
              <a:rPr lang="en-US" sz="3000">
                <a:latin typeface="Girl Scout Text Book"/>
                <a:ea typeface="Calibri"/>
                <a:cs typeface="Calibri"/>
              </a:rPr>
              <a:t>Print-ready flyer files</a:t>
            </a:r>
          </a:p>
          <a:p>
            <a:pPr marL="571500" indent="-571500">
              <a:buFont typeface="Arial"/>
              <a:buChar char="•"/>
            </a:pPr>
            <a:r>
              <a:rPr lang="en-US" sz="3000">
                <a:latin typeface="Girl Scout Text Book"/>
                <a:ea typeface="Calibri"/>
                <a:cs typeface="Calibri"/>
              </a:rPr>
              <a:t>Social Media</a:t>
            </a:r>
          </a:p>
          <a:p>
            <a:pPr marL="571500" indent="-571500">
              <a:buFont typeface="Arial"/>
              <a:buChar char="•"/>
            </a:pPr>
            <a:r>
              <a:rPr lang="en-US" sz="3000" err="1">
                <a:latin typeface="Girl Scout Text Book"/>
                <a:ea typeface="Calibri"/>
                <a:cs typeface="Calibri"/>
              </a:rPr>
              <a:t>Rallyhood</a:t>
            </a:r>
            <a:endParaRPr lang="en-US" sz="3000">
              <a:latin typeface="Girl Scout Text Book"/>
              <a:ea typeface="Calibri"/>
              <a:cs typeface="Calibri"/>
            </a:endParaRPr>
          </a:p>
          <a:p>
            <a:pPr marL="571500" indent="-571500">
              <a:buFont typeface="Arial"/>
              <a:buChar char="•"/>
            </a:pPr>
            <a:r>
              <a:rPr lang="en-US" sz="3000">
                <a:latin typeface="Girl Scout Text Book"/>
                <a:ea typeface="Calibri"/>
                <a:cs typeface="Calibri"/>
              </a:rPr>
              <a:t>Press Releases</a:t>
            </a:r>
          </a:p>
        </p:txBody>
      </p:sp>
      <p:sp>
        <p:nvSpPr>
          <p:cNvPr id="4" name="TextBox 4">
            <a:extLst>
              <a:ext uri="{FF2B5EF4-FFF2-40B4-BE49-F238E27FC236}">
                <a16:creationId xmlns:a16="http://schemas.microsoft.com/office/drawing/2014/main" id="{60F1EEBD-F6E7-CB3A-2FA3-F3057767EFB1}"/>
              </a:ext>
            </a:extLst>
          </p:cNvPr>
          <p:cNvSpPr txBox="1"/>
          <p:nvPr/>
        </p:nvSpPr>
        <p:spPr>
          <a:xfrm>
            <a:off x="515272" y="706845"/>
            <a:ext cx="8239118" cy="1722203"/>
          </a:xfrm>
          <a:prstGeom prst="rect">
            <a:avLst/>
          </a:prstGeom>
        </p:spPr>
        <p:txBody>
          <a:bodyPr wrap="square"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Service Unit and Troop Event Promotion</a:t>
            </a:r>
          </a:p>
        </p:txBody>
      </p:sp>
      <p:sp>
        <p:nvSpPr>
          <p:cNvPr id="5" name="TextBox 4">
            <a:extLst>
              <a:ext uri="{FF2B5EF4-FFF2-40B4-BE49-F238E27FC236}">
                <a16:creationId xmlns:a16="http://schemas.microsoft.com/office/drawing/2014/main" id="{09F2A4B7-769B-1841-CEFC-02B7106A4A67}"/>
              </a:ext>
            </a:extLst>
          </p:cNvPr>
          <p:cNvSpPr txBox="1"/>
          <p:nvPr/>
        </p:nvSpPr>
        <p:spPr>
          <a:xfrm>
            <a:off x="10624271" y="706845"/>
            <a:ext cx="6669667" cy="1722203"/>
          </a:xfrm>
          <a:prstGeom prst="rect">
            <a:avLst/>
          </a:prstGeom>
        </p:spPr>
        <p:txBody>
          <a:bodyPr wrap="square"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Be a Girl Scout Brand Ambassador</a:t>
            </a:r>
          </a:p>
        </p:txBody>
      </p:sp>
      <p:sp>
        <p:nvSpPr>
          <p:cNvPr id="6" name="TextBox 5">
            <a:extLst>
              <a:ext uri="{FF2B5EF4-FFF2-40B4-BE49-F238E27FC236}">
                <a16:creationId xmlns:a16="http://schemas.microsoft.com/office/drawing/2014/main" id="{32A4F1F1-CF12-3009-FA95-7542DB69AB98}"/>
              </a:ext>
            </a:extLst>
          </p:cNvPr>
          <p:cNvSpPr txBox="1"/>
          <p:nvPr/>
        </p:nvSpPr>
        <p:spPr>
          <a:xfrm>
            <a:off x="10945663" y="3331060"/>
            <a:ext cx="6026884"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3000">
                <a:latin typeface="Girl Scout Text Book"/>
                <a:ea typeface="Calibri"/>
                <a:cs typeface="Calibri"/>
              </a:rPr>
              <a:t>Elevate the trefoil</a:t>
            </a:r>
          </a:p>
          <a:p>
            <a:pPr marL="571500" indent="-571500">
              <a:buFont typeface="Arial"/>
              <a:buChar char="•"/>
            </a:pPr>
            <a:r>
              <a:rPr lang="en-US" sz="3000">
                <a:latin typeface="Girl Scout Text Book"/>
                <a:ea typeface="Calibri"/>
                <a:cs typeface="Calibri"/>
              </a:rPr>
              <a:t>Always use Girl Scout or Girl Scouting rather than "scouts" or "scouting" to avoid marketplace confusion</a:t>
            </a:r>
          </a:p>
          <a:p>
            <a:pPr marL="571500" indent="-571500">
              <a:buFont typeface="Arial"/>
              <a:buChar char="•"/>
            </a:pPr>
            <a:r>
              <a:rPr lang="en-US" sz="3000">
                <a:latin typeface="Girl Scout Text Book"/>
                <a:ea typeface="Calibri"/>
                <a:cs typeface="Calibri"/>
              </a:rPr>
              <a:t>Clarify Girl Scout terms for the general public</a:t>
            </a:r>
          </a:p>
        </p:txBody>
      </p:sp>
      <p:pic>
        <p:nvPicPr>
          <p:cNvPr id="8" name="Picture 7" descr="A green clover leaf on a black background&#10;&#10;AI-generated content may be incorrect.">
            <a:extLst>
              <a:ext uri="{FF2B5EF4-FFF2-40B4-BE49-F238E27FC236}">
                <a16:creationId xmlns:a16="http://schemas.microsoft.com/office/drawing/2014/main" id="{3E89ECD8-D84C-EBE1-6B4B-8B7F0C6B0B21}"/>
              </a:ext>
            </a:extLst>
          </p:cNvPr>
          <p:cNvPicPr>
            <a:picLocks noChangeAspect="1"/>
          </p:cNvPicPr>
          <p:nvPr/>
        </p:nvPicPr>
        <p:blipFill>
          <a:blip r:embed="rId5"/>
          <a:stretch>
            <a:fillRect/>
          </a:stretch>
        </p:blipFill>
        <p:spPr>
          <a:xfrm>
            <a:off x="6934413" y="6454933"/>
            <a:ext cx="3639953" cy="3400979"/>
          </a:xfrm>
          <a:prstGeom prst="rect">
            <a:avLst/>
          </a:prstGeom>
        </p:spPr>
      </p:pic>
    </p:spTree>
    <p:extLst>
      <p:ext uri="{BB962C8B-B14F-4D97-AF65-F5344CB8AC3E}">
        <p14:creationId xmlns:p14="http://schemas.microsoft.com/office/powerpoint/2010/main" val="2439855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88809" y="1147154"/>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Next Steps</a:t>
            </a:r>
          </a:p>
        </p:txBody>
      </p:sp>
      <p:sp>
        <p:nvSpPr>
          <p:cNvPr id="5" name="TextBox 5"/>
          <p:cNvSpPr txBox="1"/>
          <p:nvPr/>
        </p:nvSpPr>
        <p:spPr>
          <a:xfrm>
            <a:off x="10365433" y="2543245"/>
            <a:ext cx="6170035" cy="861070"/>
          </a:xfrm>
          <a:prstGeom prst="rect">
            <a:avLst/>
          </a:prstGeom>
        </p:spPr>
        <p:txBody>
          <a:bodyPr lIns="0" tIns="0" rIns="0" bIns="0" rtlCol="0" anchor="t">
            <a:spAutoFit/>
          </a:bodyPr>
          <a:lstStyle/>
          <a:p>
            <a:pPr algn="ctr">
              <a:lnSpc>
                <a:spcPts val="3499"/>
              </a:lnSpc>
            </a:pPr>
            <a:r>
              <a:rPr lang="en-US" sz="2499" spc="59">
                <a:solidFill>
                  <a:srgbClr val="000000"/>
                </a:solidFill>
                <a:latin typeface="Girl Scout 1"/>
                <a:ea typeface="Girl Scout 1"/>
                <a:cs typeface="Girl Scout 1"/>
                <a:sym typeface="Girl Scout 1"/>
              </a:rPr>
              <a:t>E-mail with this PowerPoint and a sample SU Meeting Agenda</a:t>
            </a:r>
          </a:p>
        </p:txBody>
      </p:sp>
      <p:sp>
        <p:nvSpPr>
          <p:cNvPr id="6" name="TextBox 4">
            <a:extLst>
              <a:ext uri="{FF2B5EF4-FFF2-40B4-BE49-F238E27FC236}">
                <a16:creationId xmlns:a16="http://schemas.microsoft.com/office/drawing/2014/main" id="{F47D4EFF-ACF3-ACB8-B089-F4A5E97738D2}"/>
              </a:ext>
            </a:extLst>
          </p:cNvPr>
          <p:cNvSpPr txBox="1"/>
          <p:nvPr/>
        </p:nvSpPr>
        <p:spPr>
          <a:xfrm>
            <a:off x="9388807" y="5470502"/>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Questions?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0" name="Freeform 20"/>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1" name="Freeform 21"/>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9">
              <a:extLst>
                <a:ext uri="{96DAC541-7B7A-43D3-8B79-37D633B846F1}">
                  <asvg:svgBlip xmlns:asvg="http://schemas.microsoft.com/office/drawing/2016/SVG/main" r:embed="rId10"/>
                </a:ext>
              </a:extLst>
            </a:blip>
            <a:stretch>
              <a:fillRect t="-8" b="-8"/>
            </a:stretch>
          </a:blipFill>
        </p:spPr>
        <p:txBody>
          <a:bodyPr/>
          <a:lstStyle/>
          <a:p>
            <a:endParaRPr lang="en-US"/>
          </a:p>
        </p:txBody>
      </p:sp>
      <p:grpSp>
        <p:nvGrpSpPr>
          <p:cNvPr id="22" name="Group 22"/>
          <p:cNvGrpSpPr/>
          <p:nvPr/>
        </p:nvGrpSpPr>
        <p:grpSpPr>
          <a:xfrm>
            <a:off x="3044953" y="738208"/>
            <a:ext cx="12198094" cy="5808994"/>
            <a:chOff x="0" y="0"/>
            <a:chExt cx="16264125" cy="7745325"/>
          </a:xfrm>
        </p:grpSpPr>
        <p:sp>
          <p:nvSpPr>
            <p:cNvPr id="23" name="Freeform 23"/>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1"/>
              <a:stretch>
                <a:fillRect l="-850" t="-1119" r="-320"/>
              </a:stretch>
            </a:blipFill>
          </p:spPr>
          <p:txBody>
            <a:bodyPr/>
            <a:lstStyle/>
            <a:p>
              <a:endParaRPr lang="en-US"/>
            </a:p>
          </p:txBody>
        </p:sp>
        <p:sp>
          <p:nvSpPr>
            <p:cNvPr id="24" name="Freeform 24"/>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5" name="Group 25"/>
          <p:cNvGrpSpPr/>
          <p:nvPr/>
        </p:nvGrpSpPr>
        <p:grpSpPr>
          <a:xfrm>
            <a:off x="7845144" y="2635244"/>
            <a:ext cx="2611033" cy="2441418"/>
            <a:chOff x="0" y="0"/>
            <a:chExt cx="2357755" cy="2204593"/>
          </a:xfrm>
        </p:grpSpPr>
        <p:sp>
          <p:nvSpPr>
            <p:cNvPr id="26" name="Freeform 26"/>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2"/>
              <a:stretch>
                <a:fillRect l="-26" r="-26"/>
              </a:stretch>
            </a:blipFill>
          </p:spPr>
          <p:txBody>
            <a:bodyPr/>
            <a:lstStyle/>
            <a:p>
              <a:endParaRPr lang="en-US"/>
            </a:p>
          </p:txBody>
        </p:sp>
      </p:grpSp>
      <p:sp>
        <p:nvSpPr>
          <p:cNvPr id="27" name="TextBox 27"/>
          <p:cNvSpPr txBox="1"/>
          <p:nvPr/>
        </p:nvSpPr>
        <p:spPr>
          <a:xfrm>
            <a:off x="3159900" y="5461314"/>
            <a:ext cx="11968200" cy="837024"/>
          </a:xfrm>
          <a:prstGeom prst="rect">
            <a:avLst/>
          </a:prstGeom>
        </p:spPr>
        <p:txBody>
          <a:bodyPr lIns="0" tIns="0" rIns="0" bIns="0" rtlCol="0" anchor="t">
            <a:spAutoFit/>
          </a:bodyPr>
          <a:lstStyle/>
          <a:p>
            <a:pPr algn="ctr">
              <a:lnSpc>
                <a:spcPts val="7002"/>
              </a:lnSpc>
            </a:pPr>
            <a:r>
              <a:rPr lang="en-US" sz="4950" i="1" spc="-1">
                <a:solidFill>
                  <a:srgbClr val="FFFFFF"/>
                </a:solidFill>
                <a:latin typeface="Girl Scout 1"/>
                <a:sym typeface="Girl Scout 1"/>
              </a:rPr>
              <a:t>Next Meeting: September 22 at 8 p.m.</a:t>
            </a:r>
            <a:endParaRPr lang="en-US"/>
          </a:p>
        </p:txBody>
      </p:sp>
      <p:sp>
        <p:nvSpPr>
          <p:cNvPr id="28" name="TextBox 28"/>
          <p:cNvSpPr txBox="1"/>
          <p:nvPr/>
        </p:nvSpPr>
        <p:spPr>
          <a:xfrm>
            <a:off x="3166560" y="875899"/>
            <a:ext cx="11968200" cy="1021804"/>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1"/>
                <a:ea typeface="Girl Scout 1"/>
                <a:cs typeface="Girl Scout 1"/>
                <a:sym typeface="Girl Scout 1"/>
              </a:rPr>
              <a:t>Thank you for joining 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grpSp>
        <p:nvGrpSpPr>
          <p:cNvPr id="3" name="Group 3"/>
          <p:cNvGrpSpPr/>
          <p:nvPr/>
        </p:nvGrpSpPr>
        <p:grpSpPr>
          <a:xfrm>
            <a:off x="833448" y="1430860"/>
            <a:ext cx="6243291" cy="7425281"/>
            <a:chOff x="0" y="0"/>
            <a:chExt cx="8324388" cy="9900374"/>
          </a:xfrm>
        </p:grpSpPr>
        <p:sp>
          <p:nvSpPr>
            <p:cNvPr id="4" name="Freeform 4"/>
            <p:cNvSpPr/>
            <p:nvPr/>
          </p:nvSpPr>
          <p:spPr>
            <a:xfrm>
              <a:off x="0" y="0"/>
              <a:ext cx="8324388" cy="4912753"/>
            </a:xfrm>
            <a:custGeom>
              <a:avLst/>
              <a:gdLst/>
              <a:ahLst/>
              <a:cxnLst/>
              <a:rect l="l" t="t" r="r" b="b"/>
              <a:pathLst>
                <a:path w="8324388" h="4912753">
                  <a:moveTo>
                    <a:pt x="0" y="0"/>
                  </a:moveTo>
                  <a:lnTo>
                    <a:pt x="8324388" y="0"/>
                  </a:lnTo>
                  <a:lnTo>
                    <a:pt x="8324388" y="4912753"/>
                  </a:lnTo>
                  <a:lnTo>
                    <a:pt x="0" y="4912753"/>
                  </a:lnTo>
                  <a:lnTo>
                    <a:pt x="0" y="0"/>
                  </a:lnTo>
                  <a:close/>
                </a:path>
              </a:pathLst>
            </a:custGeom>
            <a:blipFill>
              <a:blip r:embed="rId5"/>
              <a:stretch>
                <a:fillRect/>
              </a:stretch>
            </a:blipFill>
          </p:spPr>
          <p:txBody>
            <a:bodyPr/>
            <a:lstStyle/>
            <a:p>
              <a:endParaRPr lang="en-US"/>
            </a:p>
          </p:txBody>
        </p:sp>
        <p:sp>
          <p:nvSpPr>
            <p:cNvPr id="5" name="Freeform 5"/>
            <p:cNvSpPr/>
            <p:nvPr/>
          </p:nvSpPr>
          <p:spPr>
            <a:xfrm>
              <a:off x="922319" y="5855320"/>
              <a:ext cx="6802193" cy="4045054"/>
            </a:xfrm>
            <a:custGeom>
              <a:avLst/>
              <a:gdLst/>
              <a:ahLst/>
              <a:cxnLst/>
              <a:rect l="l" t="t" r="r" b="b"/>
              <a:pathLst>
                <a:path w="6802193" h="4045054">
                  <a:moveTo>
                    <a:pt x="0" y="0"/>
                  </a:moveTo>
                  <a:lnTo>
                    <a:pt x="6802193" y="0"/>
                  </a:lnTo>
                  <a:lnTo>
                    <a:pt x="6802193" y="4045054"/>
                  </a:lnTo>
                  <a:lnTo>
                    <a:pt x="0" y="4045054"/>
                  </a:lnTo>
                  <a:lnTo>
                    <a:pt x="0" y="0"/>
                  </a:lnTo>
                  <a:close/>
                </a:path>
              </a:pathLst>
            </a:custGeom>
            <a:blipFill>
              <a:blip r:embed="rId6"/>
              <a:stretch>
                <a:fillRect/>
              </a:stretch>
            </a:blipFill>
          </p:spPr>
          <p:txBody>
            <a:bodyPr/>
            <a:lstStyle/>
            <a:p>
              <a:endParaRPr lang="en-US"/>
            </a:p>
          </p:txBody>
        </p:sp>
        <p:sp>
          <p:nvSpPr>
            <p:cNvPr id="6" name="Freeform 6"/>
            <p:cNvSpPr/>
            <p:nvPr/>
          </p:nvSpPr>
          <p:spPr>
            <a:xfrm>
              <a:off x="170172" y="4453370"/>
              <a:ext cx="6965727" cy="1950404"/>
            </a:xfrm>
            <a:custGeom>
              <a:avLst/>
              <a:gdLst/>
              <a:ahLst/>
              <a:cxnLst/>
              <a:rect l="l" t="t" r="r" b="b"/>
              <a:pathLst>
                <a:path w="6965727" h="1950404">
                  <a:moveTo>
                    <a:pt x="0" y="0"/>
                  </a:moveTo>
                  <a:lnTo>
                    <a:pt x="6965727" y="0"/>
                  </a:lnTo>
                  <a:lnTo>
                    <a:pt x="6965727" y="1950404"/>
                  </a:lnTo>
                  <a:lnTo>
                    <a:pt x="0" y="19504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
        <p:nvSpPr>
          <p:cNvPr id="7" name="TextBox 7"/>
          <p:cNvSpPr txBox="1"/>
          <p:nvPr/>
        </p:nvSpPr>
        <p:spPr>
          <a:xfrm>
            <a:off x="9388809" y="1147154"/>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Rallyhood!</a:t>
            </a:r>
          </a:p>
        </p:txBody>
      </p:sp>
      <p:sp>
        <p:nvSpPr>
          <p:cNvPr id="8" name="TextBox 8"/>
          <p:cNvSpPr txBox="1"/>
          <p:nvPr/>
        </p:nvSpPr>
        <p:spPr>
          <a:xfrm>
            <a:off x="8037816" y="2171700"/>
            <a:ext cx="9601907" cy="7593682"/>
          </a:xfrm>
          <a:prstGeom prst="rect">
            <a:avLst/>
          </a:prstGeom>
        </p:spPr>
        <p:txBody>
          <a:bodyPr wrap="square" lIns="0" tIns="0" rIns="0" bIns="0" rtlCol="0" anchor="t">
            <a:spAutoFit/>
          </a:bodyPr>
          <a:lstStyle/>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Private communication all in ONE platform</a:t>
            </a:r>
            <a:endParaRPr lang="en-US">
              <a:ea typeface="Calibri"/>
              <a:cs typeface="Calibri"/>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99" spc="59">
                <a:solidFill>
                  <a:srgbClr val="000000"/>
                </a:solidFill>
                <a:latin typeface="Girl Scout 1"/>
                <a:ea typeface="Girl Scout 1"/>
                <a:cs typeface="Girl Scout 1"/>
                <a:sym typeface="Girl Scout 1"/>
              </a:rPr>
              <a:t>Multiple rallies for communication between troops, service units and families!</a:t>
            </a:r>
            <a:endParaRPr lang="en-US" sz="2499" spc="59">
              <a:solidFill>
                <a:srgbClr val="000000"/>
              </a:solidFill>
              <a:latin typeface="Girl Scout 1"/>
              <a:ea typeface="Girl Scout 1"/>
              <a:cs typeface="Girl Scout 1"/>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Each service unit has its own rallies.</a:t>
            </a:r>
            <a:endParaRPr lang="en-US" sz="2499" spc="59">
              <a:solidFill>
                <a:srgbClr val="000000"/>
              </a:solidFill>
              <a:latin typeface="Girl Scout 1"/>
              <a:ea typeface="Girl Scout 1"/>
              <a:cs typeface="Girl Scout 1"/>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Each troop will have its own rally.</a:t>
            </a:r>
            <a:endParaRPr lang="en-US" sz="2499" spc="59">
              <a:solidFill>
                <a:srgbClr val="000000"/>
              </a:solidFill>
              <a:latin typeface="Girl Scout 1"/>
              <a:ea typeface="Girl Scout 1"/>
              <a:cs typeface="Girl Scout 1"/>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Rallies all have: Message wall, calendar, opportunity to collect payment (for a small fee), space for photos (gallery), files for documents, most utilized links section and more</a:t>
            </a:r>
            <a:endParaRPr lang="en-US" sz="2450" spc="59">
              <a:solidFill>
                <a:srgbClr val="000000"/>
              </a:solidFill>
              <a:latin typeface="Girl Scout 1"/>
              <a:ea typeface="Girl Scout 1"/>
              <a:cs typeface="Girl Scout 1"/>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Troop leaders will invite families to join.</a:t>
            </a:r>
            <a:endParaRPr lang="en-US" sz="2499" spc="59">
              <a:solidFill>
                <a:srgbClr val="000000"/>
              </a:solidFill>
              <a:latin typeface="Girl Scout 1"/>
              <a:ea typeface="Girl Scout 1"/>
              <a:cs typeface="Girl Scout 1"/>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Rallies for Troop Fall Product and Service Unit Fall Product invitations going out next week!</a:t>
            </a:r>
            <a:endParaRPr lang="en-US" sz="2450" spc="59">
              <a:solidFill>
                <a:srgbClr val="000000"/>
              </a:solidFill>
              <a:latin typeface="Girl Scout 1"/>
              <a:ea typeface="Girl Scout 1"/>
              <a:cs typeface="Girl Scout 1"/>
            </a:endParaRPr>
          </a:p>
        </p:txBody>
      </p:sp>
    </p:spTree>
    <p:extLst>
      <p:ext uri="{BB962C8B-B14F-4D97-AF65-F5344CB8AC3E}">
        <p14:creationId xmlns:p14="http://schemas.microsoft.com/office/powerpoint/2010/main" val="123280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15D5B-D0EB-44ED-6CF7-205671C8433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A092BA3-67DB-64AA-1E7C-EC8264FC1B57}"/>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grpSp>
        <p:nvGrpSpPr>
          <p:cNvPr id="3" name="Group 3">
            <a:extLst>
              <a:ext uri="{FF2B5EF4-FFF2-40B4-BE49-F238E27FC236}">
                <a16:creationId xmlns:a16="http://schemas.microsoft.com/office/drawing/2014/main" id="{FAFA97BF-B2B3-29B9-9CA7-CF135C8D9159}"/>
              </a:ext>
            </a:extLst>
          </p:cNvPr>
          <p:cNvGrpSpPr/>
          <p:nvPr/>
        </p:nvGrpSpPr>
        <p:grpSpPr>
          <a:xfrm>
            <a:off x="833448" y="1430860"/>
            <a:ext cx="6243291" cy="7425281"/>
            <a:chOff x="0" y="0"/>
            <a:chExt cx="8324388" cy="9900374"/>
          </a:xfrm>
        </p:grpSpPr>
        <p:sp>
          <p:nvSpPr>
            <p:cNvPr id="4" name="Freeform 4">
              <a:extLst>
                <a:ext uri="{FF2B5EF4-FFF2-40B4-BE49-F238E27FC236}">
                  <a16:creationId xmlns:a16="http://schemas.microsoft.com/office/drawing/2014/main" id="{E6B9F549-E5AC-DF97-5FC7-9862E6BE81C4}"/>
                </a:ext>
              </a:extLst>
            </p:cNvPr>
            <p:cNvSpPr/>
            <p:nvPr/>
          </p:nvSpPr>
          <p:spPr>
            <a:xfrm>
              <a:off x="0" y="0"/>
              <a:ext cx="8324388" cy="4912753"/>
            </a:xfrm>
            <a:custGeom>
              <a:avLst/>
              <a:gdLst/>
              <a:ahLst/>
              <a:cxnLst/>
              <a:rect l="l" t="t" r="r" b="b"/>
              <a:pathLst>
                <a:path w="8324388" h="4912753">
                  <a:moveTo>
                    <a:pt x="0" y="0"/>
                  </a:moveTo>
                  <a:lnTo>
                    <a:pt x="8324388" y="0"/>
                  </a:lnTo>
                  <a:lnTo>
                    <a:pt x="8324388" y="4912753"/>
                  </a:lnTo>
                  <a:lnTo>
                    <a:pt x="0" y="4912753"/>
                  </a:lnTo>
                  <a:lnTo>
                    <a:pt x="0" y="0"/>
                  </a:lnTo>
                  <a:close/>
                </a:path>
              </a:pathLst>
            </a:custGeom>
            <a:blipFill>
              <a:blip r:embed="rId5"/>
              <a:stretch>
                <a:fillRect/>
              </a:stretch>
            </a:blipFill>
          </p:spPr>
          <p:txBody>
            <a:bodyPr/>
            <a:lstStyle/>
            <a:p>
              <a:endParaRPr lang="en-US"/>
            </a:p>
          </p:txBody>
        </p:sp>
        <p:sp>
          <p:nvSpPr>
            <p:cNvPr id="5" name="Freeform 5">
              <a:extLst>
                <a:ext uri="{FF2B5EF4-FFF2-40B4-BE49-F238E27FC236}">
                  <a16:creationId xmlns:a16="http://schemas.microsoft.com/office/drawing/2014/main" id="{0A118ADC-C506-C1F8-3320-E3F77F42790D}"/>
                </a:ext>
              </a:extLst>
            </p:cNvPr>
            <p:cNvSpPr/>
            <p:nvPr/>
          </p:nvSpPr>
          <p:spPr>
            <a:xfrm>
              <a:off x="922319" y="5855320"/>
              <a:ext cx="6802193" cy="4045054"/>
            </a:xfrm>
            <a:custGeom>
              <a:avLst/>
              <a:gdLst/>
              <a:ahLst/>
              <a:cxnLst/>
              <a:rect l="l" t="t" r="r" b="b"/>
              <a:pathLst>
                <a:path w="6802193" h="4045054">
                  <a:moveTo>
                    <a:pt x="0" y="0"/>
                  </a:moveTo>
                  <a:lnTo>
                    <a:pt x="6802193" y="0"/>
                  </a:lnTo>
                  <a:lnTo>
                    <a:pt x="6802193" y="4045054"/>
                  </a:lnTo>
                  <a:lnTo>
                    <a:pt x="0" y="4045054"/>
                  </a:lnTo>
                  <a:lnTo>
                    <a:pt x="0" y="0"/>
                  </a:lnTo>
                  <a:close/>
                </a:path>
              </a:pathLst>
            </a:custGeom>
            <a:blipFill>
              <a:blip r:embed="rId6"/>
              <a:stretch>
                <a:fillRect/>
              </a:stretch>
            </a:blipFill>
          </p:spPr>
          <p:txBody>
            <a:bodyPr/>
            <a:lstStyle/>
            <a:p>
              <a:endParaRPr lang="en-US"/>
            </a:p>
          </p:txBody>
        </p:sp>
        <p:sp>
          <p:nvSpPr>
            <p:cNvPr id="6" name="Freeform 6">
              <a:extLst>
                <a:ext uri="{FF2B5EF4-FFF2-40B4-BE49-F238E27FC236}">
                  <a16:creationId xmlns:a16="http://schemas.microsoft.com/office/drawing/2014/main" id="{BE4A39A5-3BEC-0C91-FE90-D3B96FA7F1B5}"/>
                </a:ext>
              </a:extLst>
            </p:cNvPr>
            <p:cNvSpPr/>
            <p:nvPr/>
          </p:nvSpPr>
          <p:spPr>
            <a:xfrm>
              <a:off x="170172" y="4453370"/>
              <a:ext cx="6965727" cy="1950404"/>
            </a:xfrm>
            <a:custGeom>
              <a:avLst/>
              <a:gdLst/>
              <a:ahLst/>
              <a:cxnLst/>
              <a:rect l="l" t="t" r="r" b="b"/>
              <a:pathLst>
                <a:path w="6965727" h="1950404">
                  <a:moveTo>
                    <a:pt x="0" y="0"/>
                  </a:moveTo>
                  <a:lnTo>
                    <a:pt x="6965727" y="0"/>
                  </a:lnTo>
                  <a:lnTo>
                    <a:pt x="6965727" y="1950404"/>
                  </a:lnTo>
                  <a:lnTo>
                    <a:pt x="0" y="19504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
        <p:nvSpPr>
          <p:cNvPr id="7" name="TextBox 7">
            <a:extLst>
              <a:ext uri="{FF2B5EF4-FFF2-40B4-BE49-F238E27FC236}">
                <a16:creationId xmlns:a16="http://schemas.microsoft.com/office/drawing/2014/main" id="{A8C1926A-D266-81E5-253E-BC6CF8B17C71}"/>
              </a:ext>
            </a:extLst>
          </p:cNvPr>
          <p:cNvSpPr txBox="1"/>
          <p:nvPr/>
        </p:nvSpPr>
        <p:spPr>
          <a:xfrm>
            <a:off x="9388809" y="1147154"/>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Rallyhood!</a:t>
            </a:r>
          </a:p>
        </p:txBody>
      </p:sp>
      <p:sp>
        <p:nvSpPr>
          <p:cNvPr id="8" name="TextBox 8">
            <a:extLst>
              <a:ext uri="{FF2B5EF4-FFF2-40B4-BE49-F238E27FC236}">
                <a16:creationId xmlns:a16="http://schemas.microsoft.com/office/drawing/2014/main" id="{53D61F12-F64F-3D94-6542-44EE5C0C8F82}"/>
              </a:ext>
            </a:extLst>
          </p:cNvPr>
          <p:cNvSpPr txBox="1"/>
          <p:nvPr/>
        </p:nvSpPr>
        <p:spPr>
          <a:xfrm>
            <a:off x="8389508" y="2242038"/>
            <a:ext cx="9601907" cy="8491364"/>
          </a:xfrm>
          <a:prstGeom prst="rect">
            <a:avLst/>
          </a:prstGeom>
        </p:spPr>
        <p:txBody>
          <a:bodyPr wrap="square" lIns="0" tIns="0" rIns="0" bIns="0" rtlCol="0" anchor="t">
            <a:spAutoFit/>
          </a:bodyPr>
          <a:lstStyle/>
          <a:p>
            <a:pPr>
              <a:lnSpc>
                <a:spcPts val="3499"/>
              </a:lnSpc>
            </a:pPr>
            <a:r>
              <a:rPr lang="en-US" sz="2450" spc="59" dirty="0">
                <a:solidFill>
                  <a:srgbClr val="000000"/>
                </a:solidFill>
                <a:latin typeface="Girl Scout 1"/>
                <a:ea typeface="Girl Scout 1"/>
                <a:cs typeface="Girl Scout 1"/>
                <a:sym typeface="Girl Scout 1"/>
              </a:rPr>
              <a:t>Rallies coming for:</a:t>
            </a:r>
            <a:endParaRPr lang="en-US" sz="2450" dirty="0">
              <a:solidFill>
                <a:srgbClr val="000000"/>
              </a:solidFill>
              <a:latin typeface="Calibri"/>
              <a:ea typeface="Calibri"/>
              <a:cs typeface="Calibri"/>
              <a:sym typeface="Girl Scout 1"/>
            </a:endParaRPr>
          </a:p>
          <a:p>
            <a:pPr marL="342900" indent="-342900">
              <a:lnSpc>
                <a:spcPts val="3499"/>
              </a:lnSpc>
              <a:buFont typeface="Arial"/>
              <a:buChar char="•"/>
            </a:pPr>
            <a:r>
              <a:rPr lang="en-US" sz="2450" spc="59" dirty="0">
                <a:solidFill>
                  <a:srgbClr val="000000"/>
                </a:solidFill>
                <a:latin typeface="Girl Scout 1"/>
                <a:ea typeface="Girl Scout 1"/>
                <a:cs typeface="Girl Scout 1"/>
                <a:sym typeface="Girl Scout 1"/>
              </a:rPr>
              <a:t>Daisy Troop Leaders</a:t>
            </a:r>
            <a:endParaRPr lang="en-US" sz="2450" dirty="0">
              <a:ea typeface="Calibri"/>
              <a:cs typeface="Calibri"/>
            </a:endParaRPr>
          </a:p>
          <a:p>
            <a:pPr marL="342900" indent="-342900">
              <a:lnSpc>
                <a:spcPts val="3499"/>
              </a:lnSpc>
              <a:buFont typeface="Arial"/>
              <a:buChar char="•"/>
            </a:pPr>
            <a:r>
              <a:rPr lang="en-US" sz="2499" spc="59" dirty="0">
                <a:solidFill>
                  <a:srgbClr val="000000"/>
                </a:solidFill>
                <a:latin typeface="Girl Scout 1"/>
                <a:ea typeface="Girl Scout 1"/>
                <a:cs typeface="Girl Scout 1"/>
                <a:sym typeface="Girl Scout 1"/>
              </a:rPr>
              <a:t>Brownie Troop Leaders</a:t>
            </a:r>
            <a:endParaRPr lang="en-US" sz="2499" spc="59" dirty="0">
              <a:solidFill>
                <a:srgbClr val="000000"/>
              </a:solidFill>
              <a:latin typeface="Girl Scout 1"/>
              <a:ea typeface="Girl Scout 1"/>
              <a:cs typeface="Girl Scout 1"/>
            </a:endParaRPr>
          </a:p>
          <a:p>
            <a:pPr marL="342900" indent="-342900">
              <a:lnSpc>
                <a:spcPts val="3499"/>
              </a:lnSpc>
              <a:buFont typeface="Arial"/>
              <a:buChar char="•"/>
            </a:pPr>
            <a:r>
              <a:rPr lang="en-US" sz="2499" spc="59" dirty="0">
                <a:solidFill>
                  <a:srgbClr val="000000"/>
                </a:solidFill>
                <a:latin typeface="Girl Scout 1"/>
                <a:ea typeface="Girl Scout 1"/>
                <a:cs typeface="Girl Scout 1"/>
                <a:sym typeface="Girl Scout 1"/>
              </a:rPr>
              <a:t>Junior Troop Leaders</a:t>
            </a:r>
            <a:endParaRPr lang="en-US" sz="2499" spc="59" dirty="0">
              <a:solidFill>
                <a:srgbClr val="000000"/>
              </a:solidFill>
              <a:latin typeface="Girl Scout 1"/>
              <a:ea typeface="Girl Scout 1"/>
              <a:cs typeface="Girl Scout 1"/>
            </a:endParaRPr>
          </a:p>
          <a:p>
            <a:pPr marL="342900" indent="-342900">
              <a:lnSpc>
                <a:spcPts val="3499"/>
              </a:lnSpc>
              <a:buFont typeface="Arial"/>
              <a:buChar char="•"/>
            </a:pPr>
            <a:r>
              <a:rPr lang="en-US" sz="2499" spc="59" dirty="0">
                <a:solidFill>
                  <a:srgbClr val="000000"/>
                </a:solidFill>
                <a:latin typeface="Girl Scout 1"/>
                <a:ea typeface="Girl Scout 1"/>
                <a:cs typeface="Girl Scout 1"/>
                <a:sym typeface="Girl Scout 1"/>
              </a:rPr>
              <a:t>Cadette Troop Leaders</a:t>
            </a:r>
            <a:endParaRPr lang="en-US" sz="2499" spc="59" dirty="0">
              <a:solidFill>
                <a:srgbClr val="000000"/>
              </a:solidFill>
              <a:latin typeface="Girl Scout 1"/>
              <a:ea typeface="Girl Scout 1"/>
              <a:cs typeface="Girl Scout 1"/>
            </a:endParaRPr>
          </a:p>
          <a:p>
            <a:pPr marL="342900" indent="-342900">
              <a:lnSpc>
                <a:spcPts val="3499"/>
              </a:lnSpc>
              <a:buFont typeface="Arial"/>
              <a:buChar char="•"/>
            </a:pPr>
            <a:r>
              <a:rPr lang="en-US" sz="2499" spc="59" dirty="0">
                <a:solidFill>
                  <a:srgbClr val="000000"/>
                </a:solidFill>
                <a:latin typeface="Girl Scout 1"/>
                <a:ea typeface="Girl Scout 1"/>
                <a:cs typeface="Girl Scout 1"/>
                <a:sym typeface="Girl Scout 1"/>
              </a:rPr>
              <a:t>Senior/Ambassador Troop Leaders</a:t>
            </a:r>
            <a:endParaRPr lang="en-US" sz="2499" spc="59" dirty="0">
              <a:solidFill>
                <a:srgbClr val="000000"/>
              </a:solidFill>
              <a:latin typeface="Girl Scout 1"/>
              <a:ea typeface="Girl Scout 1"/>
              <a:cs typeface="Girl Scout 1"/>
            </a:endParaRPr>
          </a:p>
          <a:p>
            <a:pPr>
              <a:lnSpc>
                <a:spcPts val="3499"/>
              </a:lnSpc>
            </a:pPr>
            <a:endParaRPr lang="en-US" sz="2499" spc="59" dirty="0">
              <a:solidFill>
                <a:srgbClr val="000000"/>
              </a:solidFill>
              <a:latin typeface="Girl Scout 1"/>
              <a:ea typeface="Girl Scout 1"/>
              <a:cs typeface="Girl Scout 1"/>
            </a:endParaRPr>
          </a:p>
          <a:p>
            <a:pPr>
              <a:lnSpc>
                <a:spcPts val="3499"/>
              </a:lnSpc>
            </a:pPr>
            <a:r>
              <a:rPr lang="en-US" sz="2450" spc="59" dirty="0">
                <a:solidFill>
                  <a:srgbClr val="000000"/>
                </a:solidFill>
                <a:latin typeface="Girl Scout 1"/>
                <a:ea typeface="Girl Scout 1"/>
                <a:cs typeface="Girl Scout 1"/>
                <a:sym typeface="Girl Scout 1"/>
              </a:rPr>
              <a:t>Plus, rallies for outdoors, Highest Awards and more coming!</a:t>
            </a:r>
            <a:endParaRPr lang="en-US" sz="2450" spc="59" dirty="0">
              <a:solidFill>
                <a:srgbClr val="000000"/>
              </a:solidFill>
              <a:latin typeface="Girl Scout 1"/>
              <a:ea typeface="Girl Scout 1"/>
              <a:cs typeface="Girl Scout 1"/>
            </a:endParaRPr>
          </a:p>
          <a:p>
            <a:pPr>
              <a:lnSpc>
                <a:spcPts val="3499"/>
              </a:lnSpc>
            </a:pPr>
            <a:endParaRPr lang="en-US" sz="2499" spc="59" dirty="0">
              <a:solidFill>
                <a:srgbClr val="000000"/>
              </a:solidFill>
              <a:latin typeface="Girl Scout 1"/>
              <a:ea typeface="Girl Scout 1"/>
              <a:cs typeface="Girl Scout 1"/>
            </a:endParaRPr>
          </a:p>
          <a:p>
            <a:pPr>
              <a:lnSpc>
                <a:spcPts val="3499"/>
              </a:lnSpc>
            </a:pPr>
            <a:r>
              <a:rPr lang="en-US" sz="2499" spc="59" dirty="0">
                <a:solidFill>
                  <a:srgbClr val="000000"/>
                </a:solidFill>
                <a:latin typeface="Girl Scout 1"/>
                <a:ea typeface="Girl Scout 1"/>
                <a:cs typeface="Girl Scout 1"/>
                <a:sym typeface="Girl Scout 1"/>
              </a:rPr>
              <a:t>Accept EACH invitation to each rally to join the conversation! And request to join the rallies you are interested in and hold the role!</a:t>
            </a:r>
            <a:endParaRPr lang="en-US" sz="2499" spc="59" dirty="0">
              <a:solidFill>
                <a:srgbClr val="000000"/>
              </a:solidFill>
              <a:latin typeface="Girl Scout 1"/>
              <a:ea typeface="Girl Scout 1"/>
              <a:cs typeface="Girl Scout 1"/>
            </a:endParaRPr>
          </a:p>
          <a:p>
            <a:pPr>
              <a:lnSpc>
                <a:spcPts val="3499"/>
              </a:lnSpc>
            </a:pPr>
            <a:endParaRPr lang="en-US" sz="2499" spc="59" dirty="0">
              <a:solidFill>
                <a:srgbClr val="000000"/>
              </a:solidFill>
              <a:latin typeface="Girl Scout 1"/>
              <a:ea typeface="Girl Scout 1"/>
              <a:cs typeface="Girl Scout 1"/>
            </a:endParaRPr>
          </a:p>
          <a:p>
            <a:pPr>
              <a:lnSpc>
                <a:spcPts val="3499"/>
              </a:lnSpc>
            </a:pPr>
            <a:r>
              <a:rPr lang="en-US" sz="2450" spc="59" dirty="0" err="1">
                <a:solidFill>
                  <a:srgbClr val="000000"/>
                </a:solidFill>
                <a:latin typeface="Girl Scout 1"/>
                <a:ea typeface="Girl Scout 1"/>
                <a:cs typeface="Girl Scout 1"/>
                <a:sym typeface="Girl Scout 1"/>
              </a:rPr>
              <a:t>Rallyhood</a:t>
            </a:r>
            <a:r>
              <a:rPr lang="en-US" sz="2450" spc="59" dirty="0">
                <a:solidFill>
                  <a:srgbClr val="000000"/>
                </a:solidFill>
                <a:latin typeface="Girl Scout 1"/>
                <a:ea typeface="Girl Scout 1"/>
                <a:cs typeface="Girl Scout 1"/>
                <a:sym typeface="Girl Scout 1"/>
              </a:rPr>
              <a:t> will become the PRIMARY communication device– all with one log-in- to fix trying to find items on website!</a:t>
            </a:r>
            <a:endParaRPr lang="en-US" sz="2450" spc="59" dirty="0">
              <a:solidFill>
                <a:srgbClr val="000000"/>
              </a:solidFill>
              <a:latin typeface="Girl Scout 1"/>
              <a:ea typeface="Girl Scout 1"/>
              <a:cs typeface="Girl Scout 1"/>
            </a:endParaRPr>
          </a:p>
          <a:p>
            <a:pPr algn="ctr">
              <a:lnSpc>
                <a:spcPts val="3499"/>
              </a:lnSpc>
            </a:pPr>
            <a:endParaRPr lang="en-US" sz="2499" spc="59" dirty="0">
              <a:solidFill>
                <a:srgbClr val="000000"/>
              </a:solidFill>
              <a:latin typeface="Girl Scout 1"/>
              <a:ea typeface="Girl Scout 1"/>
              <a:cs typeface="Girl Scout 1"/>
              <a:sym typeface="Girl Scout 1"/>
            </a:endParaRPr>
          </a:p>
          <a:p>
            <a:pPr algn="ctr">
              <a:lnSpc>
                <a:spcPts val="3499"/>
              </a:lnSpc>
            </a:pPr>
            <a:endParaRPr lang="en-US" sz="2499" spc="59" dirty="0">
              <a:solidFill>
                <a:srgbClr val="000000"/>
              </a:solidFill>
              <a:latin typeface="Girl Scout 1"/>
              <a:ea typeface="Girl Scout 1"/>
              <a:cs typeface="Girl Scout 1"/>
              <a:sym typeface="Girl Scout 1"/>
            </a:endParaRPr>
          </a:p>
          <a:p>
            <a:pPr algn="ctr">
              <a:lnSpc>
                <a:spcPts val="3499"/>
              </a:lnSpc>
            </a:pPr>
            <a:endParaRPr lang="en-US" sz="2499" spc="59" dirty="0">
              <a:solidFill>
                <a:srgbClr val="000000"/>
              </a:solidFill>
              <a:latin typeface="Girl Scout 1"/>
              <a:ea typeface="Girl Scout 1"/>
              <a:cs typeface="Girl Scout 1"/>
              <a:sym typeface="Girl Scout 1"/>
            </a:endParaRPr>
          </a:p>
          <a:p>
            <a:pPr algn="ctr">
              <a:lnSpc>
                <a:spcPts val="3499"/>
              </a:lnSpc>
            </a:pPr>
            <a:endParaRPr lang="en-US" sz="2499" spc="59" dirty="0">
              <a:solidFill>
                <a:srgbClr val="000000"/>
              </a:solidFill>
              <a:latin typeface="Girl Scout 1"/>
              <a:ea typeface="Girl Scout 1"/>
              <a:cs typeface="Girl Scout 1"/>
              <a:sym typeface="Girl Scout 1"/>
            </a:endParaRPr>
          </a:p>
        </p:txBody>
      </p:sp>
    </p:spTree>
    <p:extLst>
      <p:ext uri="{BB962C8B-B14F-4D97-AF65-F5344CB8AC3E}">
        <p14:creationId xmlns:p14="http://schemas.microsoft.com/office/powerpoint/2010/main" val="160776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46340-A333-828E-57F9-9B566EC875B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A10385B-6A82-4FAD-104D-E7538F6712F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grpSp>
        <p:nvGrpSpPr>
          <p:cNvPr id="3" name="Group 3">
            <a:extLst>
              <a:ext uri="{FF2B5EF4-FFF2-40B4-BE49-F238E27FC236}">
                <a16:creationId xmlns:a16="http://schemas.microsoft.com/office/drawing/2014/main" id="{2F5B33E2-FD77-D804-9583-55BE0287E08B}"/>
              </a:ext>
            </a:extLst>
          </p:cNvPr>
          <p:cNvGrpSpPr/>
          <p:nvPr/>
        </p:nvGrpSpPr>
        <p:grpSpPr>
          <a:xfrm>
            <a:off x="833448" y="1430860"/>
            <a:ext cx="6243291" cy="7425281"/>
            <a:chOff x="0" y="0"/>
            <a:chExt cx="8324388" cy="9900374"/>
          </a:xfrm>
        </p:grpSpPr>
        <p:sp>
          <p:nvSpPr>
            <p:cNvPr id="4" name="Freeform 4">
              <a:extLst>
                <a:ext uri="{FF2B5EF4-FFF2-40B4-BE49-F238E27FC236}">
                  <a16:creationId xmlns:a16="http://schemas.microsoft.com/office/drawing/2014/main" id="{D04B83A1-B0BA-6428-AE3F-5E209ECAEE65}"/>
                </a:ext>
              </a:extLst>
            </p:cNvPr>
            <p:cNvSpPr/>
            <p:nvPr/>
          </p:nvSpPr>
          <p:spPr>
            <a:xfrm>
              <a:off x="0" y="0"/>
              <a:ext cx="8324388" cy="4912753"/>
            </a:xfrm>
            <a:custGeom>
              <a:avLst/>
              <a:gdLst/>
              <a:ahLst/>
              <a:cxnLst/>
              <a:rect l="l" t="t" r="r" b="b"/>
              <a:pathLst>
                <a:path w="8324388" h="4912753">
                  <a:moveTo>
                    <a:pt x="0" y="0"/>
                  </a:moveTo>
                  <a:lnTo>
                    <a:pt x="8324388" y="0"/>
                  </a:lnTo>
                  <a:lnTo>
                    <a:pt x="8324388" y="4912753"/>
                  </a:lnTo>
                  <a:lnTo>
                    <a:pt x="0" y="4912753"/>
                  </a:lnTo>
                  <a:lnTo>
                    <a:pt x="0" y="0"/>
                  </a:lnTo>
                  <a:close/>
                </a:path>
              </a:pathLst>
            </a:custGeom>
            <a:blipFill>
              <a:blip r:embed="rId5"/>
              <a:stretch>
                <a:fillRect/>
              </a:stretch>
            </a:blipFill>
          </p:spPr>
          <p:txBody>
            <a:bodyPr/>
            <a:lstStyle/>
            <a:p>
              <a:endParaRPr lang="en-US"/>
            </a:p>
          </p:txBody>
        </p:sp>
        <p:sp>
          <p:nvSpPr>
            <p:cNvPr id="5" name="Freeform 5">
              <a:extLst>
                <a:ext uri="{FF2B5EF4-FFF2-40B4-BE49-F238E27FC236}">
                  <a16:creationId xmlns:a16="http://schemas.microsoft.com/office/drawing/2014/main" id="{AA5C1E13-4878-D483-5A7B-09B10311E656}"/>
                </a:ext>
              </a:extLst>
            </p:cNvPr>
            <p:cNvSpPr/>
            <p:nvPr/>
          </p:nvSpPr>
          <p:spPr>
            <a:xfrm>
              <a:off x="922319" y="5855320"/>
              <a:ext cx="6802193" cy="4045054"/>
            </a:xfrm>
            <a:custGeom>
              <a:avLst/>
              <a:gdLst/>
              <a:ahLst/>
              <a:cxnLst/>
              <a:rect l="l" t="t" r="r" b="b"/>
              <a:pathLst>
                <a:path w="6802193" h="4045054">
                  <a:moveTo>
                    <a:pt x="0" y="0"/>
                  </a:moveTo>
                  <a:lnTo>
                    <a:pt x="6802193" y="0"/>
                  </a:lnTo>
                  <a:lnTo>
                    <a:pt x="6802193" y="4045054"/>
                  </a:lnTo>
                  <a:lnTo>
                    <a:pt x="0" y="4045054"/>
                  </a:lnTo>
                  <a:lnTo>
                    <a:pt x="0" y="0"/>
                  </a:lnTo>
                  <a:close/>
                </a:path>
              </a:pathLst>
            </a:custGeom>
            <a:blipFill>
              <a:blip r:embed="rId6"/>
              <a:stretch>
                <a:fillRect/>
              </a:stretch>
            </a:blipFill>
          </p:spPr>
          <p:txBody>
            <a:bodyPr/>
            <a:lstStyle/>
            <a:p>
              <a:endParaRPr lang="en-US"/>
            </a:p>
          </p:txBody>
        </p:sp>
        <p:sp>
          <p:nvSpPr>
            <p:cNvPr id="6" name="Freeform 6">
              <a:extLst>
                <a:ext uri="{FF2B5EF4-FFF2-40B4-BE49-F238E27FC236}">
                  <a16:creationId xmlns:a16="http://schemas.microsoft.com/office/drawing/2014/main" id="{59DA7722-87CD-77A4-9453-7A7A2404D7ED}"/>
                </a:ext>
              </a:extLst>
            </p:cNvPr>
            <p:cNvSpPr/>
            <p:nvPr/>
          </p:nvSpPr>
          <p:spPr>
            <a:xfrm>
              <a:off x="170172" y="4453370"/>
              <a:ext cx="6965727" cy="1950404"/>
            </a:xfrm>
            <a:custGeom>
              <a:avLst/>
              <a:gdLst/>
              <a:ahLst/>
              <a:cxnLst/>
              <a:rect l="l" t="t" r="r" b="b"/>
              <a:pathLst>
                <a:path w="6965727" h="1950404">
                  <a:moveTo>
                    <a:pt x="0" y="0"/>
                  </a:moveTo>
                  <a:lnTo>
                    <a:pt x="6965727" y="0"/>
                  </a:lnTo>
                  <a:lnTo>
                    <a:pt x="6965727" y="1950404"/>
                  </a:lnTo>
                  <a:lnTo>
                    <a:pt x="0" y="19504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
        <p:nvSpPr>
          <p:cNvPr id="7" name="TextBox 7">
            <a:extLst>
              <a:ext uri="{FF2B5EF4-FFF2-40B4-BE49-F238E27FC236}">
                <a16:creationId xmlns:a16="http://schemas.microsoft.com/office/drawing/2014/main" id="{C41FF62D-3BA8-7DBC-D15D-E4F0C01BA1C9}"/>
              </a:ext>
            </a:extLst>
          </p:cNvPr>
          <p:cNvSpPr txBox="1"/>
          <p:nvPr/>
        </p:nvSpPr>
        <p:spPr>
          <a:xfrm>
            <a:off x="9388809" y="1147154"/>
            <a:ext cx="8123285" cy="824521"/>
          </a:xfrm>
          <a:prstGeom prst="rect">
            <a:avLst/>
          </a:prstGeom>
        </p:spPr>
        <p:txBody>
          <a:bodyPr lIns="0" tIns="0" rIns="0" bIns="0" rtlCol="0" anchor="t">
            <a:spAutoFit/>
          </a:bodyPr>
          <a:lstStyle/>
          <a:p>
            <a:pPr algn="ctr">
              <a:lnSpc>
                <a:spcPts val="6999"/>
              </a:lnSpc>
            </a:pPr>
            <a:r>
              <a:rPr lang="en-US" sz="5000" spc="118" err="1">
                <a:solidFill>
                  <a:srgbClr val="000000"/>
                </a:solidFill>
                <a:latin typeface="Girl Scout 2"/>
                <a:ea typeface="Girl Scout 2"/>
                <a:cs typeface="Girl Scout 2"/>
                <a:sym typeface="Girl Scout 2"/>
              </a:rPr>
              <a:t>Rallyhood</a:t>
            </a:r>
            <a:r>
              <a:rPr lang="en-US" sz="5000" spc="118">
                <a:solidFill>
                  <a:srgbClr val="000000"/>
                </a:solidFill>
                <a:latin typeface="Girl Scout 2"/>
                <a:ea typeface="Girl Scout 2"/>
                <a:cs typeface="Girl Scout 2"/>
                <a:sym typeface="Girl Scout 2"/>
              </a:rPr>
              <a:t> Training!</a:t>
            </a:r>
          </a:p>
        </p:txBody>
      </p:sp>
      <p:sp>
        <p:nvSpPr>
          <p:cNvPr id="8" name="TextBox 8">
            <a:extLst>
              <a:ext uri="{FF2B5EF4-FFF2-40B4-BE49-F238E27FC236}">
                <a16:creationId xmlns:a16="http://schemas.microsoft.com/office/drawing/2014/main" id="{7ECA6CBA-BFF7-277A-4CDA-EFB3DF01823E}"/>
              </a:ext>
            </a:extLst>
          </p:cNvPr>
          <p:cNvSpPr txBox="1"/>
          <p:nvPr/>
        </p:nvSpPr>
        <p:spPr>
          <a:xfrm>
            <a:off x="8037816" y="2171700"/>
            <a:ext cx="9601907" cy="7144841"/>
          </a:xfrm>
          <a:prstGeom prst="rect">
            <a:avLst/>
          </a:prstGeom>
        </p:spPr>
        <p:txBody>
          <a:bodyPr wrap="square" lIns="0" tIns="0" rIns="0" bIns="0" rtlCol="0" anchor="t">
            <a:spAutoFit/>
          </a:bodyPr>
          <a:lstStyle/>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Learn how to be an ADMIN for your Service Unit Rallies or your Troop Rally.</a:t>
            </a:r>
            <a:endParaRPr lang="en-US">
              <a:ea typeface="Calibri"/>
              <a:cs typeface="Calibri"/>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99" spc="59">
                <a:solidFill>
                  <a:srgbClr val="000000"/>
                </a:solidFill>
                <a:latin typeface="Girl Scout 1"/>
                <a:ea typeface="Girl Scout 1"/>
                <a:cs typeface="Girl Scout 1"/>
                <a:sym typeface="Girl Scout 1"/>
              </a:rPr>
              <a:t>Troop Leadership and Service Unit Specialists receive invites to Admin Training in the next two weeks</a:t>
            </a:r>
            <a:endParaRPr lang="en-US" sz="2499" spc="59">
              <a:solidFill>
                <a:srgbClr val="000000"/>
              </a:solidFill>
              <a:latin typeface="Girl Scout 1"/>
              <a:ea typeface="Girl Scout 1"/>
              <a:cs typeface="Girl Scout 1"/>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Training: September 18 from 8-9 p.m.</a:t>
            </a:r>
            <a:endParaRPr lang="en-US" sz="2450" spc="59">
              <a:solidFill>
                <a:srgbClr val="000000"/>
              </a:solidFill>
              <a:latin typeface="Girl Scout 1"/>
              <a:ea typeface="Girl Scout 1"/>
              <a:cs typeface="Girl Scout 1"/>
            </a:endParaRPr>
          </a:p>
          <a:p>
            <a:pPr marL="800100" lvl="1" indent="-342900">
              <a:lnSpc>
                <a:spcPts val="3499"/>
              </a:lnSpc>
              <a:buFont typeface="Courier New"/>
              <a:buChar char="o"/>
            </a:pPr>
            <a:r>
              <a:rPr lang="en-US" sz="2450" spc="59">
                <a:solidFill>
                  <a:srgbClr val="000000"/>
                </a:solidFill>
                <a:latin typeface="Girl Scout 1"/>
                <a:ea typeface="Girl Scout 1"/>
                <a:cs typeface="Girl Scout 1"/>
                <a:sym typeface="Girl Scout 1"/>
              </a:rPr>
              <a:t>Can’t make it? It will be recorded!</a:t>
            </a:r>
            <a:endParaRPr lang="en-US" sz="2450" spc="59">
              <a:solidFill>
                <a:srgbClr val="000000"/>
              </a:solidFill>
              <a:latin typeface="Girl Scout 1"/>
              <a:ea typeface="Girl Scout 1"/>
              <a:cs typeface="Girl Scout 1"/>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REMINDER! Accept the invitations to the "Welcome Volunteers" Rally! You will also receive invitations to Level Rallies, SU Team Rallies and more.  Accept now to be included in the conversation.</a:t>
            </a:r>
            <a:endParaRPr lang="en-US" sz="2450" spc="59">
              <a:solidFill>
                <a:srgbClr val="000000"/>
              </a:solidFill>
              <a:latin typeface="Girl Scout 1"/>
              <a:ea typeface="Girl Scout 1"/>
              <a:cs typeface="Girl Scout 1"/>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The "Welcome Volunteers" Rally is a GREAT PLACE to ask questions!</a:t>
            </a:r>
            <a:endParaRPr lang="en-US" sz="2450" spc="59">
              <a:solidFill>
                <a:srgbClr val="000000"/>
              </a:solidFill>
              <a:latin typeface="Girl Scout 1"/>
              <a:ea typeface="Girl Scout 1"/>
              <a:cs typeface="Girl Scout 1"/>
            </a:endParaRPr>
          </a:p>
        </p:txBody>
      </p:sp>
    </p:spTree>
    <p:extLst>
      <p:ext uri="{BB962C8B-B14F-4D97-AF65-F5344CB8AC3E}">
        <p14:creationId xmlns:p14="http://schemas.microsoft.com/office/powerpoint/2010/main" val="301229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02732" y="723900"/>
            <a:ext cx="8123285" cy="2619884"/>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Service Unit Delegates!  YOUR DIRECT REPRESENTATION!</a:t>
            </a:r>
          </a:p>
        </p:txBody>
      </p:sp>
      <p:pic>
        <p:nvPicPr>
          <p:cNvPr id="7" name="Picture 6" descr="A black and white icon of a person with a group of people&#10;&#10;AI-generated content may be incorrect.">
            <a:extLst>
              <a:ext uri="{FF2B5EF4-FFF2-40B4-BE49-F238E27FC236}">
                <a16:creationId xmlns:a16="http://schemas.microsoft.com/office/drawing/2014/main" id="{C2CA8899-BD26-AE37-97A5-9261A34849C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466435" y="4076192"/>
            <a:ext cx="5734050" cy="5734050"/>
          </a:xfrm>
          <a:prstGeom prst="rect">
            <a:avLst/>
          </a:prstGeom>
        </p:spPr>
      </p:pic>
    </p:spTree>
    <p:extLst>
      <p:ext uri="{BB962C8B-B14F-4D97-AF65-F5344CB8AC3E}">
        <p14:creationId xmlns:p14="http://schemas.microsoft.com/office/powerpoint/2010/main" val="389406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464130"/>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p:cNvSpPr txBox="1"/>
          <p:nvPr/>
        </p:nvSpPr>
        <p:spPr>
          <a:xfrm>
            <a:off x="998621" y="613198"/>
            <a:ext cx="16290758" cy="2619884"/>
          </a:xfrm>
          <a:prstGeom prst="rect">
            <a:avLst/>
          </a:prstGeom>
        </p:spPr>
        <p:txBody>
          <a:bodyPr wrap="square" lIns="0" tIns="0" rIns="0" bIns="0" rtlCol="0" anchor="t">
            <a:spAutoFit/>
          </a:bodyPr>
          <a:lstStyle/>
          <a:p>
            <a:pPr algn="ctr">
              <a:lnSpc>
                <a:spcPts val="6999"/>
              </a:lnSpc>
            </a:pPr>
            <a:r>
              <a:rPr lang="en-US" sz="4600" spc="118">
                <a:solidFill>
                  <a:srgbClr val="000000"/>
                </a:solidFill>
                <a:latin typeface="Girl Scout 2"/>
                <a:ea typeface="Girl Scout 2"/>
                <a:cs typeface="Girl Scout 2"/>
                <a:sym typeface="Girl Scout 2"/>
              </a:rPr>
              <a:t>Volunteer Run, Volunteer Led – Your SU Delegates give and get feedback and represent with your Volunteer Board of Directors</a:t>
            </a:r>
          </a:p>
        </p:txBody>
      </p:sp>
      <p:sp>
        <p:nvSpPr>
          <p:cNvPr id="4" name="TextBox 3">
            <a:extLst>
              <a:ext uri="{FF2B5EF4-FFF2-40B4-BE49-F238E27FC236}">
                <a16:creationId xmlns:a16="http://schemas.microsoft.com/office/drawing/2014/main" id="{33E7B65E-A83E-D0A2-4C92-551C9426E4F3}"/>
              </a:ext>
            </a:extLst>
          </p:cNvPr>
          <p:cNvSpPr txBox="1"/>
          <p:nvPr/>
        </p:nvSpPr>
        <p:spPr>
          <a:xfrm>
            <a:off x="786063" y="3578481"/>
            <a:ext cx="18242280" cy="4093428"/>
          </a:xfrm>
          <a:prstGeom prst="rect">
            <a:avLst/>
          </a:prstGeom>
          <a:noFill/>
        </p:spPr>
        <p:txBody>
          <a:bodyPr wrap="square" lIns="91440" tIns="45720" rIns="91440" bIns="45720" rtlCol="0" anchor="t">
            <a:spAutoFit/>
          </a:bodyPr>
          <a:lstStyle/>
          <a:p>
            <a:r>
              <a:rPr lang="en-US" sz="2600" dirty="0">
                <a:latin typeface="Girl Scout 1"/>
              </a:rPr>
              <a:t>Delegate Count – </a:t>
            </a:r>
          </a:p>
          <a:p>
            <a:endParaRPr lang="en-US" sz="2600" dirty="0">
              <a:latin typeface="Girl Scout 1"/>
            </a:endParaRPr>
          </a:p>
          <a:p>
            <a:r>
              <a:rPr lang="en-US" sz="2600" dirty="0">
                <a:latin typeface="Girl Scout 1"/>
              </a:rPr>
              <a:t>Each Service unit gets one delegate per 100 girls registered for the previous year.</a:t>
            </a:r>
          </a:p>
          <a:p>
            <a:endParaRPr lang="en-US" sz="2600" dirty="0">
              <a:latin typeface="Girl Scout 1"/>
            </a:endParaRPr>
          </a:p>
          <a:p>
            <a:r>
              <a:rPr lang="en-US" sz="2600" dirty="0">
                <a:latin typeface="Girl Scout 1"/>
              </a:rPr>
              <a:t>1-100 girls: 1 Delegate/1 Alternate</a:t>
            </a:r>
          </a:p>
          <a:p>
            <a:r>
              <a:rPr lang="en-US" sz="2600" dirty="0">
                <a:latin typeface="Girl Scout 1"/>
              </a:rPr>
              <a:t>101-200 girls: 2 Delegates/2 Alternates</a:t>
            </a:r>
          </a:p>
          <a:p>
            <a:r>
              <a:rPr lang="en-US" sz="2600" dirty="0">
                <a:latin typeface="Girl Scout 1"/>
              </a:rPr>
              <a:t>201-300 girls: 3 Delegates/3 Alternates</a:t>
            </a:r>
          </a:p>
          <a:p>
            <a:r>
              <a:rPr lang="en-US" sz="2600" dirty="0">
                <a:latin typeface="Girl Scout 1"/>
              </a:rPr>
              <a:t>301–400 girls: 4 Delegates/4 Alternates</a:t>
            </a:r>
          </a:p>
          <a:p>
            <a:r>
              <a:rPr lang="en-US" sz="2600" dirty="0">
                <a:latin typeface="Girl Scout 1"/>
              </a:rPr>
              <a:t>401–500 girls: 5 Delegates/5 Alternates</a:t>
            </a:r>
          </a:p>
          <a:p>
            <a:endParaRPr lang="en-US" sz="2600" dirty="0">
              <a:latin typeface="Girl Scout 2"/>
            </a:endParaRPr>
          </a:p>
        </p:txBody>
      </p:sp>
      <p:graphicFrame>
        <p:nvGraphicFramePr>
          <p:cNvPr id="5" name="Table 4">
            <a:extLst>
              <a:ext uri="{FF2B5EF4-FFF2-40B4-BE49-F238E27FC236}">
                <a16:creationId xmlns:a16="http://schemas.microsoft.com/office/drawing/2014/main" id="{DFCD2ACE-0164-84FA-89B4-5708B1C9DB76}"/>
              </a:ext>
            </a:extLst>
          </p:cNvPr>
          <p:cNvGraphicFramePr>
            <a:graphicFrameLocks noGrp="1"/>
          </p:cNvGraphicFramePr>
          <p:nvPr>
            <p:extLst>
              <p:ext uri="{D42A27DB-BD31-4B8C-83A1-F6EECF244321}">
                <p14:modId xmlns:p14="http://schemas.microsoft.com/office/powerpoint/2010/main" val="1157836469"/>
              </p:ext>
            </p:extLst>
          </p:nvPr>
        </p:nvGraphicFramePr>
        <p:xfrm>
          <a:off x="7828547" y="5821097"/>
          <a:ext cx="10042359" cy="4131796"/>
        </p:xfrm>
        <a:graphic>
          <a:graphicData uri="http://schemas.openxmlformats.org/drawingml/2006/table">
            <a:tbl>
              <a:tblPr firstRow="1" bandRow="1">
                <a:tableStyleId>{5C22544A-7EE6-4342-B048-85BDC9FD1C3A}</a:tableStyleId>
              </a:tblPr>
              <a:tblGrid>
                <a:gridCol w="3347453">
                  <a:extLst>
                    <a:ext uri="{9D8B030D-6E8A-4147-A177-3AD203B41FA5}">
                      <a16:colId xmlns:a16="http://schemas.microsoft.com/office/drawing/2014/main" val="1501623631"/>
                    </a:ext>
                  </a:extLst>
                </a:gridCol>
                <a:gridCol w="3347453">
                  <a:extLst>
                    <a:ext uri="{9D8B030D-6E8A-4147-A177-3AD203B41FA5}">
                      <a16:colId xmlns:a16="http://schemas.microsoft.com/office/drawing/2014/main" val="2450418850"/>
                    </a:ext>
                  </a:extLst>
                </a:gridCol>
                <a:gridCol w="3347453">
                  <a:extLst>
                    <a:ext uri="{9D8B030D-6E8A-4147-A177-3AD203B41FA5}">
                      <a16:colId xmlns:a16="http://schemas.microsoft.com/office/drawing/2014/main" val="3764666042"/>
                    </a:ext>
                  </a:extLst>
                </a:gridCol>
              </a:tblGrid>
              <a:tr h="1587111">
                <a:tc>
                  <a:txBody>
                    <a:bodyPr/>
                    <a:lstStyle/>
                    <a:p>
                      <a:r>
                        <a:rPr lang="en-US" sz="2000">
                          <a:latin typeface="Girl Scout 2"/>
                        </a:rPr>
                        <a:t>Service Unit</a:t>
                      </a:r>
                    </a:p>
                  </a:txBody>
                  <a:tcPr/>
                </a:tc>
                <a:tc>
                  <a:txBody>
                    <a:bodyPr/>
                    <a:lstStyle/>
                    <a:p>
                      <a:r>
                        <a:rPr lang="en-US" sz="2000">
                          <a:latin typeface="Girl Scout 2"/>
                        </a:rPr>
                        <a:t>Total Girls registered by August  2025</a:t>
                      </a:r>
                    </a:p>
                  </a:txBody>
                  <a:tcPr/>
                </a:tc>
                <a:tc>
                  <a:txBody>
                    <a:bodyPr/>
                    <a:lstStyle/>
                    <a:p>
                      <a:r>
                        <a:rPr lang="en-US" sz="2000">
                          <a:latin typeface="Girl Scout 2"/>
                        </a:rPr>
                        <a:t>Total Number of Delegates</a:t>
                      </a:r>
                    </a:p>
                  </a:txBody>
                  <a:tcPr/>
                </a:tc>
                <a:extLst>
                  <a:ext uri="{0D108BD9-81ED-4DB2-BD59-A6C34878D82A}">
                    <a16:rowId xmlns:a16="http://schemas.microsoft.com/office/drawing/2014/main" val="1475590531"/>
                  </a:ext>
                </a:extLst>
              </a:tr>
              <a:tr h="508937">
                <a:tc>
                  <a:txBody>
                    <a:bodyPr/>
                    <a:lstStyle/>
                    <a:p>
                      <a:pPr algn="ctr"/>
                      <a:r>
                        <a:rPr lang="en-US" sz="2000">
                          <a:latin typeface="Girl Scout 2"/>
                        </a:rPr>
                        <a:t>Service Unit 129</a:t>
                      </a:r>
                    </a:p>
                  </a:txBody>
                  <a:tcPr/>
                </a:tc>
                <a:tc>
                  <a:txBody>
                    <a:bodyPr/>
                    <a:lstStyle/>
                    <a:p>
                      <a:pPr algn="ctr"/>
                      <a:r>
                        <a:rPr lang="en-US" sz="2000">
                          <a:latin typeface="Girl Scout 2"/>
                        </a:rPr>
                        <a:t>201</a:t>
                      </a:r>
                    </a:p>
                  </a:txBody>
                  <a:tcPr/>
                </a:tc>
                <a:tc>
                  <a:txBody>
                    <a:bodyPr/>
                    <a:lstStyle/>
                    <a:p>
                      <a:pPr algn="ctr"/>
                      <a:r>
                        <a:rPr lang="en-US" sz="2000">
                          <a:latin typeface="Girl Scout 2"/>
                        </a:rPr>
                        <a:t>3 Delegates/3Alternates</a:t>
                      </a:r>
                    </a:p>
                  </a:txBody>
                  <a:tcPr/>
                </a:tc>
                <a:extLst>
                  <a:ext uri="{0D108BD9-81ED-4DB2-BD59-A6C34878D82A}">
                    <a16:rowId xmlns:a16="http://schemas.microsoft.com/office/drawing/2014/main" val="3655918266"/>
                  </a:ext>
                </a:extLst>
              </a:tr>
              <a:tr h="508937">
                <a:tc>
                  <a:txBody>
                    <a:bodyPr/>
                    <a:lstStyle/>
                    <a:p>
                      <a:pPr algn="ctr"/>
                      <a:r>
                        <a:rPr lang="en-US" sz="2000">
                          <a:latin typeface="Girl Scout 2"/>
                        </a:rPr>
                        <a:t>Service Unit 127</a:t>
                      </a:r>
                    </a:p>
                  </a:txBody>
                  <a:tcPr/>
                </a:tc>
                <a:tc>
                  <a:txBody>
                    <a:bodyPr/>
                    <a:lstStyle/>
                    <a:p>
                      <a:pPr algn="ctr"/>
                      <a:r>
                        <a:rPr lang="en-US" sz="2000">
                          <a:latin typeface="Girl Scout 2"/>
                        </a:rPr>
                        <a:t>99</a:t>
                      </a:r>
                    </a:p>
                  </a:txBody>
                  <a:tcPr/>
                </a:tc>
                <a:tc>
                  <a:txBody>
                    <a:bodyPr/>
                    <a:lstStyle/>
                    <a:p>
                      <a:pPr algn="ctr"/>
                      <a:r>
                        <a:rPr lang="en-US" sz="2000">
                          <a:latin typeface="Girl Scout 2"/>
                        </a:rPr>
                        <a:t>1 Delegate/1 Alternate</a:t>
                      </a:r>
                    </a:p>
                  </a:txBody>
                  <a:tcPr/>
                </a:tc>
                <a:extLst>
                  <a:ext uri="{0D108BD9-81ED-4DB2-BD59-A6C34878D82A}">
                    <a16:rowId xmlns:a16="http://schemas.microsoft.com/office/drawing/2014/main" val="1702117472"/>
                  </a:ext>
                </a:extLst>
              </a:tr>
              <a:tr h="508937">
                <a:tc>
                  <a:txBody>
                    <a:bodyPr/>
                    <a:lstStyle/>
                    <a:p>
                      <a:pPr algn="ctr"/>
                      <a:r>
                        <a:rPr lang="en-US" sz="2000">
                          <a:latin typeface="Girl Scout 2"/>
                        </a:rPr>
                        <a:t>Service Unit 144</a:t>
                      </a:r>
                    </a:p>
                  </a:txBody>
                  <a:tcPr/>
                </a:tc>
                <a:tc>
                  <a:txBody>
                    <a:bodyPr/>
                    <a:lstStyle/>
                    <a:p>
                      <a:pPr algn="ctr"/>
                      <a:r>
                        <a:rPr lang="en-US" sz="2000">
                          <a:latin typeface="Girl Scout 2"/>
                        </a:rPr>
                        <a:t>335</a:t>
                      </a:r>
                    </a:p>
                  </a:txBody>
                  <a:tcPr/>
                </a:tc>
                <a:tc>
                  <a:txBody>
                    <a:bodyPr/>
                    <a:lstStyle/>
                    <a:p>
                      <a:pPr algn="ctr"/>
                      <a:r>
                        <a:rPr lang="en-US" sz="2000">
                          <a:latin typeface="Girl Scout 2"/>
                        </a:rPr>
                        <a:t>4 Delegates/4 Alternates</a:t>
                      </a:r>
                    </a:p>
                  </a:txBody>
                  <a:tcPr/>
                </a:tc>
                <a:extLst>
                  <a:ext uri="{0D108BD9-81ED-4DB2-BD59-A6C34878D82A}">
                    <a16:rowId xmlns:a16="http://schemas.microsoft.com/office/drawing/2014/main" val="1031967555"/>
                  </a:ext>
                </a:extLst>
              </a:tr>
              <a:tr h="508937">
                <a:tc>
                  <a:txBody>
                    <a:bodyPr/>
                    <a:lstStyle/>
                    <a:p>
                      <a:pPr algn="ctr"/>
                      <a:r>
                        <a:rPr lang="en-US" sz="2000">
                          <a:latin typeface="Girl Scout 2"/>
                        </a:rPr>
                        <a:t>Service Unit 151</a:t>
                      </a:r>
                    </a:p>
                  </a:txBody>
                  <a:tcPr/>
                </a:tc>
                <a:tc>
                  <a:txBody>
                    <a:bodyPr/>
                    <a:lstStyle/>
                    <a:p>
                      <a:pPr algn="ctr"/>
                      <a:r>
                        <a:rPr lang="en-US" sz="2000">
                          <a:latin typeface="Girl Scout 2"/>
                        </a:rPr>
                        <a:t>157</a:t>
                      </a:r>
                    </a:p>
                  </a:txBody>
                  <a:tcPr/>
                </a:tc>
                <a:tc>
                  <a:txBody>
                    <a:bodyPr/>
                    <a:lstStyle/>
                    <a:p>
                      <a:pPr algn="ctr"/>
                      <a:r>
                        <a:rPr lang="en-US" sz="2000">
                          <a:latin typeface="Girl Scout 2"/>
                        </a:rPr>
                        <a:t>2 Delegates/2 Alternates</a:t>
                      </a:r>
                    </a:p>
                  </a:txBody>
                  <a:tcPr/>
                </a:tc>
                <a:extLst>
                  <a:ext uri="{0D108BD9-81ED-4DB2-BD59-A6C34878D82A}">
                    <a16:rowId xmlns:a16="http://schemas.microsoft.com/office/drawing/2014/main" val="2683014197"/>
                  </a:ext>
                </a:extLst>
              </a:tr>
              <a:tr h="508937">
                <a:tc>
                  <a:txBody>
                    <a:bodyPr/>
                    <a:lstStyle/>
                    <a:p>
                      <a:pPr algn="ctr"/>
                      <a:r>
                        <a:rPr lang="en-US" sz="2000">
                          <a:latin typeface="Girl Scout 2"/>
                        </a:rPr>
                        <a:t>Service Unit 117</a:t>
                      </a:r>
                    </a:p>
                  </a:txBody>
                  <a:tcPr/>
                </a:tc>
                <a:tc>
                  <a:txBody>
                    <a:bodyPr/>
                    <a:lstStyle/>
                    <a:p>
                      <a:pPr algn="ctr"/>
                      <a:r>
                        <a:rPr lang="en-US" sz="2000">
                          <a:latin typeface="Girl Scout 2"/>
                        </a:rPr>
                        <a:t>425</a:t>
                      </a:r>
                    </a:p>
                  </a:txBody>
                  <a:tcPr/>
                </a:tc>
                <a:tc>
                  <a:txBody>
                    <a:bodyPr/>
                    <a:lstStyle/>
                    <a:p>
                      <a:pPr algn="ctr"/>
                      <a:r>
                        <a:rPr lang="en-US" sz="2000">
                          <a:latin typeface="Girl Scout 2"/>
                        </a:rPr>
                        <a:t>5 Delegates/5 Alternates</a:t>
                      </a:r>
                    </a:p>
                  </a:txBody>
                  <a:tcPr/>
                </a:tc>
                <a:extLst>
                  <a:ext uri="{0D108BD9-81ED-4DB2-BD59-A6C34878D82A}">
                    <a16:rowId xmlns:a16="http://schemas.microsoft.com/office/drawing/2014/main" val="1890765110"/>
                  </a:ext>
                </a:extLst>
              </a:tr>
            </a:tbl>
          </a:graphicData>
        </a:graphic>
      </p:graphicFrame>
      <p:sp>
        <p:nvSpPr>
          <p:cNvPr id="6" name="TextBox 5">
            <a:extLst>
              <a:ext uri="{FF2B5EF4-FFF2-40B4-BE49-F238E27FC236}">
                <a16:creationId xmlns:a16="http://schemas.microsoft.com/office/drawing/2014/main" id="{ECA337D1-BB94-FEA7-50B2-47F22DDF9A71}"/>
              </a:ext>
            </a:extLst>
          </p:cNvPr>
          <p:cNvSpPr txBox="1"/>
          <p:nvPr/>
        </p:nvSpPr>
        <p:spPr>
          <a:xfrm>
            <a:off x="3665621" y="8965916"/>
            <a:ext cx="4953000" cy="707886"/>
          </a:xfrm>
          <a:prstGeom prst="rect">
            <a:avLst/>
          </a:prstGeom>
          <a:noFill/>
        </p:spPr>
        <p:txBody>
          <a:bodyPr wrap="square" lIns="91440" tIns="45720" rIns="91440" bIns="45720" rtlCol="0" anchor="t">
            <a:spAutoFit/>
          </a:bodyPr>
          <a:lstStyle/>
          <a:p>
            <a:r>
              <a:rPr lang="en-US" sz="4000" b="1">
                <a:latin typeface="Girl Scout 2"/>
              </a:rPr>
              <a:t>EXAMPLE:</a:t>
            </a:r>
          </a:p>
        </p:txBody>
      </p:sp>
    </p:spTree>
    <p:extLst>
      <p:ext uri="{BB962C8B-B14F-4D97-AF65-F5344CB8AC3E}">
        <p14:creationId xmlns:p14="http://schemas.microsoft.com/office/powerpoint/2010/main" val="62534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646FC-4EA4-9D6A-4B02-4D443AB5D02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FFAC06-7397-966B-B8C7-FC41B6CB5619}"/>
              </a:ext>
            </a:extLst>
          </p:cNvPr>
          <p:cNvSpPr/>
          <p:nvPr/>
        </p:nvSpPr>
        <p:spPr>
          <a:xfrm rot="-10800000">
            <a:off x="-3" y="0"/>
            <a:ext cx="18288001" cy="10464130"/>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2BF19E3A-7F2F-9417-1F4A-1D7AEBB01BA1}"/>
              </a:ext>
            </a:extLst>
          </p:cNvPr>
          <p:cNvSpPr txBox="1"/>
          <p:nvPr/>
        </p:nvSpPr>
        <p:spPr>
          <a:xfrm>
            <a:off x="1359564" y="435013"/>
            <a:ext cx="15568866" cy="2619884"/>
          </a:xfrm>
          <a:prstGeom prst="rect">
            <a:avLst/>
          </a:prstGeom>
        </p:spPr>
        <p:txBody>
          <a:bodyPr wrap="square" lIns="0" tIns="0" rIns="0" bIns="0" rtlCol="0" anchor="t">
            <a:spAutoFit/>
          </a:bodyPr>
          <a:lstStyle/>
          <a:p>
            <a:pPr algn="ctr">
              <a:lnSpc>
                <a:spcPts val="6999"/>
              </a:lnSpc>
            </a:pPr>
            <a:r>
              <a:rPr lang="en-US" sz="4600" spc="118">
                <a:solidFill>
                  <a:srgbClr val="000000"/>
                </a:solidFill>
                <a:latin typeface="Girl Scout 2"/>
                <a:ea typeface="Girl Scout 2"/>
                <a:cs typeface="Girl Scout 2"/>
                <a:sym typeface="Girl Scout 2"/>
              </a:rPr>
              <a:t>Volunteer Run, Volunteer Led – Your SU Delegates give and get feedback and represent with your Volunteer Board of Directors</a:t>
            </a:r>
          </a:p>
        </p:txBody>
      </p:sp>
      <p:sp>
        <p:nvSpPr>
          <p:cNvPr id="4" name="TextBox 3">
            <a:extLst>
              <a:ext uri="{FF2B5EF4-FFF2-40B4-BE49-F238E27FC236}">
                <a16:creationId xmlns:a16="http://schemas.microsoft.com/office/drawing/2014/main" id="{361DBAA9-EF85-E5A0-5307-05EF47DA3581}"/>
              </a:ext>
            </a:extLst>
          </p:cNvPr>
          <p:cNvSpPr txBox="1"/>
          <p:nvPr/>
        </p:nvSpPr>
        <p:spPr>
          <a:xfrm>
            <a:off x="609596" y="3477602"/>
            <a:ext cx="17068801" cy="5693866"/>
          </a:xfrm>
          <a:prstGeom prst="rect">
            <a:avLst/>
          </a:prstGeom>
          <a:noFill/>
        </p:spPr>
        <p:txBody>
          <a:bodyPr wrap="square" lIns="91440" tIns="45720" rIns="91440" bIns="45720" rtlCol="0" anchor="t">
            <a:spAutoFit/>
          </a:bodyPr>
          <a:lstStyle/>
          <a:p>
            <a:r>
              <a:rPr lang="en-US" sz="2600">
                <a:latin typeface="Girl Scout 1"/>
              </a:rPr>
              <a:t>NEW PROCESS TO PROVIDING FEEDBACK AT FORUMS:</a:t>
            </a:r>
          </a:p>
          <a:p>
            <a:pPr marL="457200" indent="-457200">
              <a:buFont typeface="Arial"/>
              <a:buChar char="•"/>
            </a:pPr>
            <a:r>
              <a:rPr lang="en-US" sz="2600">
                <a:latin typeface="Girl Scout 1"/>
              </a:rPr>
              <a:t>Service Units Elect delegates between October 1 and December 15, 2025.</a:t>
            </a:r>
          </a:p>
          <a:p>
            <a:pPr marL="457200" indent="-457200">
              <a:buFont typeface="Arial"/>
              <a:buChar char="•"/>
            </a:pPr>
            <a:r>
              <a:rPr lang="en-US" sz="2600">
                <a:latin typeface="Girl Scout 1"/>
              </a:rPr>
              <a:t>Delegates and Alternate Delegates register in role in Volunteer Systems for a 1-year term ending September 30, 2026.</a:t>
            </a:r>
          </a:p>
          <a:p>
            <a:pPr marL="457200" indent="-457200">
              <a:buFont typeface="Arial"/>
              <a:buChar char="•"/>
            </a:pPr>
            <a:r>
              <a:rPr lang="en-US" sz="2600">
                <a:latin typeface="Girl Scout 1"/>
              </a:rPr>
              <a:t>Girl Delegates/Alternates (aged 14 years of age or older by January 1) that are elected contact </a:t>
            </a:r>
            <a:r>
              <a:rPr lang="en-US" sz="2600">
                <a:latin typeface="Girl Scout 1"/>
                <a:hlinkClick r:id="rId5"/>
              </a:rPr>
              <a:t>Info@girlscoutsp2p.org</a:t>
            </a:r>
            <a:r>
              <a:rPr lang="en-US" sz="2600">
                <a:latin typeface="Girl Scout 1"/>
              </a:rPr>
              <a:t> to be added to role.</a:t>
            </a:r>
          </a:p>
          <a:p>
            <a:pPr marL="457200" indent="-457200">
              <a:buFont typeface="Arial"/>
              <a:buChar char="•"/>
            </a:pPr>
            <a:r>
              <a:rPr lang="en-US" sz="2600">
                <a:latin typeface="Girl Scout 1"/>
              </a:rPr>
              <a:t>Delegates receive questions from board to get feedback from Service Unit volunteers.</a:t>
            </a:r>
          </a:p>
          <a:p>
            <a:pPr marL="457200" indent="-457200">
              <a:buFont typeface="Arial"/>
              <a:buChar char="•"/>
            </a:pPr>
            <a:r>
              <a:rPr lang="en-US" sz="2600">
                <a:latin typeface="Girl Scout 1"/>
              </a:rPr>
              <a:t>Delegates and Alternates </a:t>
            </a:r>
            <a:r>
              <a:rPr lang="en-US" sz="2600" b="1">
                <a:latin typeface="Girl Scout 1"/>
              </a:rPr>
              <a:t>attend one FORUM </a:t>
            </a:r>
            <a:r>
              <a:rPr lang="en-US" sz="2600">
                <a:latin typeface="Girl Scout 1"/>
              </a:rPr>
              <a:t>to give and receive feedback and information with Board members.</a:t>
            </a:r>
          </a:p>
          <a:p>
            <a:pPr marL="914400" lvl="1" indent="-457200">
              <a:buFont typeface="Courier New"/>
              <a:buChar char="o"/>
            </a:pPr>
            <a:r>
              <a:rPr lang="en-US" sz="2600">
                <a:latin typeface="Girl Scout 1"/>
              </a:rPr>
              <a:t>Forums will be held in each office location in February and March 2026.</a:t>
            </a:r>
          </a:p>
          <a:p>
            <a:pPr marL="457200" indent="-457200">
              <a:buFont typeface="Arial"/>
              <a:buChar char="•"/>
            </a:pPr>
            <a:r>
              <a:rPr lang="en-US" sz="2600">
                <a:latin typeface="Girl Scout 1"/>
              </a:rPr>
              <a:t>Delegates go back to their service unit and share feedback and experience at forums and prep for Annual meeting votes.</a:t>
            </a:r>
          </a:p>
          <a:p>
            <a:pPr marL="457200" indent="-457200">
              <a:buFont typeface="Arial"/>
              <a:buChar char="•"/>
            </a:pPr>
            <a:r>
              <a:rPr lang="en-US" sz="2600">
                <a:latin typeface="Girl Scout 1"/>
              </a:rPr>
              <a:t>Delegates attend Annual Meeting in April – Alternates are promoted to Delegate if Delegate cannot attend.</a:t>
            </a:r>
          </a:p>
        </p:txBody>
      </p:sp>
    </p:spTree>
    <p:extLst>
      <p:ext uri="{BB962C8B-B14F-4D97-AF65-F5344CB8AC3E}">
        <p14:creationId xmlns:p14="http://schemas.microsoft.com/office/powerpoint/2010/main" val="2053480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1777960495404487B459F9F2FA48C7" ma:contentTypeVersion="19" ma:contentTypeDescription="Create a new document." ma:contentTypeScope="" ma:versionID="e32a821fc519f9541238cb7e268f56a6">
  <xsd:schema xmlns:xsd="http://www.w3.org/2001/XMLSchema" xmlns:xs="http://www.w3.org/2001/XMLSchema" xmlns:p="http://schemas.microsoft.com/office/2006/metadata/properties" xmlns:ns2="4f11abea-e276-4f72-86ba-0852261825f0" xmlns:ns3="9c8b3e01-21a3-4231-92db-e43f121983ea" targetNamespace="http://schemas.microsoft.com/office/2006/metadata/properties" ma:root="true" ma:fieldsID="eb4c0d41cc145ed37ea919055de70409" ns2:_="" ns3:_="">
    <xsd:import namespace="4f11abea-e276-4f72-86ba-0852261825f0"/>
    <xsd:import namespace="9c8b3e01-21a3-4231-92db-e43f121983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1abea-e276-4f72-86ba-0852261825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399e035-6eda-4160-95e4-b7743ce107f3}" ma:internalName="TaxCatchAll" ma:showField="CatchAllData" ma:web="4f11abea-e276-4f72-86ba-0852261825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8b3e01-21a3-4231-92db-e43f121983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dacfef-2058-4685-9086-0967de32dd0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f11abea-e276-4f72-86ba-0852261825f0" xsi:nil="true"/>
    <lcf76f155ced4ddcb4097134ff3c332f xmlns="9c8b3e01-21a3-4231-92db-e43f121983e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61F90A-0963-4D23-9550-7D6868C65998}">
  <ds:schemaRefs>
    <ds:schemaRef ds:uri="http://schemas.microsoft.com/sharepoint/v3/contenttype/forms"/>
  </ds:schemaRefs>
</ds:datastoreItem>
</file>

<file path=customXml/itemProps2.xml><?xml version="1.0" encoding="utf-8"?>
<ds:datastoreItem xmlns:ds="http://schemas.openxmlformats.org/officeDocument/2006/customXml" ds:itemID="{6DFD06D0-F2A9-4E6E-AF12-28FCEC6CE650}">
  <ds:schemaRefs>
    <ds:schemaRef ds:uri="4f11abea-e276-4f72-86ba-0852261825f0"/>
    <ds:schemaRef ds:uri="9c8b3e01-21a3-4231-92db-e43f121983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644DE0-EE62-426D-BA67-3CA71C141910}">
  <ds:schemaRefs>
    <ds:schemaRef ds:uri="4f11abea-e276-4f72-86ba-0852261825f0"/>
    <ds:schemaRef ds:uri="9c8b3e01-21a3-4231-92db-e43f121983e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36</TotalTime>
  <Words>5787</Words>
  <Application>Microsoft Office PowerPoint</Application>
  <PresentationFormat>Custom</PresentationFormat>
  <Paragraphs>617</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Courier New</vt:lpstr>
      <vt:lpstr>Calibri</vt:lpstr>
      <vt:lpstr>Girl Scout 2</vt:lpstr>
      <vt:lpstr>Arial</vt:lpstr>
      <vt:lpstr>Symbol,Sans-Serif</vt:lpstr>
      <vt:lpstr>Girl Scout 1</vt:lpstr>
      <vt:lpstr>Girl Scout Text Book</vt:lpstr>
      <vt:lpstr>Arial,Sans-Serif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SALT Meeting PowerPoint</dc:title>
  <dc:creator>Jaclyn Johnson</dc:creator>
  <cp:lastModifiedBy>Jaclyn Johnson</cp:lastModifiedBy>
  <cp:revision>5</cp:revision>
  <dcterms:created xsi:type="dcterms:W3CDTF">2006-08-16T00:00:00Z</dcterms:created>
  <dcterms:modified xsi:type="dcterms:W3CDTF">2025-09-02T18:27:34Z</dcterms:modified>
  <dc:identifier>DAGv9gEKDSc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0x010100081777960495404487B459F9F2FA48C7</vt:lpwstr>
  </property>
  <property fmtid="{D5CDD505-2E9C-101B-9397-08002B2CF9AE}" pid="3" name="MediaServiceImageTags">
    <vt:lpwstr/>
  </property>
</Properties>
</file>