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8" r:id="rId6"/>
    <p:sldId id="257" r:id="rId7"/>
    <p:sldId id="281" r:id="rId8"/>
    <p:sldId id="2147478360" r:id="rId9"/>
    <p:sldId id="2147478367" r:id="rId10"/>
    <p:sldId id="2147478338" r:id="rId11"/>
    <p:sldId id="2147478358" r:id="rId12"/>
    <p:sldId id="2147478315" r:id="rId13"/>
    <p:sldId id="2147478352" r:id="rId14"/>
    <p:sldId id="2147478368" r:id="rId15"/>
    <p:sldId id="2147478369" r:id="rId16"/>
    <p:sldId id="2147478370" r:id="rId17"/>
    <p:sldId id="2147478375" r:id="rId18"/>
    <p:sldId id="2147478356" r:id="rId19"/>
    <p:sldId id="2147478365" r:id="rId20"/>
    <p:sldId id="2147478366" r:id="rId21"/>
    <p:sldId id="2147478373" r:id="rId22"/>
    <p:sldId id="2147478357" r:id="rId23"/>
    <p:sldId id="2147478343" r:id="rId24"/>
    <p:sldId id="2147478362" r:id="rId25"/>
    <p:sldId id="2147478363" r:id="rId26"/>
    <p:sldId id="2147478371" r:id="rId27"/>
    <p:sldId id="2147478319" r:id="rId28"/>
    <p:sldId id="2147478395" r:id="rId29"/>
    <p:sldId id="2147478345" r:id="rId30"/>
    <p:sldId id="2147478372" r:id="rId31"/>
    <p:sldId id="279" r:id="rId32"/>
  </p:sldIdLst>
  <p:sldSz cx="18288000" cy="10287000"/>
  <p:notesSz cx="7102475" cy="9388475"/>
  <p:embeddedFontLst>
    <p:embeddedFont>
      <p:font typeface="Girl Scout 1" panose="020B0604020202020204" charset="0"/>
      <p:regular r:id="rId34"/>
    </p:embeddedFont>
    <p:embeddedFont>
      <p:font typeface="Girl Scout 2" panose="020B0604020202020204" charset="0"/>
      <p:regular r:id="rId35"/>
    </p:embeddedFont>
    <p:embeddedFont>
      <p:font typeface="Girl Scout Display Light" panose="02020003000000000000" pitchFamily="18" charset="0"/>
      <p:regular r:id="rId36"/>
      <p:italic r:id="rId37"/>
    </p:embeddedFont>
    <p:embeddedFont>
      <p:font typeface="Girl Scout Text Book" panose="02020003000000000000" pitchFamily="18" charset="0"/>
      <p:regular r:id="rId38"/>
      <p:bold r:id="rId39"/>
      <p:italic r:id="rId40"/>
    </p:embeddedFont>
    <p:embeddedFont>
      <p:font typeface="Karla" pitchFamily="2" charset="0"/>
      <p:regular r:id="rId41"/>
      <p:bold r:id="rId42"/>
    </p:embeddedFont>
    <p:embeddedFont>
      <p:font typeface="Trefoil Sans Medium" panose="00000600000000000000" pitchFamily="50"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EBA0B-BFE1-2E4F-BF69-49FC95F9102F}" name="Jagroo, Mary" initials="JM" userId="S::mjagroo@girlscouts.org::e30e0fc3-12f1-425a-b926-0fe968314a63" providerId="AD"/>
  <p188:author id="{64E7DD30-06CE-56C3-3640-DABB6FA02BC5}" name="Sawyer Thomas" initials="ST" userId="S::sthomas@girlscoutsp2p.org::b119ff11-e7ca-479b-883c-1aa8e1eda63a" providerId="AD"/>
  <p188:author id="{AFFC5E34-D383-3FAD-C4A2-7CEBBB6D1F06}" name="Alexis Braca" initials="AB" userId="S::abraca@girlscoutsp2p.org::4440e6d6-c0b4-48af-b86b-83925e2b248c" providerId="AD"/>
  <p188:author id="{D6EBC843-779A-D128-8716-01574FE4880B}" name="Emily Satterfield" initials="ES" userId="S::esatterfield@girlscoutsp2p.org::5ef8363d-06f8-4be9-b306-84bf785e4751" providerId="AD"/>
  <p188:author id="{7859838B-D36B-6C8E-89F4-EAA13E2B41B3}" name="Sandi Heavener" initials="SH" userId="S::sheavener@girlscoutsp2p.org::1f9ea76d-7229-4bbd-99ef-a381bf5edc08" providerId="AD"/>
  <p188:author id="{0D6B03A3-1267-8D64-D486-F51ED23D7828}" name="Kim Stikeleather" initials="KS" userId="S::kstikeleather@girlscoutsp2p.org::3372c3cc-4be1-4cff-a0c7-c60345676f35" providerId="AD"/>
  <p188:author id="{AB368ABF-B638-F89D-BBFE-EB7377125157}" name="Jaclyn Johnson" initials="JJ" userId="S::jjohnson@girlscoutsp2p.org::fe93cd4b-5131-4483-8536-9c03ea42d0c2" providerId="AD"/>
  <p188:author id="{B11B65FC-18C9-AEE7-5E12-FD813027B85A}" name="Shae Byrd" initials="" userId="S::sbyrd@girlscoutsp2p.org::5c472771-2a29-44e5-9dd8-4dc9028b7274" providerId="AD"/>
  <p188:author id="{973D39FE-2CE6-C530-B76A-74E310914412}" name="Cindy Mathis" initials="CM" userId="S::cmathis@girlscoutsp2p.org::8e764a16-2518-4a89-b3a3-ee691af5e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061"/>
    <a:srgbClr val="1A73E9"/>
    <a:srgbClr val="A0DEF1"/>
    <a:srgbClr val="6B2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44F303-E1C1-4935-8C8C-A700416EC537}" v="4" dt="2026-06-05T13:13:07.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38" autoAdjust="0"/>
  </p:normalViewPr>
  <p:slideViewPr>
    <p:cSldViewPr snapToGrid="0">
      <p:cViewPr varScale="1">
        <p:scale>
          <a:sx n="46" d="100"/>
          <a:sy n="46" d="100"/>
        </p:scale>
        <p:origin x="1186"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Johnson" userId="fe93cd4b-5131-4483-8536-9c03ea42d0c2" providerId="ADAL" clId="{88340363-F6DB-4248-91C2-B92AE537B9B0}"/>
    <pc:docChg chg="custSel addSld delSld modSld">
      <pc:chgData name="Jaclyn Johnson" userId="fe93cd4b-5131-4483-8536-9c03ea42d0c2" providerId="ADAL" clId="{88340363-F6DB-4248-91C2-B92AE537B9B0}" dt="2026-06-05T13:12:02.822" v="162" actId="2696"/>
      <pc:docMkLst>
        <pc:docMk/>
      </pc:docMkLst>
      <pc:sldChg chg="modNotesTx">
        <pc:chgData name="Jaclyn Johnson" userId="fe93cd4b-5131-4483-8536-9c03ea42d0c2" providerId="ADAL" clId="{88340363-F6DB-4248-91C2-B92AE537B9B0}" dt="2026-06-05T13:05:42.742" v="157" actId="20577"/>
        <pc:sldMkLst>
          <pc:docMk/>
          <pc:sldMk cId="4028669827" sldId="2147478319"/>
        </pc:sldMkLst>
      </pc:sldChg>
      <pc:sldChg chg="modNotesTx">
        <pc:chgData name="Jaclyn Johnson" userId="fe93cd4b-5131-4483-8536-9c03ea42d0c2" providerId="ADAL" clId="{88340363-F6DB-4248-91C2-B92AE537B9B0}" dt="2026-06-05T13:05:31.789" v="154" actId="20577"/>
        <pc:sldMkLst>
          <pc:docMk/>
          <pc:sldMk cId="2276009076" sldId="2147478343"/>
        </pc:sldMkLst>
      </pc:sldChg>
      <pc:sldChg chg="modNotesTx">
        <pc:chgData name="Jaclyn Johnson" userId="fe93cd4b-5131-4483-8536-9c03ea42d0c2" providerId="ADAL" clId="{88340363-F6DB-4248-91C2-B92AE537B9B0}" dt="2026-06-05T13:05:46.256" v="159" actId="20577"/>
        <pc:sldMkLst>
          <pc:docMk/>
          <pc:sldMk cId="3902516935" sldId="2147478345"/>
        </pc:sldMkLst>
      </pc:sldChg>
      <pc:sldChg chg="modSp mod">
        <pc:chgData name="Jaclyn Johnson" userId="fe93cd4b-5131-4483-8536-9c03ea42d0c2" providerId="ADAL" clId="{88340363-F6DB-4248-91C2-B92AE537B9B0}" dt="2026-06-05T13:05:01.424" v="104" actId="1076"/>
        <pc:sldMkLst>
          <pc:docMk/>
          <pc:sldMk cId="1066277190" sldId="2147478356"/>
        </pc:sldMkLst>
        <pc:spChg chg="mod">
          <ac:chgData name="Jaclyn Johnson" userId="fe93cd4b-5131-4483-8536-9c03ea42d0c2" providerId="ADAL" clId="{88340363-F6DB-4248-91C2-B92AE537B9B0}" dt="2026-06-05T13:05:01.424" v="104" actId="1076"/>
          <ac:spMkLst>
            <pc:docMk/>
            <pc:sldMk cId="1066277190" sldId="2147478356"/>
            <ac:spMk id="4" creationId="{DD5F04DF-5DB7-D99E-6918-FB6EEACAEDFF}"/>
          </ac:spMkLst>
        </pc:spChg>
      </pc:sldChg>
      <pc:sldChg chg="modNotesTx">
        <pc:chgData name="Jaclyn Johnson" userId="fe93cd4b-5131-4483-8536-9c03ea42d0c2" providerId="ADAL" clId="{88340363-F6DB-4248-91C2-B92AE537B9B0}" dt="2026-06-05T13:05:27.391" v="153" actId="20577"/>
        <pc:sldMkLst>
          <pc:docMk/>
          <pc:sldMk cId="3419061637" sldId="2147478357"/>
        </pc:sldMkLst>
      </pc:sldChg>
      <pc:sldChg chg="modNotesTx">
        <pc:chgData name="Jaclyn Johnson" userId="fe93cd4b-5131-4483-8536-9c03ea42d0c2" providerId="ADAL" clId="{88340363-F6DB-4248-91C2-B92AE537B9B0}" dt="2026-06-05T13:05:38.404" v="155" actId="20577"/>
        <pc:sldMkLst>
          <pc:docMk/>
          <pc:sldMk cId="3237223897" sldId="2147478363"/>
        </pc:sldMkLst>
      </pc:sldChg>
      <pc:sldChg chg="modNotesTx">
        <pc:chgData name="Jaclyn Johnson" userId="fe93cd4b-5131-4483-8536-9c03ea42d0c2" providerId="ADAL" clId="{88340363-F6DB-4248-91C2-B92AE537B9B0}" dt="2026-06-05T13:05:07.779" v="105" actId="6549"/>
        <pc:sldMkLst>
          <pc:docMk/>
          <pc:sldMk cId="3562062042" sldId="2147478365"/>
        </pc:sldMkLst>
      </pc:sldChg>
      <pc:sldChg chg="modNotesTx">
        <pc:chgData name="Jaclyn Johnson" userId="fe93cd4b-5131-4483-8536-9c03ea42d0c2" providerId="ADAL" clId="{88340363-F6DB-4248-91C2-B92AE537B9B0}" dt="2026-06-05T13:05:10.059" v="106" actId="6549"/>
        <pc:sldMkLst>
          <pc:docMk/>
          <pc:sldMk cId="893064407" sldId="2147478366"/>
        </pc:sldMkLst>
      </pc:sldChg>
      <pc:sldChg chg="modSp mod">
        <pc:chgData name="Jaclyn Johnson" userId="fe93cd4b-5131-4483-8536-9c03ea42d0c2" providerId="ADAL" clId="{88340363-F6DB-4248-91C2-B92AE537B9B0}" dt="2026-06-05T13:04:02.591" v="3" actId="1076"/>
        <pc:sldMkLst>
          <pc:docMk/>
          <pc:sldMk cId="1774571149" sldId="2147478369"/>
        </pc:sldMkLst>
        <pc:spChg chg="mod">
          <ac:chgData name="Jaclyn Johnson" userId="fe93cd4b-5131-4483-8536-9c03ea42d0c2" providerId="ADAL" clId="{88340363-F6DB-4248-91C2-B92AE537B9B0}" dt="2026-06-05T13:04:02.591" v="3" actId="1076"/>
          <ac:spMkLst>
            <pc:docMk/>
            <pc:sldMk cId="1774571149" sldId="2147478369"/>
            <ac:spMk id="3" creationId="{FB6189E8-8438-B7D5-8683-475E7B6197E1}"/>
          </ac:spMkLst>
        </pc:spChg>
      </pc:sldChg>
      <pc:sldChg chg="addSp delSp modSp mod">
        <pc:chgData name="Jaclyn Johnson" userId="fe93cd4b-5131-4483-8536-9c03ea42d0c2" providerId="ADAL" clId="{88340363-F6DB-4248-91C2-B92AE537B9B0}" dt="2026-06-05T13:04:06.536" v="4"/>
        <pc:sldMkLst>
          <pc:docMk/>
          <pc:sldMk cId="2189106257" sldId="2147478370"/>
        </pc:sldMkLst>
        <pc:spChg chg="add mod">
          <ac:chgData name="Jaclyn Johnson" userId="fe93cd4b-5131-4483-8536-9c03ea42d0c2" providerId="ADAL" clId="{88340363-F6DB-4248-91C2-B92AE537B9B0}" dt="2026-06-05T13:04:06.536" v="4"/>
          <ac:spMkLst>
            <pc:docMk/>
            <pc:sldMk cId="2189106257" sldId="2147478370"/>
            <ac:spMk id="3" creationId="{866B9202-DBDC-8515-F50A-6E7298F7EFC7}"/>
          </ac:spMkLst>
        </pc:spChg>
        <pc:picChg chg="del">
          <ac:chgData name="Jaclyn Johnson" userId="fe93cd4b-5131-4483-8536-9c03ea42d0c2" providerId="ADAL" clId="{88340363-F6DB-4248-91C2-B92AE537B9B0}" dt="2026-06-05T13:03:57.510" v="1" actId="478"/>
          <ac:picMkLst>
            <pc:docMk/>
            <pc:sldMk cId="2189106257" sldId="2147478370"/>
            <ac:picMk id="6" creationId="{3DA4F0D7-F41F-D1F2-E588-BD00D4C5357B}"/>
          </ac:picMkLst>
        </pc:picChg>
      </pc:sldChg>
      <pc:sldChg chg="modNotesTx">
        <pc:chgData name="Jaclyn Johnson" userId="fe93cd4b-5131-4483-8536-9c03ea42d0c2" providerId="ADAL" clId="{88340363-F6DB-4248-91C2-B92AE537B9B0}" dt="2026-06-05T13:05:41.136" v="156" actId="20577"/>
        <pc:sldMkLst>
          <pc:docMk/>
          <pc:sldMk cId="4093336819" sldId="2147478371"/>
        </pc:sldMkLst>
      </pc:sldChg>
      <pc:sldChg chg="modNotesTx">
        <pc:chgData name="Jaclyn Johnson" userId="fe93cd4b-5131-4483-8536-9c03ea42d0c2" providerId="ADAL" clId="{88340363-F6DB-4248-91C2-B92AE537B9B0}" dt="2026-06-05T13:05:49.114" v="160" actId="20577"/>
        <pc:sldMkLst>
          <pc:docMk/>
          <pc:sldMk cId="3878879646" sldId="2147478372"/>
        </pc:sldMkLst>
      </pc:sldChg>
      <pc:sldChg chg="modNotesTx">
        <pc:chgData name="Jaclyn Johnson" userId="fe93cd4b-5131-4483-8536-9c03ea42d0c2" providerId="ADAL" clId="{88340363-F6DB-4248-91C2-B92AE537B9B0}" dt="2026-06-05T13:05:11.785" v="107" actId="6549"/>
        <pc:sldMkLst>
          <pc:docMk/>
          <pc:sldMk cId="2540560847" sldId="2147478373"/>
        </pc:sldMkLst>
      </pc:sldChg>
      <pc:sldChg chg="del modNotesTx">
        <pc:chgData name="Jaclyn Johnson" userId="fe93cd4b-5131-4483-8536-9c03ea42d0c2" providerId="ADAL" clId="{88340363-F6DB-4248-91C2-B92AE537B9B0}" dt="2026-06-05T13:12:02.822" v="162" actId="2696"/>
        <pc:sldMkLst>
          <pc:docMk/>
          <pc:sldMk cId="3510672031" sldId="2147478374"/>
        </pc:sldMkLst>
      </pc:sldChg>
      <pc:sldChg chg="addSp delSp modSp add mod modNotesTx">
        <pc:chgData name="Jaclyn Johnson" userId="fe93cd4b-5131-4483-8536-9c03ea42d0c2" providerId="ADAL" clId="{88340363-F6DB-4248-91C2-B92AE537B9B0}" dt="2026-06-05T13:04:41.962" v="94" actId="20577"/>
        <pc:sldMkLst>
          <pc:docMk/>
          <pc:sldMk cId="82519992" sldId="2147478375"/>
        </pc:sldMkLst>
        <pc:spChg chg="add mod">
          <ac:chgData name="Jaclyn Johnson" userId="fe93cd4b-5131-4483-8536-9c03ea42d0c2" providerId="ADAL" clId="{88340363-F6DB-4248-91C2-B92AE537B9B0}" dt="2026-06-05T13:04:19.999" v="9"/>
          <ac:spMkLst>
            <pc:docMk/>
            <pc:sldMk cId="82519992" sldId="2147478375"/>
            <ac:spMk id="3" creationId="{5F6F6F44-70E6-B0D0-B728-98AADD871F4B}"/>
          </ac:spMkLst>
        </pc:spChg>
        <pc:spChg chg="del">
          <ac:chgData name="Jaclyn Johnson" userId="fe93cd4b-5131-4483-8536-9c03ea42d0c2" providerId="ADAL" clId="{88340363-F6DB-4248-91C2-B92AE537B9B0}" dt="2026-06-05T13:04:10.685" v="5" actId="478"/>
          <ac:spMkLst>
            <pc:docMk/>
            <pc:sldMk cId="82519992" sldId="2147478375"/>
            <ac:spMk id="7" creationId="{FDC11D02-8E92-EE85-3CB3-188AB87F31D6}"/>
          </ac:spMkLst>
        </pc:spChg>
        <pc:picChg chg="del">
          <ac:chgData name="Jaclyn Johnson" userId="fe93cd4b-5131-4483-8536-9c03ea42d0c2" providerId="ADAL" clId="{88340363-F6DB-4248-91C2-B92AE537B9B0}" dt="2026-06-05T13:04:11.468" v="6" actId="478"/>
          <ac:picMkLst>
            <pc:docMk/>
            <pc:sldMk cId="82519992" sldId="2147478375"/>
            <ac:picMk id="4" creationId="{95282F9D-C054-8A33-4A39-F7EE4845C91F}"/>
          </ac:picMkLst>
        </pc:picChg>
        <pc:picChg chg="del">
          <ac:chgData name="Jaclyn Johnson" userId="fe93cd4b-5131-4483-8536-9c03ea42d0c2" providerId="ADAL" clId="{88340363-F6DB-4248-91C2-B92AE537B9B0}" dt="2026-06-05T13:04:12.230" v="7" actId="478"/>
          <ac:picMkLst>
            <pc:docMk/>
            <pc:sldMk cId="82519992" sldId="2147478375"/>
            <ac:picMk id="5" creationId="{DB46D4B7-4568-652A-1D20-7BA118EA6AC9}"/>
          </ac:picMkLst>
        </pc:picChg>
        <pc:picChg chg="mod">
          <ac:chgData name="Jaclyn Johnson" userId="fe93cd4b-5131-4483-8536-9c03ea42d0c2" providerId="ADAL" clId="{88340363-F6DB-4248-91C2-B92AE537B9B0}" dt="2026-06-05T13:04:18.533" v="8" actId="1076"/>
          <ac:picMkLst>
            <pc:docMk/>
            <pc:sldMk cId="82519992" sldId="2147478375"/>
            <ac:picMk id="6" creationId="{381B13C2-AA1A-87A3-DAB4-0AFB3DDFFBDA}"/>
          </ac:picMkLst>
        </pc:picChg>
      </pc:sldChg>
      <pc:sldChg chg="add">
        <pc:chgData name="Jaclyn Johnson" userId="fe93cd4b-5131-4483-8536-9c03ea42d0c2" providerId="ADAL" clId="{88340363-F6DB-4248-91C2-B92AE537B9B0}" dt="2026-06-05T13:11:59.043" v="161"/>
        <pc:sldMkLst>
          <pc:docMk/>
          <pc:sldMk cId="880206700" sldId="21474783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A93C83B-F0A9-4282-817A-2BEB23414DA7}" type="datetimeFigureOut">
              <a:t>6/5/2026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CBCB34E-50E2-40A4-B161-B712AA98D072}" type="slidenum">
              <a:t>‹#›</a:t>
            </a:fld>
            <a:endParaRPr lang="en-US"/>
          </a:p>
        </p:txBody>
      </p:sp>
    </p:spTree>
    <p:extLst>
      <p:ext uri="{BB962C8B-B14F-4D97-AF65-F5344CB8AC3E}">
        <p14:creationId xmlns:p14="http://schemas.microsoft.com/office/powerpoint/2010/main" val="50004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irlscoutsp2p.org/en/discover/activities/events.html?q=tuesday%20explorer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girlscoutsp2p.org/en/members/for-girl-scouts/badges-journeys-awards/badge-patch-programs.html#passporttoadventur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lick.email.girlscouts.org/?qs=ABB7InYiOjEsImQiOjQ4ODd9AAYAAAAAAV7vxfCPqgK0KFY0K0wn06Uvw-9OzZrq7zEIpfkTpeLPn0jpmPxdwzD8bH0neHvkmnpgO7ne4swuVF04Yh1cHHmSLWM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info@girlscoutsp2p.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ick.email.girlscouts.org/?qs=ABB7InYiOjEsImQiOjQ4NTJ9AAYAAAAAADEgFbXH9fcFSHUnFJiuXWaVK9dwhDGWyuWrDO2FPL2Ruga9QPBZubibb9c-1qPTHT12fKs_VqMAa38kvMAOiqlhhJxi"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lick.email.girlscouts.org/?qs=ABB7InYiOjEsImQiOjQ4NTJ9AAYAAAAAADEgFbXJ6TcMzOP30cT0uDVetzihUmVsI0gmslUEcoeZ4WRFlJ3I8H7Vpu4mABA-ulw62TZmvLDt-DEWpuwHJ6PH0avY" TargetMode="External"/><Relationship Id="rId4" Type="http://schemas.openxmlformats.org/officeDocument/2006/relationships/hyperlink" Target="https://click.email.girlscouts.org/?qs=ABB7InYiOjEsImQiOjQ4NTJ9AAYAAAAAADEgFbXIhya0BY4UO9kRagPKyvLUlBQx1WFVicSAh_dwsjrHBJo_syzep48N-IkjM81_uECmSQXpU5PuInufTFI5wrCW"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CB34E-50E2-40A4-B161-B712AA98D072}" type="slidenum">
              <a:rPr lang="en-US" smtClean="0"/>
              <a:t>1</a:t>
            </a:fld>
            <a:endParaRPr lang="en-US"/>
          </a:p>
        </p:txBody>
      </p:sp>
    </p:spTree>
    <p:extLst>
      <p:ext uri="{BB962C8B-B14F-4D97-AF65-F5344CB8AC3E}">
        <p14:creationId xmlns:p14="http://schemas.microsoft.com/office/powerpoint/2010/main" val="234836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4F2E-3958-B982-8B26-8F46A2478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D0455-19AC-EF1A-C961-EE498C90B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3333C-0588-3094-E526-FB2C9E19E3BB}"/>
              </a:ext>
            </a:extLst>
          </p:cNvPr>
          <p:cNvSpPr>
            <a:spLocks noGrp="1"/>
          </p:cNvSpPr>
          <p:nvPr>
            <p:ph type="body" idx="1"/>
          </p:nvPr>
        </p:nvSpPr>
        <p:spPr/>
        <p:txBody>
          <a:bodyPr/>
          <a:lstStyle/>
          <a:p>
            <a:r>
              <a:rPr lang="en-US">
                <a:solidFill>
                  <a:srgbClr val="444444"/>
                </a:solidFill>
              </a:rPr>
              <a:t>Read and encourage to join!</a:t>
            </a:r>
          </a:p>
          <a:p>
            <a:endParaRPr lang="en-US"/>
          </a:p>
          <a:p>
            <a:endParaRPr lang="en-US"/>
          </a:p>
        </p:txBody>
      </p:sp>
      <p:sp>
        <p:nvSpPr>
          <p:cNvPr id="4" name="Slide Number Placeholder 3">
            <a:extLst>
              <a:ext uri="{FF2B5EF4-FFF2-40B4-BE49-F238E27FC236}">
                <a16:creationId xmlns:a16="http://schemas.microsoft.com/office/drawing/2014/main" id="{8F867A78-7489-717E-37F8-6942972306C7}"/>
              </a:ext>
            </a:extLst>
          </p:cNvPr>
          <p:cNvSpPr>
            <a:spLocks noGrp="1"/>
          </p:cNvSpPr>
          <p:nvPr>
            <p:ph type="sldNum" sz="quarter" idx="5"/>
          </p:nvPr>
        </p:nvSpPr>
        <p:spPr/>
        <p:txBody>
          <a:bodyPr/>
          <a:lstStyle/>
          <a:p>
            <a:fld id="{8CBCB34E-50E2-40A4-B161-B712AA98D072}" type="slidenum">
              <a:rPr lang="en-US" smtClean="0"/>
              <a:t>10</a:t>
            </a:fld>
            <a:endParaRPr lang="en-US"/>
          </a:p>
        </p:txBody>
      </p:sp>
    </p:spTree>
    <p:extLst>
      <p:ext uri="{BB962C8B-B14F-4D97-AF65-F5344CB8AC3E}">
        <p14:creationId xmlns:p14="http://schemas.microsoft.com/office/powerpoint/2010/main" val="293397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2E61B-1214-2C0D-2724-E172C3678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AC40E-3711-7884-ACEB-54A99C5C3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CB4E4-C4A1-6342-631E-23364114B224}"/>
              </a:ext>
            </a:extLst>
          </p:cNvPr>
          <p:cNvSpPr>
            <a:spLocks noGrp="1"/>
          </p:cNvSpPr>
          <p:nvPr>
            <p:ph type="body" idx="1"/>
          </p:nvPr>
        </p:nvSpPr>
        <p:spPr/>
        <p:txBody>
          <a:bodyPr/>
          <a:lstStyle/>
          <a:p>
            <a:r>
              <a:rPr lang="en-US">
                <a:solidFill>
                  <a:srgbClr val="444444"/>
                </a:solidFill>
              </a:rPr>
              <a:t>Read and encourage to join!</a:t>
            </a:r>
          </a:p>
          <a:p>
            <a:endParaRPr lang="en-US"/>
          </a:p>
          <a:p>
            <a:endParaRPr lang="en-US"/>
          </a:p>
        </p:txBody>
      </p:sp>
      <p:sp>
        <p:nvSpPr>
          <p:cNvPr id="4" name="Slide Number Placeholder 3">
            <a:extLst>
              <a:ext uri="{FF2B5EF4-FFF2-40B4-BE49-F238E27FC236}">
                <a16:creationId xmlns:a16="http://schemas.microsoft.com/office/drawing/2014/main" id="{425F6886-1DA0-8C1D-22F4-3CDF476D4513}"/>
              </a:ext>
            </a:extLst>
          </p:cNvPr>
          <p:cNvSpPr>
            <a:spLocks noGrp="1"/>
          </p:cNvSpPr>
          <p:nvPr>
            <p:ph type="sldNum" sz="quarter" idx="5"/>
          </p:nvPr>
        </p:nvSpPr>
        <p:spPr/>
        <p:txBody>
          <a:bodyPr/>
          <a:lstStyle/>
          <a:p>
            <a:fld id="{8CBCB34E-50E2-40A4-B161-B712AA98D072}" type="slidenum">
              <a:rPr lang="en-US" smtClean="0"/>
              <a:t>11</a:t>
            </a:fld>
            <a:endParaRPr lang="en-US"/>
          </a:p>
        </p:txBody>
      </p:sp>
    </p:spTree>
    <p:extLst>
      <p:ext uri="{BB962C8B-B14F-4D97-AF65-F5344CB8AC3E}">
        <p14:creationId xmlns:p14="http://schemas.microsoft.com/office/powerpoint/2010/main" val="268094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EDD83-60B7-DC85-2254-4261B1FEA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5F5E1-212B-2973-833F-1706AB1E9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A1157-2089-6085-75F5-98E23B936A7B}"/>
              </a:ext>
            </a:extLst>
          </p:cNvPr>
          <p:cNvSpPr>
            <a:spLocks noGrp="1"/>
          </p:cNvSpPr>
          <p:nvPr>
            <p:ph type="body" idx="1"/>
          </p:nvPr>
        </p:nvSpPr>
        <p:spPr/>
        <p:txBody>
          <a:bodyPr/>
          <a:lstStyle/>
          <a:p>
            <a:r>
              <a:rPr lang="en-US">
                <a:solidFill>
                  <a:srgbClr val="444444"/>
                </a:solidFill>
              </a:rPr>
              <a:t>Read and encourage to join!</a:t>
            </a:r>
          </a:p>
          <a:p>
            <a:endParaRPr lang="en-US"/>
          </a:p>
          <a:p>
            <a:endParaRPr lang="en-US"/>
          </a:p>
        </p:txBody>
      </p:sp>
      <p:sp>
        <p:nvSpPr>
          <p:cNvPr id="4" name="Slide Number Placeholder 3">
            <a:extLst>
              <a:ext uri="{FF2B5EF4-FFF2-40B4-BE49-F238E27FC236}">
                <a16:creationId xmlns:a16="http://schemas.microsoft.com/office/drawing/2014/main" id="{3F72437F-3FDD-CD75-C28E-9A6A445EE54F}"/>
              </a:ext>
            </a:extLst>
          </p:cNvPr>
          <p:cNvSpPr>
            <a:spLocks noGrp="1"/>
          </p:cNvSpPr>
          <p:nvPr>
            <p:ph type="sldNum" sz="quarter" idx="5"/>
          </p:nvPr>
        </p:nvSpPr>
        <p:spPr/>
        <p:txBody>
          <a:bodyPr/>
          <a:lstStyle/>
          <a:p>
            <a:fld id="{8CBCB34E-50E2-40A4-B161-B712AA98D072}" type="slidenum">
              <a:rPr lang="en-US" smtClean="0"/>
              <a:t>12</a:t>
            </a:fld>
            <a:endParaRPr lang="en-US"/>
          </a:p>
        </p:txBody>
      </p:sp>
    </p:spTree>
    <p:extLst>
      <p:ext uri="{BB962C8B-B14F-4D97-AF65-F5344CB8AC3E}">
        <p14:creationId xmlns:p14="http://schemas.microsoft.com/office/powerpoint/2010/main" val="300884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2656F-DAED-0BD5-5964-A7707DFC2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B12E9-F4ED-B6E8-71BD-EC98EF998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48642-DD29-F296-F8EA-C79D622674C3}"/>
              </a:ext>
            </a:extLst>
          </p:cNvPr>
          <p:cNvSpPr>
            <a:spLocks noGrp="1"/>
          </p:cNvSpPr>
          <p:nvPr>
            <p:ph type="body" idx="1"/>
          </p:nvPr>
        </p:nvSpPr>
        <p:spPr/>
        <p:txBody>
          <a:bodyPr/>
          <a:lstStyle/>
          <a:p>
            <a:r>
              <a:rPr lang="en-US" b="1">
                <a:solidFill>
                  <a:srgbClr val="007F3F"/>
                </a:solidFill>
                <a:highlight>
                  <a:srgbClr val="FFFFFF"/>
                </a:highlight>
                <a:hlinkClick r:id="rId3"/>
              </a:rPr>
              <a:t>Tuesday Explorers</a:t>
            </a:r>
            <a:r>
              <a:rPr lang="en-US">
                <a:solidFill>
                  <a:srgbClr val="333333"/>
                </a:solidFill>
                <a:highlight>
                  <a:srgbClr val="FFFFFF"/>
                </a:highlight>
              </a:rPr>
              <a:t> is a virtual series kicking off in June. These unique meetings are open to all girls and Girl Scouts, so invite your friends to join you to experience what Girl Scout fun is all about! Download the new </a:t>
            </a:r>
            <a:r>
              <a:rPr lang="en-US" b="1">
                <a:solidFill>
                  <a:srgbClr val="007F3F"/>
                </a:solidFill>
                <a:highlight>
                  <a:srgbClr val="FFFFFF"/>
                </a:highlight>
                <a:hlinkClick r:id="rId4"/>
              </a:rPr>
              <a:t>Passport to Adventure: Summer Edition patch program</a:t>
            </a:r>
            <a:r>
              <a:rPr lang="en-US">
                <a:solidFill>
                  <a:srgbClr val="333333"/>
                </a:solidFill>
                <a:highlight>
                  <a:srgbClr val="FFFFFF"/>
                </a:highlight>
              </a:rPr>
              <a:t> and tackle your bucket list.</a:t>
            </a:r>
            <a:endParaRPr lang="en-US"/>
          </a:p>
          <a:p>
            <a:br>
              <a:rPr lang="en-US"/>
            </a:br>
            <a:endParaRPr lang="en-US"/>
          </a:p>
          <a:p>
            <a:endParaRPr lang="en-US"/>
          </a:p>
          <a:p>
            <a:endParaRPr lang="en-US"/>
          </a:p>
        </p:txBody>
      </p:sp>
      <p:sp>
        <p:nvSpPr>
          <p:cNvPr id="4" name="Slide Number Placeholder 3">
            <a:extLst>
              <a:ext uri="{FF2B5EF4-FFF2-40B4-BE49-F238E27FC236}">
                <a16:creationId xmlns:a16="http://schemas.microsoft.com/office/drawing/2014/main" id="{5C91548F-AFF5-7D89-7510-FBB07FBE5887}"/>
              </a:ext>
            </a:extLst>
          </p:cNvPr>
          <p:cNvSpPr>
            <a:spLocks noGrp="1"/>
          </p:cNvSpPr>
          <p:nvPr>
            <p:ph type="sldNum" sz="quarter" idx="5"/>
          </p:nvPr>
        </p:nvSpPr>
        <p:spPr/>
        <p:txBody>
          <a:bodyPr/>
          <a:lstStyle/>
          <a:p>
            <a:fld id="{8CBCB34E-50E2-40A4-B161-B712AA98D072}" type="slidenum">
              <a:rPr lang="en-US" smtClean="0"/>
              <a:t>13</a:t>
            </a:fld>
            <a:endParaRPr lang="en-US"/>
          </a:p>
        </p:txBody>
      </p:sp>
    </p:spTree>
    <p:extLst>
      <p:ext uri="{BB962C8B-B14F-4D97-AF65-F5344CB8AC3E}">
        <p14:creationId xmlns:p14="http://schemas.microsoft.com/office/powerpoint/2010/main" val="3262692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39B4-63FA-45EC-95FD-8EB08E933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BF833-FD8E-29B8-8ADC-DA9544D8F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2F7E1-392F-DC13-5E48-7642FE475AC4}"/>
              </a:ext>
            </a:extLst>
          </p:cNvPr>
          <p:cNvSpPr>
            <a:spLocks noGrp="1"/>
          </p:cNvSpPr>
          <p:nvPr>
            <p:ph type="body" idx="1"/>
          </p:nvPr>
        </p:nvSpPr>
        <p:spPr/>
        <p:txBody>
          <a:bodyPr/>
          <a:lstStyle/>
          <a:p>
            <a:r>
              <a:rPr lang="en-US" b="1" dirty="0">
                <a:solidFill>
                  <a:srgbClr val="007F3F"/>
                </a:solidFill>
                <a:highlight>
                  <a:srgbClr val="FFFFFF"/>
                </a:highlight>
              </a:rPr>
              <a:t>New event- a Smithsonian National Zoom viewing party for our Girl Scouts!</a:t>
            </a:r>
            <a:endParaRPr lang="en-US" dirty="0"/>
          </a:p>
          <a:p>
            <a:br>
              <a:rPr lang="en-US" dirty="0"/>
            </a:b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3BD57D7-A17E-B55C-BA53-9E421A955D51}"/>
              </a:ext>
            </a:extLst>
          </p:cNvPr>
          <p:cNvSpPr>
            <a:spLocks noGrp="1"/>
          </p:cNvSpPr>
          <p:nvPr>
            <p:ph type="sldNum" sz="quarter" idx="5"/>
          </p:nvPr>
        </p:nvSpPr>
        <p:spPr/>
        <p:txBody>
          <a:bodyPr/>
          <a:lstStyle/>
          <a:p>
            <a:fld id="{8CBCB34E-50E2-40A4-B161-B712AA98D072}" type="slidenum">
              <a:rPr lang="en-US" smtClean="0"/>
              <a:t>14</a:t>
            </a:fld>
            <a:endParaRPr lang="en-US"/>
          </a:p>
        </p:txBody>
      </p:sp>
    </p:spTree>
    <p:extLst>
      <p:ext uri="{BB962C8B-B14F-4D97-AF65-F5344CB8AC3E}">
        <p14:creationId xmlns:p14="http://schemas.microsoft.com/office/powerpoint/2010/main" val="3367132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3D6A-14CC-0367-4D1E-0C380FDD7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42798-2DCF-3585-1DCC-E497CBCA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4CFE7-4754-BDDF-2C1D-7AB9139FD6D9}"/>
              </a:ext>
            </a:extLst>
          </p:cNvPr>
          <p:cNvSpPr>
            <a:spLocks noGrp="1"/>
          </p:cNvSpPr>
          <p:nvPr>
            <p:ph type="body" idx="1"/>
          </p:nvPr>
        </p:nvSpPr>
        <p:spPr/>
        <p:txBody>
          <a:bodyPr/>
          <a:lstStyle/>
          <a:p>
            <a:r>
              <a:rPr lang="en-US" dirty="0">
                <a:solidFill>
                  <a:srgbClr val="444444"/>
                </a:solidFill>
                <a:ea typeface="Calibri"/>
                <a:cs typeface="Calibri"/>
              </a:rPr>
              <a:t>Stripe request form on website </a:t>
            </a:r>
            <a:r>
              <a:rPr lang="en-US" dirty="0">
                <a:solidFill>
                  <a:srgbClr val="444444"/>
                </a:solidFill>
              </a:rPr>
              <a:t>https://girlscoutsp2p.wufoo.com/forms/xat5oab058p6k5/</a:t>
            </a:r>
            <a:endParaRPr lang="en-US" dirty="0">
              <a:solidFill>
                <a:srgbClr val="444444"/>
              </a:solidFill>
              <a:ea typeface="Calibri"/>
              <a:cs typeface="Calibri"/>
            </a:endParaRPr>
          </a:p>
          <a:p>
            <a:endParaRPr lang="en-US" dirty="0"/>
          </a:p>
        </p:txBody>
      </p:sp>
      <p:sp>
        <p:nvSpPr>
          <p:cNvPr id="4" name="Slide Number Placeholder 3">
            <a:extLst>
              <a:ext uri="{FF2B5EF4-FFF2-40B4-BE49-F238E27FC236}">
                <a16:creationId xmlns:a16="http://schemas.microsoft.com/office/drawing/2014/main" id="{2C6DBF01-F4B3-FFE9-2B34-BBAAD1EBCC93}"/>
              </a:ext>
            </a:extLst>
          </p:cNvPr>
          <p:cNvSpPr>
            <a:spLocks noGrp="1"/>
          </p:cNvSpPr>
          <p:nvPr>
            <p:ph type="sldNum" sz="quarter" idx="5"/>
          </p:nvPr>
        </p:nvSpPr>
        <p:spPr/>
        <p:txBody>
          <a:bodyPr/>
          <a:lstStyle/>
          <a:p>
            <a:fld id="{8CBCB34E-50E2-40A4-B161-B712AA98D072}" type="slidenum">
              <a:rPr lang="en-US" smtClean="0"/>
              <a:t>15</a:t>
            </a:fld>
            <a:endParaRPr lang="en-US"/>
          </a:p>
        </p:txBody>
      </p:sp>
    </p:spTree>
    <p:extLst>
      <p:ext uri="{BB962C8B-B14F-4D97-AF65-F5344CB8AC3E}">
        <p14:creationId xmlns:p14="http://schemas.microsoft.com/office/powerpoint/2010/main" val="2623180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679CF-8722-EF4D-F2A8-D8D41064D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0E6FD-D855-C3CC-DF36-6F669F249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1D7B9-E91D-EE0F-175E-4B8A16AFD46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701A41A-83F8-2A0F-6E4C-48BAD015F1FE}"/>
              </a:ext>
            </a:extLst>
          </p:cNvPr>
          <p:cNvSpPr>
            <a:spLocks noGrp="1"/>
          </p:cNvSpPr>
          <p:nvPr>
            <p:ph type="sldNum" sz="quarter" idx="5"/>
          </p:nvPr>
        </p:nvSpPr>
        <p:spPr/>
        <p:txBody>
          <a:bodyPr/>
          <a:lstStyle/>
          <a:p>
            <a:fld id="{8CBCB34E-50E2-40A4-B161-B712AA98D072}" type="slidenum">
              <a:rPr lang="en-US"/>
              <a:t>16</a:t>
            </a:fld>
            <a:endParaRPr lang="en-US"/>
          </a:p>
        </p:txBody>
      </p:sp>
    </p:spTree>
    <p:extLst>
      <p:ext uri="{BB962C8B-B14F-4D97-AF65-F5344CB8AC3E}">
        <p14:creationId xmlns:p14="http://schemas.microsoft.com/office/powerpoint/2010/main" val="40348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D376-F4ED-DB99-F71F-D0E54A72C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CD6B1-41D4-3A39-87B1-83D50375A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39A1E-4038-7D1B-C02D-C9884F9CC17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DC976181-C508-CBE0-0FE4-46703FAE2AFE}"/>
              </a:ext>
            </a:extLst>
          </p:cNvPr>
          <p:cNvSpPr>
            <a:spLocks noGrp="1"/>
          </p:cNvSpPr>
          <p:nvPr>
            <p:ph type="sldNum" sz="quarter" idx="5"/>
          </p:nvPr>
        </p:nvSpPr>
        <p:spPr/>
        <p:txBody>
          <a:bodyPr/>
          <a:lstStyle/>
          <a:p>
            <a:fld id="{8CBCB34E-50E2-40A4-B161-B712AA98D072}" type="slidenum">
              <a:rPr lang="en-US"/>
              <a:t>17</a:t>
            </a:fld>
            <a:endParaRPr lang="en-US"/>
          </a:p>
        </p:txBody>
      </p:sp>
    </p:spTree>
    <p:extLst>
      <p:ext uri="{BB962C8B-B14F-4D97-AF65-F5344CB8AC3E}">
        <p14:creationId xmlns:p14="http://schemas.microsoft.com/office/powerpoint/2010/main" val="267392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6B70F-9EF8-3467-F065-CC6CBE0E3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CD012-BD15-A457-F6EB-BB829E69C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BB3EF-5FC5-FA9D-4FAE-F84C9758C71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D733CF5-5EB8-B8D5-C971-9E716DFC67E8}"/>
              </a:ext>
            </a:extLst>
          </p:cNvPr>
          <p:cNvSpPr>
            <a:spLocks noGrp="1"/>
          </p:cNvSpPr>
          <p:nvPr>
            <p:ph type="sldNum" sz="quarter" idx="5"/>
          </p:nvPr>
        </p:nvSpPr>
        <p:spPr/>
        <p:txBody>
          <a:bodyPr/>
          <a:lstStyle/>
          <a:p>
            <a:fld id="{8CBCB34E-50E2-40A4-B161-B712AA98D072}" type="slidenum">
              <a:rPr lang="en-US"/>
              <a:t>18</a:t>
            </a:fld>
            <a:endParaRPr lang="en-US"/>
          </a:p>
        </p:txBody>
      </p:sp>
    </p:spTree>
    <p:extLst>
      <p:ext uri="{BB962C8B-B14F-4D97-AF65-F5344CB8AC3E}">
        <p14:creationId xmlns:p14="http://schemas.microsoft.com/office/powerpoint/2010/main" val="1820505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BD5E-D62B-BD15-52C5-32C28D423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E484B-67B9-E5A1-7D64-ECF184C91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76C31-9E5A-4FC8-DF11-54E1721B8493}"/>
              </a:ext>
            </a:extLst>
          </p:cNvPr>
          <p:cNvSpPr>
            <a:spLocks noGrp="1"/>
          </p:cNvSpPr>
          <p:nvPr>
            <p:ph type="body" idx="1"/>
          </p:nvPr>
        </p:nvSpPr>
        <p:spPr/>
        <p:txBody>
          <a:bodyPr/>
          <a:lstStyle/>
          <a:p>
            <a:r>
              <a:rPr lang="en-US" spc="61" dirty="0">
                <a:ea typeface="Calibri"/>
                <a:cs typeface="Calibri"/>
              </a:rPr>
              <a:t>CLAYTON:</a:t>
            </a:r>
            <a:endParaRPr lang="en-US" dirty="0"/>
          </a:p>
          <a:p>
            <a:r>
              <a:rPr lang="en-US" spc="61" dirty="0">
                <a:ea typeface="Calibri"/>
                <a:cs typeface="Calibri"/>
              </a:rPr>
              <a:t>Fall Camporees- looking at schedule this week and should be reaching out to volunteer contacts soon with dates and locations</a:t>
            </a:r>
          </a:p>
          <a:p>
            <a:r>
              <a:rPr lang="en-US" spc="61" dirty="0">
                <a:ea typeface="Calibri"/>
                <a:cs typeface="Calibri"/>
              </a:rPr>
              <a:t>Troop camping options should open up in </a:t>
            </a:r>
            <a:r>
              <a:rPr lang="en-US" spc="61" dirty="0" err="1">
                <a:ea typeface="Calibri"/>
                <a:cs typeface="Calibri"/>
              </a:rPr>
              <a:t>CampLife</a:t>
            </a:r>
            <a:r>
              <a:rPr lang="en-US" spc="61" dirty="0">
                <a:ea typeface="Calibri"/>
                <a:cs typeface="Calibri"/>
              </a:rPr>
              <a:t> by June 12.</a:t>
            </a:r>
          </a:p>
          <a:p>
            <a:r>
              <a:rPr lang="en-US" spc="61" dirty="0">
                <a:ea typeface="Calibri"/>
                <a:cs typeface="Calibri"/>
              </a:rPr>
              <a:t>Spring camporees- can submit interest form through July 1 and will open to Troop Camping by August 1.</a:t>
            </a:r>
          </a:p>
        </p:txBody>
      </p:sp>
      <p:sp>
        <p:nvSpPr>
          <p:cNvPr id="4" name="Slide Number Placeholder 3">
            <a:extLst>
              <a:ext uri="{FF2B5EF4-FFF2-40B4-BE49-F238E27FC236}">
                <a16:creationId xmlns:a16="http://schemas.microsoft.com/office/drawing/2014/main" id="{934C45B5-B2A3-0356-33FE-D1277B78E766}"/>
              </a:ext>
            </a:extLst>
          </p:cNvPr>
          <p:cNvSpPr>
            <a:spLocks noGrp="1"/>
          </p:cNvSpPr>
          <p:nvPr>
            <p:ph type="sldNum" sz="quarter" idx="5"/>
          </p:nvPr>
        </p:nvSpPr>
        <p:spPr/>
        <p:txBody>
          <a:bodyPr/>
          <a:lstStyle/>
          <a:p>
            <a:fld id="{8CBCB34E-50E2-40A4-B161-B712AA98D072}" type="slidenum">
              <a:rPr lang="en-US"/>
              <a:t>19</a:t>
            </a:fld>
            <a:endParaRPr lang="en-US"/>
          </a:p>
        </p:txBody>
      </p:sp>
    </p:spTree>
    <p:extLst>
      <p:ext uri="{BB962C8B-B14F-4D97-AF65-F5344CB8AC3E}">
        <p14:creationId xmlns:p14="http://schemas.microsoft.com/office/powerpoint/2010/main" val="3560363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JACLYN:</a:t>
            </a:r>
          </a:p>
          <a:p>
            <a:r>
              <a:rPr lang="en-US"/>
              <a:t>Good evening and welcome to our final SALT meeting of this troop year.</a:t>
            </a:r>
            <a:endParaRPr lang="en-US">
              <a:ea typeface="Calibri"/>
              <a:cs typeface="Calibri"/>
            </a:endParaRPr>
          </a:p>
          <a:p>
            <a:endParaRPr lang="en-US"/>
          </a:p>
          <a:p>
            <a:r>
              <a:rPr lang="en-US"/>
              <a:t>Our hope tonight is that you will leave here with lots of up to date information and resources to take back to your service units and service unit meetings. Thank you for being here with us! Please introduce yourself in the chat with your name, SU number and Service Team position.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CBCB34E-50E2-40A4-B161-B712AA98D072}" type="slidenum">
              <a:rPr lang="en-US" smtClean="0"/>
              <a:t>2</a:t>
            </a:fld>
            <a:endParaRPr lang="en-US"/>
          </a:p>
        </p:txBody>
      </p:sp>
    </p:spTree>
    <p:extLst>
      <p:ext uri="{BB962C8B-B14F-4D97-AF65-F5344CB8AC3E}">
        <p14:creationId xmlns:p14="http://schemas.microsoft.com/office/powerpoint/2010/main" val="18988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8809-718C-4ADA-A020-8C1E535D3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4561-79FA-3158-A352-8986C24D1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3214A-AE9D-67E7-D57E-A7846F516D94}"/>
              </a:ext>
            </a:extLst>
          </p:cNvPr>
          <p:cNvSpPr>
            <a:spLocks noGrp="1"/>
          </p:cNvSpPr>
          <p:nvPr>
            <p:ph type="body" idx="1"/>
          </p:nvPr>
        </p:nvSpPr>
        <p:spPr/>
        <p:txBody>
          <a:bodyPr/>
          <a:lstStyle/>
          <a:p>
            <a:endParaRPr lang="en-US" dirty="0">
              <a:solidFill>
                <a:srgbClr val="444444"/>
              </a:solidFill>
              <a:ea typeface="Calibri"/>
              <a:cs typeface="Calibri"/>
            </a:endParaRPr>
          </a:p>
        </p:txBody>
      </p:sp>
      <p:sp>
        <p:nvSpPr>
          <p:cNvPr id="4" name="Slide Number Placeholder 3">
            <a:extLst>
              <a:ext uri="{FF2B5EF4-FFF2-40B4-BE49-F238E27FC236}">
                <a16:creationId xmlns:a16="http://schemas.microsoft.com/office/drawing/2014/main" id="{EAC47374-9E77-6019-A1C5-1C5BD74DF9A6}"/>
              </a:ext>
            </a:extLst>
          </p:cNvPr>
          <p:cNvSpPr>
            <a:spLocks noGrp="1"/>
          </p:cNvSpPr>
          <p:nvPr>
            <p:ph type="sldNum" sz="quarter" idx="5"/>
          </p:nvPr>
        </p:nvSpPr>
        <p:spPr/>
        <p:txBody>
          <a:bodyPr/>
          <a:lstStyle/>
          <a:p>
            <a:fld id="{8CBCB34E-50E2-40A4-B161-B712AA98D072}" type="slidenum">
              <a:rPr lang="en-US" smtClean="0"/>
              <a:t>20</a:t>
            </a:fld>
            <a:endParaRPr lang="en-US"/>
          </a:p>
        </p:txBody>
      </p:sp>
    </p:spTree>
    <p:extLst>
      <p:ext uri="{BB962C8B-B14F-4D97-AF65-F5344CB8AC3E}">
        <p14:creationId xmlns:p14="http://schemas.microsoft.com/office/powerpoint/2010/main" val="4128151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B989-E463-0E4E-5BDC-D941B7B8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DFE3F-2E51-026B-2911-8E059F3C4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373D5-DFE9-A257-DCEF-70459E91D532}"/>
              </a:ext>
            </a:extLst>
          </p:cNvPr>
          <p:cNvSpPr>
            <a:spLocks noGrp="1"/>
          </p:cNvSpPr>
          <p:nvPr>
            <p:ph type="body" idx="1"/>
          </p:nvPr>
        </p:nvSpPr>
        <p:spPr/>
        <p:txBody>
          <a:bodyPr/>
          <a:lstStyle/>
          <a:p>
            <a:r>
              <a:rPr lang="en-US" spc="61">
                <a:ea typeface="Calibri"/>
                <a:cs typeface="Calibri"/>
              </a:rPr>
              <a:t>EMILY: We already have game nights booked with the Gastonia </a:t>
            </a:r>
            <a:r>
              <a:rPr lang="en-US" spc="61" err="1">
                <a:ea typeface="Calibri"/>
                <a:cs typeface="Calibri"/>
              </a:rPr>
              <a:t>Ghostpeppers</a:t>
            </a:r>
            <a:r>
              <a:rPr lang="en-US" spc="61">
                <a:ea typeface="Calibri"/>
                <a:cs typeface="Calibri"/>
              </a:rPr>
              <a:t>, Winston-Salem Dash, Burlington Sock Puppets, Greensboro Grasshoppers, Hickory Crawdads, and Charlotte Knights baseball, The Groove Women's Basketball and NC Courage Women's Soccer. Plus more games are in the works!</a:t>
            </a:r>
          </a:p>
        </p:txBody>
      </p:sp>
      <p:sp>
        <p:nvSpPr>
          <p:cNvPr id="4" name="Slide Number Placeholder 3">
            <a:extLst>
              <a:ext uri="{FF2B5EF4-FFF2-40B4-BE49-F238E27FC236}">
                <a16:creationId xmlns:a16="http://schemas.microsoft.com/office/drawing/2014/main" id="{2E461001-E4A7-E733-2BD5-F1341736DD2A}"/>
              </a:ext>
            </a:extLst>
          </p:cNvPr>
          <p:cNvSpPr>
            <a:spLocks noGrp="1"/>
          </p:cNvSpPr>
          <p:nvPr>
            <p:ph type="sldNum" sz="quarter" idx="5"/>
          </p:nvPr>
        </p:nvSpPr>
        <p:spPr/>
        <p:txBody>
          <a:bodyPr/>
          <a:lstStyle/>
          <a:p>
            <a:fld id="{8CBCB34E-50E2-40A4-B161-B712AA98D072}" type="slidenum">
              <a:rPr lang="en-US"/>
              <a:t>21</a:t>
            </a:fld>
            <a:endParaRPr lang="en-US"/>
          </a:p>
        </p:txBody>
      </p:sp>
    </p:spTree>
    <p:extLst>
      <p:ext uri="{BB962C8B-B14F-4D97-AF65-F5344CB8AC3E}">
        <p14:creationId xmlns:p14="http://schemas.microsoft.com/office/powerpoint/2010/main" val="3549308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37A7A-4E09-03DC-D444-CC5DA8093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77C73-640A-E817-7FC7-9C33A6D3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FB4EB-E1EA-5ABD-10D7-DB67D55FBB49}"/>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59CE2FAC-4ADC-DFD8-AAC0-84AF49EEF443}"/>
              </a:ext>
            </a:extLst>
          </p:cNvPr>
          <p:cNvSpPr>
            <a:spLocks noGrp="1"/>
          </p:cNvSpPr>
          <p:nvPr>
            <p:ph type="sldNum" sz="quarter" idx="5"/>
          </p:nvPr>
        </p:nvSpPr>
        <p:spPr/>
        <p:txBody>
          <a:bodyPr/>
          <a:lstStyle/>
          <a:p>
            <a:fld id="{8CBCB34E-50E2-40A4-B161-B712AA98D072}" type="slidenum">
              <a:rPr lang="en-US"/>
              <a:t>22</a:t>
            </a:fld>
            <a:endParaRPr lang="en-US"/>
          </a:p>
        </p:txBody>
      </p:sp>
    </p:spTree>
    <p:extLst>
      <p:ext uri="{BB962C8B-B14F-4D97-AF65-F5344CB8AC3E}">
        <p14:creationId xmlns:p14="http://schemas.microsoft.com/office/powerpoint/2010/main" val="1377160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713A-6656-59F3-A335-1967D97C2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E508C-C6A8-9D06-D37A-D69232CBC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D306A-433B-5FAB-4A0F-1048F3CCD48B}"/>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4F75284F-F49C-A354-4386-5111F1A1F503}"/>
              </a:ext>
            </a:extLst>
          </p:cNvPr>
          <p:cNvSpPr>
            <a:spLocks noGrp="1"/>
          </p:cNvSpPr>
          <p:nvPr>
            <p:ph type="sldNum" sz="quarter" idx="5"/>
          </p:nvPr>
        </p:nvSpPr>
        <p:spPr/>
        <p:txBody>
          <a:bodyPr/>
          <a:lstStyle/>
          <a:p>
            <a:fld id="{8CBCB34E-50E2-40A4-B161-B712AA98D072}" type="slidenum">
              <a:rPr lang="en-US"/>
              <a:t>23</a:t>
            </a:fld>
            <a:endParaRPr lang="en-US"/>
          </a:p>
        </p:txBody>
      </p:sp>
    </p:spTree>
    <p:extLst>
      <p:ext uri="{BB962C8B-B14F-4D97-AF65-F5344CB8AC3E}">
        <p14:creationId xmlns:p14="http://schemas.microsoft.com/office/powerpoint/2010/main" val="1207687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F9DD-96DF-F0D4-95C0-C03E6154D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01C12-66F1-CF1C-B3E9-E6961C69F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6EBE7-32D3-416D-06B0-546EE584078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912FFE49-D37F-5938-E8CC-FA9BADC1ABF4}"/>
              </a:ext>
            </a:extLst>
          </p:cNvPr>
          <p:cNvSpPr>
            <a:spLocks noGrp="1"/>
          </p:cNvSpPr>
          <p:nvPr>
            <p:ph type="sldNum" sz="quarter" idx="5"/>
          </p:nvPr>
        </p:nvSpPr>
        <p:spPr/>
        <p:txBody>
          <a:bodyPr/>
          <a:lstStyle/>
          <a:p>
            <a:fld id="{8CBCB34E-50E2-40A4-B161-B712AA98D072}" type="slidenum">
              <a:rPr lang="en-US"/>
              <a:t>24</a:t>
            </a:fld>
            <a:endParaRPr lang="en-US"/>
          </a:p>
        </p:txBody>
      </p:sp>
    </p:spTree>
    <p:extLst>
      <p:ext uri="{BB962C8B-B14F-4D97-AF65-F5344CB8AC3E}">
        <p14:creationId xmlns:p14="http://schemas.microsoft.com/office/powerpoint/2010/main" val="578090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3FE2-311D-0E8C-0856-1A9DBDD61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360F2-36F4-E2C5-BA3C-11265047F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BE3E3-AEC9-03AF-A691-8D42370E1C57}"/>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F1E91BA7-C3C4-7EB8-DCDA-794B027CB94A}"/>
              </a:ext>
            </a:extLst>
          </p:cNvPr>
          <p:cNvSpPr>
            <a:spLocks noGrp="1"/>
          </p:cNvSpPr>
          <p:nvPr>
            <p:ph type="sldNum" sz="quarter" idx="5"/>
          </p:nvPr>
        </p:nvSpPr>
        <p:spPr/>
        <p:txBody>
          <a:bodyPr/>
          <a:lstStyle/>
          <a:p>
            <a:fld id="{8CBCB34E-50E2-40A4-B161-B712AA98D072}" type="slidenum">
              <a:rPr lang="en-US"/>
              <a:t>25</a:t>
            </a:fld>
            <a:endParaRPr lang="en-US"/>
          </a:p>
        </p:txBody>
      </p:sp>
    </p:spTree>
    <p:extLst>
      <p:ext uri="{BB962C8B-B14F-4D97-AF65-F5344CB8AC3E}">
        <p14:creationId xmlns:p14="http://schemas.microsoft.com/office/powerpoint/2010/main" val="355850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D9FD-2E05-9CED-9B05-291738255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0F4F2-FF44-216D-6B04-FEFF9E5E8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E45B6-04A9-0AAA-6FBE-9D68C61857C9}"/>
              </a:ext>
            </a:extLst>
          </p:cNvPr>
          <p:cNvSpPr>
            <a:spLocks noGrp="1"/>
          </p:cNvSpPr>
          <p:nvPr>
            <p:ph type="body" idx="1"/>
          </p:nvPr>
        </p:nvSpPr>
        <p:spPr/>
        <p:txBody>
          <a:bodyPr/>
          <a:lstStyle/>
          <a:p>
            <a:r>
              <a:rPr lang="en-US"/>
              <a:t>https://www.girlscoutsp2p.org/en/sf-events-repository/2026/explore-more-keyauwee-hoodie.html</a:t>
            </a:r>
            <a:endParaRPr lang="en-US" dirty="0"/>
          </a:p>
        </p:txBody>
      </p:sp>
      <p:sp>
        <p:nvSpPr>
          <p:cNvPr id="4" name="Slide Number Placeholder 3">
            <a:extLst>
              <a:ext uri="{FF2B5EF4-FFF2-40B4-BE49-F238E27FC236}">
                <a16:creationId xmlns:a16="http://schemas.microsoft.com/office/drawing/2014/main" id="{2475B276-143E-71E7-1808-2EB4B18553BC}"/>
              </a:ext>
            </a:extLst>
          </p:cNvPr>
          <p:cNvSpPr>
            <a:spLocks noGrp="1"/>
          </p:cNvSpPr>
          <p:nvPr>
            <p:ph type="sldNum" sz="quarter" idx="5"/>
          </p:nvPr>
        </p:nvSpPr>
        <p:spPr/>
        <p:txBody>
          <a:bodyPr/>
          <a:lstStyle/>
          <a:p>
            <a:fld id="{8CBCB34E-50E2-40A4-B161-B712AA98D072}" type="slidenum">
              <a:rPr lang="en-US" smtClean="0"/>
              <a:t>26</a:t>
            </a:fld>
            <a:endParaRPr lang="en-US"/>
          </a:p>
        </p:txBody>
      </p:sp>
    </p:spTree>
    <p:extLst>
      <p:ext uri="{BB962C8B-B14F-4D97-AF65-F5344CB8AC3E}">
        <p14:creationId xmlns:p14="http://schemas.microsoft.com/office/powerpoint/2010/main" val="437234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A093-C533-8062-3ABE-75A4ED5E1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7AF9A-7F06-36BC-308F-9A19ACE1A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3AC61-DCFA-9EC8-BDC1-4F42D1FD11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3260D-E9CD-C484-8B06-7865CDC2D506}"/>
              </a:ext>
            </a:extLst>
          </p:cNvPr>
          <p:cNvSpPr>
            <a:spLocks noGrp="1"/>
          </p:cNvSpPr>
          <p:nvPr>
            <p:ph type="sldNum" sz="quarter" idx="5"/>
          </p:nvPr>
        </p:nvSpPr>
        <p:spPr/>
        <p:txBody>
          <a:bodyPr/>
          <a:lstStyle/>
          <a:p>
            <a:fld id="{8CBCB34E-50E2-40A4-B161-B712AA98D072}" type="slidenum">
              <a:rPr lang="en-US" smtClean="0"/>
              <a:t>27</a:t>
            </a:fld>
            <a:endParaRPr lang="en-US"/>
          </a:p>
        </p:txBody>
      </p:sp>
    </p:spTree>
    <p:extLst>
      <p:ext uri="{BB962C8B-B14F-4D97-AF65-F5344CB8AC3E}">
        <p14:creationId xmlns:p14="http://schemas.microsoft.com/office/powerpoint/2010/main" val="3740860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panose="020F0502020204030204"/>
                <a:cs typeface="Calibri" panose="020F0502020204030204"/>
              </a:rPr>
              <a:t>Thank you for attending our SALT meeting tonight!  </a:t>
            </a:r>
            <a:r>
              <a:rPr lang="en-US" dirty="0"/>
              <a:t>Are there any final questions for our team this evening?</a:t>
            </a:r>
          </a:p>
          <a:p>
            <a:pPr>
              <a:defRPr/>
            </a:pPr>
            <a:endParaRPr lang="en-US" i="1" dirty="0">
              <a:ea typeface="Calibri" panose="020F0502020204030204"/>
              <a:cs typeface="Calibri" panose="020F0502020204030204"/>
            </a:endParaRPr>
          </a:p>
          <a:p>
            <a:pPr marL="0" marR="0" lvl="0" indent="0" algn="l" defTabSz="914400">
              <a:lnSpc>
                <a:spcPct val="100000"/>
              </a:lnSpc>
              <a:spcBef>
                <a:spcPts val="0"/>
              </a:spcBef>
              <a:spcAft>
                <a:spcPts val="0"/>
              </a:spcAft>
              <a:buClrTx/>
              <a:buSzTx/>
              <a:buFontTx/>
              <a:buNone/>
              <a:tabLst/>
              <a:defRPr/>
            </a:pPr>
            <a:r>
              <a:rPr lang="en-US" i="1" dirty="0">
                <a:ea typeface="Calibri" panose="020F0502020204030204"/>
                <a:cs typeface="Calibri" panose="020F0502020204030204"/>
              </a:rPr>
              <a:t>Take down PowerPoint.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a typeface="Calibri" panose="020F0502020204030204"/>
                <a:cs typeface="Calibri" panose="020F0502020204030204"/>
              </a:rPr>
              <a:t>Pause for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a typeface="Calibri" panose="020F0502020204030204"/>
                <a:cs typeface="Calibri" panose="020F0502020204030204"/>
              </a:rPr>
              <a:t>After all questions are done…</a:t>
            </a:r>
            <a:endParaRPr lang="en-US" dirty="0"/>
          </a:p>
          <a:p>
            <a:r>
              <a:rPr lang="en-US" dirty="0"/>
              <a:t>Later this week you all will receive this PowerPoint presentation and notes as well as a sample SU Meeting PowerPoint and Agenda for your May SU meetings. It will also be posted in </a:t>
            </a:r>
            <a:r>
              <a:rPr lang="en-US" dirty="0" err="1"/>
              <a:t>Rallyhood</a:t>
            </a:r>
            <a:r>
              <a:rPr lang="en-US" dirty="0"/>
              <a:t>. Our hope is that these will be useful tools for you as you go back to your Service Units and share information. </a:t>
            </a:r>
            <a:endParaRPr lang="en-US" dirty="0">
              <a:ea typeface="Calibri"/>
              <a:cs typeface="Calibri"/>
            </a:endParaRPr>
          </a:p>
          <a:p>
            <a:endParaRPr lang="en-US" dirty="0"/>
          </a:p>
          <a:p>
            <a:r>
              <a:rPr lang="en-US" dirty="0"/>
              <a:t>Our next meeting will be August 24, 2026. Have a great summer! </a:t>
            </a:r>
          </a:p>
          <a:p>
            <a:endParaRPr lang="en-US" dirty="0">
              <a:ea typeface="Calibri"/>
              <a:cs typeface="Calibri"/>
            </a:endParaRPr>
          </a:p>
          <a:p>
            <a:endParaRPr lang="en-US" dirty="0">
              <a:ea typeface="Calibri"/>
              <a:cs typeface="+mn-lt"/>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28</a:t>
            </a:fld>
            <a:endParaRPr lang="en-US"/>
          </a:p>
        </p:txBody>
      </p:sp>
    </p:spTree>
    <p:extLst>
      <p:ext uri="{BB962C8B-B14F-4D97-AF65-F5344CB8AC3E}">
        <p14:creationId xmlns:p14="http://schemas.microsoft.com/office/powerpoint/2010/main" val="32844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JACLYN:</a:t>
            </a:r>
          </a:p>
          <a:p>
            <a:r>
              <a:rPr lang="en-US" dirty="0"/>
              <a:t>Our agenda is packed this evening with lots of great information!</a:t>
            </a:r>
            <a:endParaRPr lang="en-US" dirty="0">
              <a:ea typeface="Calibri"/>
              <a:cs typeface="Calibri"/>
            </a:endParaRPr>
          </a:p>
          <a:p>
            <a:endParaRPr lang="en-US" dirty="0"/>
          </a:p>
          <a:p>
            <a:r>
              <a:rPr lang="en-US" i="1" dirty="0"/>
              <a:t>Go through list…</a:t>
            </a:r>
            <a:endParaRPr lang="en-US" i="1" dirty="0">
              <a:ea typeface="Calibri"/>
              <a:cs typeface="Calibri"/>
            </a:endParaRPr>
          </a:p>
          <a:p>
            <a:endParaRPr lang="en-US" dirty="0"/>
          </a:p>
          <a:p>
            <a:r>
              <a:rPr lang="en-US" dirty="0"/>
              <a:t>Please make sure you stay on mute for the presentation portion of this evening, but you are welcome to add questions and comments to the chat as you think of them. We will also have time throughout the meeting and at the end of tonight’s meeting for you to unmute and ask any additional questions.</a:t>
            </a:r>
            <a:endParaRPr lang="en-US" dirty="0">
              <a:ea typeface="Calibri"/>
              <a:cs typeface="Calibri"/>
            </a:endParaRPr>
          </a:p>
          <a:p>
            <a:endParaRPr lang="en-US" dirty="0"/>
          </a:p>
          <a:p>
            <a:pPr>
              <a:defRPr/>
            </a:pPr>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a:t>
            </a:fld>
            <a:endParaRPr lang="en-US"/>
          </a:p>
        </p:txBody>
      </p:sp>
    </p:spTree>
    <p:extLst>
      <p:ext uri="{BB962C8B-B14F-4D97-AF65-F5344CB8AC3E}">
        <p14:creationId xmlns:p14="http://schemas.microsoft.com/office/powerpoint/2010/main" val="54499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JACLYN: Thank you to everyone who attended our Service Team Retre</a:t>
            </a:r>
            <a:r>
              <a:rPr lang="en-US">
                <a:solidFill>
                  <a:srgbClr val="000000"/>
                </a:solidFill>
                <a:latin typeface="Calibri"/>
                <a:ea typeface="Calibri"/>
                <a:cs typeface="Calibri"/>
              </a:rPr>
              <a:t>at</a:t>
            </a:r>
            <a:r>
              <a:rPr lang="en-US"/>
              <a:t> on Saturday in Statesville. It was a great day together and a perfect way to end this membership year and look ahead to next year. We had 52 volunteers from 18 Service Units and hope everyone who attended had as much fun as we did!</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a:t>4</a:t>
            </a:fld>
            <a:endParaRPr lang="en-US"/>
          </a:p>
        </p:txBody>
      </p:sp>
    </p:spTree>
    <p:extLst>
      <p:ext uri="{BB962C8B-B14F-4D97-AF65-F5344CB8AC3E}">
        <p14:creationId xmlns:p14="http://schemas.microsoft.com/office/powerpoint/2010/main" val="362512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D1131-2591-5199-A668-54B22BDD9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F2F54-C898-2A81-4225-7300A3A31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D422C-BDAC-A8F8-BC32-FCB00B749362}"/>
              </a:ext>
            </a:extLst>
          </p:cNvPr>
          <p:cNvSpPr>
            <a:spLocks noGrp="1"/>
          </p:cNvSpPr>
          <p:nvPr>
            <p:ph type="body" idx="1"/>
          </p:nvPr>
        </p:nvSpPr>
        <p:spPr/>
        <p:txBody>
          <a:bodyPr/>
          <a:lstStyle/>
          <a:p>
            <a:r>
              <a:rPr lang="en-US">
                <a:ea typeface="Calibri"/>
                <a:cs typeface="Calibri"/>
              </a:rPr>
              <a:t>JACLYN:</a:t>
            </a:r>
          </a:p>
          <a:p>
            <a:r>
              <a:rPr lang="en-US"/>
              <a:t>As we wind down this year's SALT meetings, we would also love to hear from you on any ways we can improve upon them for you. All of you should have seen the GSCP2P Wants 2 Know survey in Today's Tips. Please let us know any and all feedback in that survey so we can come back better and stronger in MY27.  This survey opened on April 25 and will close on June 5. </a:t>
            </a:r>
            <a:r>
              <a:rPr lang="en-US">
                <a:hlinkClick r:id="rId3"/>
              </a:rPr>
              <a:t>GSCP2P Wants to Know Survey </a:t>
            </a:r>
            <a:r>
              <a:rPr lang="en-US"/>
              <a:t>. </a:t>
            </a:r>
            <a:endParaRPr lang="en-US">
              <a:solidFill>
                <a:srgbClr val="444444"/>
              </a:solidFill>
            </a:endParaRPr>
          </a:p>
          <a:p>
            <a:endParaRPr lang="en-US">
              <a:solidFill>
                <a:srgbClr val="444444"/>
              </a:solidFill>
            </a:endParaRPr>
          </a:p>
        </p:txBody>
      </p:sp>
      <p:sp>
        <p:nvSpPr>
          <p:cNvPr id="4" name="Slide Number Placeholder 3">
            <a:extLst>
              <a:ext uri="{FF2B5EF4-FFF2-40B4-BE49-F238E27FC236}">
                <a16:creationId xmlns:a16="http://schemas.microsoft.com/office/drawing/2014/main" id="{C9322B2D-F742-CB41-532B-464683037CD0}"/>
              </a:ext>
            </a:extLst>
          </p:cNvPr>
          <p:cNvSpPr>
            <a:spLocks noGrp="1"/>
          </p:cNvSpPr>
          <p:nvPr>
            <p:ph type="sldNum" sz="quarter" idx="5"/>
          </p:nvPr>
        </p:nvSpPr>
        <p:spPr/>
        <p:txBody>
          <a:bodyPr/>
          <a:lstStyle/>
          <a:p>
            <a:fld id="{8CBCB34E-50E2-40A4-B161-B712AA98D072}" type="slidenum">
              <a:rPr lang="en-US"/>
              <a:t>5</a:t>
            </a:fld>
            <a:endParaRPr lang="en-US"/>
          </a:p>
        </p:txBody>
      </p:sp>
    </p:spTree>
    <p:extLst>
      <p:ext uri="{BB962C8B-B14F-4D97-AF65-F5344CB8AC3E}">
        <p14:creationId xmlns:p14="http://schemas.microsoft.com/office/powerpoint/2010/main" val="396764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15327-FF82-7BDD-A729-2336E34CD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7FFDC-6EBA-5B0D-F35C-0D8B592FC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58A60-1F55-3F30-859D-81FD87E22AE0}"/>
              </a:ext>
            </a:extLst>
          </p:cNvPr>
          <p:cNvSpPr>
            <a:spLocks noGrp="1"/>
          </p:cNvSpPr>
          <p:nvPr>
            <p:ph type="body" idx="1"/>
          </p:nvPr>
        </p:nvSpPr>
        <p:spPr/>
        <p:txBody>
          <a:bodyPr/>
          <a:lstStyle/>
          <a:p>
            <a:r>
              <a:rPr lang="en-US"/>
              <a:t>Just a reminder that the G.E.O. event takes place this coming weekend on Saturday, June 6! Join us to celebrate all girls who sold 500 or more packages at Emerald Pointe, Wet n' Wild waterpark. We look forward to celebrating this weekend with all our top sellers from the 2026 Cookie Program and nearly 1500 of our closest Girl Scout friends. </a:t>
            </a:r>
          </a:p>
          <a:p>
            <a:pPr>
              <a:lnSpc>
                <a:spcPct val="114999"/>
              </a:lnSpc>
            </a:pPr>
            <a:endParaRPr lang="en-US">
              <a:ea typeface="Calibri"/>
              <a:cs typeface="Calibri"/>
            </a:endParaRPr>
          </a:p>
          <a:p>
            <a:pPr>
              <a:lnSpc>
                <a:spcPct val="114999"/>
              </a:lnSpc>
            </a:pPr>
            <a:r>
              <a:rPr lang="en-US">
                <a:ea typeface="Calibri"/>
                <a:cs typeface="Calibri"/>
              </a:rPr>
              <a:t>Just as a reminder:</a:t>
            </a:r>
            <a:endParaRPr lang="en-US"/>
          </a:p>
          <a:p>
            <a:pPr marL="342900" indent="-342900">
              <a:lnSpc>
                <a:spcPct val="114999"/>
              </a:lnSpc>
              <a:buFont typeface="Symbol,Sans-Serif"/>
              <a:buChar char=""/>
            </a:pPr>
            <a:r>
              <a:rPr lang="en-US"/>
              <a:t>GEO girls and their adult chaperone both receive a free admission ticket to the water park, valid for June 6 only. </a:t>
            </a:r>
          </a:p>
          <a:p>
            <a:pPr marL="342900" indent="-342900">
              <a:lnSpc>
                <a:spcPct val="114999"/>
              </a:lnSpc>
              <a:buFont typeface="Symbol,Sans-Serif"/>
              <a:buChar char=""/>
            </a:pPr>
            <a:r>
              <a:rPr lang="en-US">
                <a:ea typeface="Calibri"/>
                <a:cs typeface="Calibri"/>
              </a:rPr>
              <a:t>The deadline has now passed (May 29th) to use cookie dough/nut bucks/daisy dollars to purchase additional tickets. </a:t>
            </a:r>
          </a:p>
          <a:p>
            <a:pPr>
              <a:lnSpc>
                <a:spcPct val="114999"/>
              </a:lnSpc>
            </a:pPr>
            <a:endParaRPr lang="en-US">
              <a:ea typeface="Calibri"/>
              <a:cs typeface="Calibri"/>
            </a:endParaRPr>
          </a:p>
          <a:p>
            <a:pPr>
              <a:lnSpc>
                <a:spcPct val="114999"/>
              </a:lnSpc>
            </a:pPr>
            <a:r>
              <a:rPr lang="en-US">
                <a:ea typeface="Calibri"/>
                <a:cs typeface="Calibri"/>
              </a:rPr>
              <a:t>Reach out to </a:t>
            </a:r>
            <a:r>
              <a:rPr lang="en-US">
                <a:ea typeface="Calibri"/>
                <a:cs typeface="Calibri"/>
                <a:hlinkClick r:id="rId3"/>
              </a:rPr>
              <a:t>info@girlscoutsp2p.org</a:t>
            </a:r>
            <a:r>
              <a:rPr lang="en-US">
                <a:ea typeface="Calibri"/>
                <a:cs typeface="Calibri"/>
              </a:rPr>
              <a:t> with questions.  </a:t>
            </a:r>
            <a:endParaRPr lang="en-US"/>
          </a:p>
        </p:txBody>
      </p:sp>
      <p:sp>
        <p:nvSpPr>
          <p:cNvPr id="4" name="Slide Number Placeholder 3">
            <a:extLst>
              <a:ext uri="{FF2B5EF4-FFF2-40B4-BE49-F238E27FC236}">
                <a16:creationId xmlns:a16="http://schemas.microsoft.com/office/drawing/2014/main" id="{C63FF371-2B0A-D9A1-F311-C9990EF4363C}"/>
              </a:ext>
            </a:extLst>
          </p:cNvPr>
          <p:cNvSpPr>
            <a:spLocks noGrp="1"/>
          </p:cNvSpPr>
          <p:nvPr>
            <p:ph type="sldNum" sz="quarter" idx="5"/>
          </p:nvPr>
        </p:nvSpPr>
        <p:spPr/>
        <p:txBody>
          <a:bodyPr/>
          <a:lstStyle/>
          <a:p>
            <a:fld id="{8CBCB34E-50E2-40A4-B161-B712AA98D072}" type="slidenum">
              <a:rPr lang="en-US"/>
              <a:t>6</a:t>
            </a:fld>
            <a:endParaRPr lang="en-US"/>
          </a:p>
        </p:txBody>
      </p:sp>
    </p:spTree>
    <p:extLst>
      <p:ext uri="{BB962C8B-B14F-4D97-AF65-F5344CB8AC3E}">
        <p14:creationId xmlns:p14="http://schemas.microsoft.com/office/powerpoint/2010/main" val="52411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58C9-A2C0-2E2E-F982-9BE29DEDE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C4C4B-5DB6-68B3-1197-FA4DEA7BD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EF95D-9632-704D-0E56-C2864866BFF3}"/>
              </a:ext>
            </a:extLst>
          </p:cNvPr>
          <p:cNvSpPr>
            <a:spLocks noGrp="1"/>
          </p:cNvSpPr>
          <p:nvPr>
            <p:ph type="body" idx="1"/>
          </p:nvPr>
        </p:nvSpPr>
        <p:spPr/>
        <p:txBody>
          <a:bodyPr/>
          <a:lstStyle/>
          <a:p>
            <a:r>
              <a:rPr lang="en-US"/>
              <a:t>SANDI: A quick update for everyone.  </a:t>
            </a:r>
            <a:endParaRPr lang="en-US" i="1">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28472A91-862B-6F27-C18B-53B4C240A7F1}"/>
              </a:ext>
            </a:extLst>
          </p:cNvPr>
          <p:cNvSpPr>
            <a:spLocks noGrp="1"/>
          </p:cNvSpPr>
          <p:nvPr>
            <p:ph type="sldNum" sz="quarter" idx="5"/>
          </p:nvPr>
        </p:nvSpPr>
        <p:spPr/>
        <p:txBody>
          <a:bodyPr/>
          <a:lstStyle/>
          <a:p>
            <a:fld id="{8CBCB34E-50E2-40A4-B161-B712AA98D072}" type="slidenum">
              <a:rPr lang="en-US"/>
              <a:t>7</a:t>
            </a:fld>
            <a:endParaRPr lang="en-US"/>
          </a:p>
        </p:txBody>
      </p:sp>
    </p:spTree>
    <p:extLst>
      <p:ext uri="{BB962C8B-B14F-4D97-AF65-F5344CB8AC3E}">
        <p14:creationId xmlns:p14="http://schemas.microsoft.com/office/powerpoint/2010/main" val="321100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2997-5641-7326-6A41-9AF129893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AFA05-B40B-5B4F-9D94-5C80CF05B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F6978-3E54-7EB7-D614-A5CE1C9E3FC6}"/>
              </a:ext>
            </a:extLst>
          </p:cNvPr>
          <p:cNvSpPr>
            <a:spLocks noGrp="1"/>
          </p:cNvSpPr>
          <p:nvPr>
            <p:ph type="body" idx="1"/>
          </p:nvPr>
        </p:nvSpPr>
        <p:spPr/>
        <p:txBody>
          <a:bodyPr/>
          <a:lstStyle/>
          <a:p>
            <a:r>
              <a:rPr lang="en-US">
                <a:solidFill>
                  <a:srgbClr val="242424"/>
                </a:solidFill>
                <a:highlight>
                  <a:srgbClr val="FFFFFF"/>
                </a:highlight>
              </a:rPr>
              <a:t>Graduating Girl Scouts can enjoy a </a:t>
            </a:r>
            <a:r>
              <a:rPr lang="en-US" u="sng">
                <a:solidFill>
                  <a:srgbClr val="00B451"/>
                </a:solidFill>
                <a:highlight>
                  <a:srgbClr val="FFFFFF"/>
                </a:highlight>
                <a:hlinkClick r:id="rId3"/>
              </a:rPr>
              <a:t>lifetime membership for $200</a:t>
            </a:r>
            <a:r>
              <a:rPr lang="en-US">
                <a:solidFill>
                  <a:srgbClr val="242424"/>
                </a:solidFill>
                <a:highlight>
                  <a:srgbClr val="FFFFFF"/>
                </a:highlight>
              </a:rPr>
              <a:t>—our discounted rate for alums under age 30. Best of all, your grad will get all the benefits of membership for years to come, like </a:t>
            </a:r>
            <a:r>
              <a:rPr lang="en-US" u="sng">
                <a:solidFill>
                  <a:srgbClr val="00B451"/>
                </a:solidFill>
                <a:highlight>
                  <a:srgbClr val="FFFFFF"/>
                </a:highlight>
                <a:hlinkClick r:id="rId4"/>
              </a:rPr>
              <a:t>travel adventures</a:t>
            </a:r>
            <a:r>
              <a:rPr lang="en-US">
                <a:solidFill>
                  <a:srgbClr val="242424"/>
                </a:solidFill>
                <a:highlight>
                  <a:srgbClr val="FFFFFF"/>
                </a:highlight>
              </a:rPr>
              <a:t>, </a:t>
            </a:r>
            <a:r>
              <a:rPr lang="en-US" u="sng">
                <a:solidFill>
                  <a:srgbClr val="00B451"/>
                </a:solidFill>
                <a:highlight>
                  <a:srgbClr val="FFFFFF"/>
                </a:highlight>
                <a:hlinkClick r:id="rId5"/>
              </a:rPr>
              <a:t>campus Girl Scouts</a:t>
            </a:r>
            <a:r>
              <a:rPr lang="en-US">
                <a:solidFill>
                  <a:srgbClr val="242424"/>
                </a:solidFill>
                <a:highlight>
                  <a:srgbClr val="FFFFFF"/>
                </a:highlight>
              </a:rPr>
              <a:t> and more!</a:t>
            </a:r>
          </a:p>
          <a:p>
            <a:endParaRPr lang="en-US"/>
          </a:p>
          <a:p>
            <a:r>
              <a:rPr lang="en-US">
                <a:solidFill>
                  <a:srgbClr val="242424"/>
                </a:solidFill>
                <a:highlight>
                  <a:srgbClr val="FFFFFF"/>
                </a:highlight>
                <a:ea typeface="Calibri" panose="020F0502020204030204"/>
                <a:cs typeface="Calibri" panose="020F0502020204030204"/>
              </a:rPr>
              <a:t>Encourage graduating Girl Scouts to submit their Post Grad Plans with us! We'll give them a special shout out on social media but also provide the option to stay connected through our P2P young alum opportunities.</a:t>
            </a:r>
            <a:endParaRPr lang="en-US"/>
          </a:p>
        </p:txBody>
      </p:sp>
      <p:sp>
        <p:nvSpPr>
          <p:cNvPr id="4" name="Slide Number Placeholder 3">
            <a:extLst>
              <a:ext uri="{FF2B5EF4-FFF2-40B4-BE49-F238E27FC236}">
                <a16:creationId xmlns:a16="http://schemas.microsoft.com/office/drawing/2014/main" id="{6437BCDB-9B55-6CD7-C42B-F87C71DC2458}"/>
              </a:ext>
            </a:extLst>
          </p:cNvPr>
          <p:cNvSpPr>
            <a:spLocks noGrp="1"/>
          </p:cNvSpPr>
          <p:nvPr>
            <p:ph type="sldNum" sz="quarter" idx="5"/>
          </p:nvPr>
        </p:nvSpPr>
        <p:spPr/>
        <p:txBody>
          <a:bodyPr/>
          <a:lstStyle/>
          <a:p>
            <a:fld id="{8CBCB34E-50E2-40A4-B161-B712AA98D072}" type="slidenum">
              <a:rPr lang="en-US"/>
              <a:t>8</a:t>
            </a:fld>
            <a:endParaRPr lang="en-US"/>
          </a:p>
        </p:txBody>
      </p:sp>
    </p:spTree>
    <p:extLst>
      <p:ext uri="{BB962C8B-B14F-4D97-AF65-F5344CB8AC3E}">
        <p14:creationId xmlns:p14="http://schemas.microsoft.com/office/powerpoint/2010/main" val="106332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F018-3F6F-3D61-BEF0-545D2C660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E031-4BD2-6E4B-AFD5-AD4088BF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0FBCF-A94D-1120-9582-8E5151BDA85A}"/>
              </a:ext>
            </a:extLst>
          </p:cNvPr>
          <p:cNvSpPr>
            <a:spLocks noGrp="1"/>
          </p:cNvSpPr>
          <p:nvPr>
            <p:ph type="body" idx="1"/>
          </p:nvPr>
        </p:nvSpPr>
        <p:spPr/>
        <p:txBody>
          <a:bodyPr/>
          <a:lstStyle/>
          <a:p>
            <a:r>
              <a:rPr lang="en-US" b="0">
                <a:ea typeface="Calibri"/>
                <a:cs typeface="Calibri"/>
              </a:rPr>
              <a:t>Again, Thank you for continuing to be advocates for </a:t>
            </a:r>
            <a:r>
              <a:rPr lang="en-US" b="0" err="1">
                <a:ea typeface="Calibri"/>
                <a:cs typeface="Calibri"/>
              </a:rPr>
              <a:t>Rallyhood</a:t>
            </a:r>
            <a:r>
              <a:rPr lang="en-US" b="0">
                <a:ea typeface="Calibri"/>
                <a:cs typeface="Calibri"/>
              </a:rPr>
              <a:t>!</a:t>
            </a:r>
          </a:p>
          <a:p>
            <a:endParaRPr lang="en-US">
              <a:ea typeface="Calibri"/>
              <a:cs typeface="Calibri"/>
            </a:endParaRPr>
          </a:p>
        </p:txBody>
      </p:sp>
      <p:sp>
        <p:nvSpPr>
          <p:cNvPr id="4" name="Slide Number Placeholder 3">
            <a:extLst>
              <a:ext uri="{FF2B5EF4-FFF2-40B4-BE49-F238E27FC236}">
                <a16:creationId xmlns:a16="http://schemas.microsoft.com/office/drawing/2014/main" id="{92B3245E-944C-D7D4-9D38-6C99968BFEB3}"/>
              </a:ext>
            </a:extLst>
          </p:cNvPr>
          <p:cNvSpPr>
            <a:spLocks noGrp="1"/>
          </p:cNvSpPr>
          <p:nvPr>
            <p:ph type="sldNum" sz="quarter" idx="5"/>
          </p:nvPr>
        </p:nvSpPr>
        <p:spPr/>
        <p:txBody>
          <a:bodyPr/>
          <a:lstStyle/>
          <a:p>
            <a:fld id="{8CBCB34E-50E2-40A4-B161-B712AA98D072}" type="slidenum">
              <a:rPr lang="en-US"/>
              <a:t>9</a:t>
            </a:fld>
            <a:endParaRPr lang="en-US"/>
          </a:p>
        </p:txBody>
      </p:sp>
    </p:spTree>
    <p:extLst>
      <p:ext uri="{BB962C8B-B14F-4D97-AF65-F5344CB8AC3E}">
        <p14:creationId xmlns:p14="http://schemas.microsoft.com/office/powerpoint/2010/main" val="2325467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9224"/>
            <a:ext cx="6076906" cy="10318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334218" y="3066243"/>
            <a:ext cx="5490848" cy="4154522"/>
          </a:xfrm>
        </p:spPr>
        <p:txBody>
          <a:bodyPr lIns="182880" rIns="182880" anchor="ctr"/>
          <a:lstStyle>
            <a:lvl1pPr marL="0" marR="0" indent="0" algn="ctr" defTabSz="1371566" rtl="0" eaLnBrk="1" fontAlgn="auto" latinLnBrk="0" hangingPunct="1">
              <a:lnSpc>
                <a:spcPct val="90000"/>
              </a:lnSpc>
              <a:spcBef>
                <a:spcPct val="0"/>
              </a:spcBef>
              <a:spcAft>
                <a:spcPts val="0"/>
              </a:spcAft>
              <a:buClrTx/>
              <a:buSzTx/>
              <a:buFontTx/>
              <a:buNone/>
              <a:tabLst/>
              <a:defRPr lang="en-US" sz="32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896712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384977" y="549276"/>
            <a:ext cx="17687124" cy="8780988"/>
          </a:xfrm>
        </p:spPr>
        <p:txBody>
          <a:bodyPr anchor="t">
            <a:noAutofit/>
          </a:bodyPr>
          <a:lstStyle>
            <a:lvl1pPr marL="0" indent="0" algn="l">
              <a:buNone/>
              <a:defRPr sz="8000" b="0" i="0">
                <a:solidFill>
                  <a:schemeClr val="accent1"/>
                </a:solidFill>
                <a:latin typeface="Girl Scout Display Light" panose="02020003000000000000" pitchFamily="18" charset="0"/>
              </a:defRPr>
            </a:lvl1pPr>
            <a:lvl2pPr marL="914378" indent="0">
              <a:buNone/>
              <a:defRPr sz="14000" b="0" i="0">
                <a:latin typeface="Girl Scout Display Light" panose="02020003000000000000" pitchFamily="18" charset="0"/>
              </a:defRPr>
            </a:lvl2pPr>
            <a:lvl3pPr marL="1828755" indent="0">
              <a:buNone/>
              <a:defRPr sz="14000" b="0" i="0">
                <a:latin typeface="Girl Scout Display Light" panose="02020003000000000000" pitchFamily="18" charset="0"/>
              </a:defRPr>
            </a:lvl3pPr>
            <a:lvl4pPr marL="2743131" indent="0">
              <a:buNone/>
              <a:defRPr sz="14000" b="0" i="0">
                <a:latin typeface="Girl Scout Display Light" panose="02020003000000000000" pitchFamily="18" charset="0"/>
              </a:defRPr>
            </a:lvl4pPr>
            <a:lvl5pPr marL="3657509" indent="0">
              <a:buNone/>
              <a:defRPr sz="14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86533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33D81-0CF0-F943-6015-C74AD7B1A20F}"/>
              </a:ext>
            </a:extLst>
          </p:cNvPr>
          <p:cNvSpPr txBox="1"/>
          <p:nvPr userDrawn="1"/>
        </p:nvSpPr>
        <p:spPr>
          <a:xfrm>
            <a:off x="896817" y="9680331"/>
            <a:ext cx="2831122" cy="606669"/>
          </a:xfrm>
          <a:prstGeom prst="rect">
            <a:avLst/>
          </a:prstGeom>
          <a:solidFill>
            <a:schemeClr val="bg1"/>
          </a:solidFill>
        </p:spPr>
        <p:txBody>
          <a:bodyPr wrap="square" rtlCol="0">
            <a:spAutoFit/>
          </a:bodyPr>
          <a:lstStyle/>
          <a:p>
            <a:endParaRPr lang="en-US" sz="2100"/>
          </a:p>
        </p:txBody>
      </p:sp>
    </p:spTree>
    <p:extLst>
      <p:ext uri="{BB962C8B-B14F-4D97-AF65-F5344CB8AC3E}">
        <p14:creationId xmlns:p14="http://schemas.microsoft.com/office/powerpoint/2010/main" val="38355931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96546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40325" y="9944102"/>
            <a:ext cx="18328326" cy="387144"/>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46">
            <a:extLst>
              <a:ext uri="{FF2B5EF4-FFF2-40B4-BE49-F238E27FC236}">
                <a16:creationId xmlns:a16="http://schemas.microsoft.com/office/drawing/2014/main" id="{CA5BE4F5-53C5-4DDD-1E51-EE6C82B0E845}"/>
              </a:ext>
            </a:extLst>
          </p:cNvPr>
          <p:cNvSpPr>
            <a:spLocks noGrp="1"/>
          </p:cNvSpPr>
          <p:nvPr>
            <p:ph type="body" sz="quarter" idx="19" hasCustomPrompt="1"/>
          </p:nvPr>
        </p:nvSpPr>
        <p:spPr>
          <a:xfrm>
            <a:off x="389678" y="-23890"/>
            <a:ext cx="17602200" cy="558440"/>
          </a:xfrm>
        </p:spPr>
        <p:txBody>
          <a:bodyPr anchor="b">
            <a:normAutofit/>
          </a:bodyPr>
          <a:lstStyle>
            <a:lvl1pPr marL="0" indent="0">
              <a:lnSpc>
                <a:spcPct val="100000"/>
              </a:lnSpc>
              <a:buNone/>
              <a:defRPr sz="2000" b="0" i="0">
                <a:solidFill>
                  <a:schemeClr val="tx1"/>
                </a:solidFill>
                <a:latin typeface="Trefoil Sans Medium" panose="020B0000000000000000"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4822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563904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33D81-0CF0-F943-6015-C74AD7B1A20F}"/>
              </a:ext>
            </a:extLst>
          </p:cNvPr>
          <p:cNvSpPr txBox="1"/>
          <p:nvPr userDrawn="1"/>
        </p:nvSpPr>
        <p:spPr>
          <a:xfrm>
            <a:off x="896817" y="9680331"/>
            <a:ext cx="2831122" cy="606669"/>
          </a:xfrm>
          <a:prstGeom prst="rect">
            <a:avLst/>
          </a:prstGeom>
          <a:solidFill>
            <a:schemeClr val="bg1"/>
          </a:solidFill>
        </p:spPr>
        <p:txBody>
          <a:bodyPr wrap="square" rtlCol="0">
            <a:spAutoFit/>
          </a:bodyPr>
          <a:lstStyle/>
          <a:p>
            <a:endParaRPr lang="en-US" sz="2700"/>
          </a:p>
        </p:txBody>
      </p:sp>
    </p:spTree>
    <p:extLst>
      <p:ext uri="{BB962C8B-B14F-4D97-AF65-F5344CB8AC3E}">
        <p14:creationId xmlns:p14="http://schemas.microsoft.com/office/powerpoint/2010/main" val="34310176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2"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girlscoutsp2p.org/en/discover/activities/events.html?q=tuesday%20explorers&amp;fbclid=IwZXh0bgNhZW0CMTAAYnJpZBExNXI4TlQ5ZEhRNnRKVldIcHNydGMGYXBwX2lkEDIyMjAzOTE3ODgyMDA4OTIAAR59ati2ahqMRVynP8uRy-XmLk60lieKz4ig-NVv0pu5spPD-n9PCMxYeP7NvA_aem_lgIfMJJtrU7t6IrP1WRFiA" TargetMode="Externa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6.sv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www.girlscoutsp2p.org/en/members/for-girl-scouts/additional-opportunities/girl-leadership-opportunities.html#girladvisoryboard" TargetMode="Externa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hyperlink" Target="https://www.girlscoutshop.com/carolinas-peaks-to-piedmont?_gl=1*85digz*_gcl_au*MjA0NDAyNDYyMi4xNzc1NDc1Nzcz*_ga*MTE1ODUyNTU5Ni4xNzU5NzgxMDcw*_ga_5158YSHZTM*czE3Nzg3NjQ2MDEkbzM3NiRnMSR0MTc3ODc2OTgyNSRqNjAkbDAkaDA." TargetMode="Externa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fs23.formsite.com/Kr2OoX/r1gbinfhbu/index" TargetMode="External"/><Relationship Id="rId5" Type="http://schemas.openxmlformats.org/officeDocument/2006/relationships/hyperlink" Target="https://fs23.formsite.com/Kr2OoX/lzwlmxtwcd/index"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234000" y="299160"/>
            <a:ext cx="2443353" cy="1401127"/>
            <a:chOff x="0" y="0"/>
            <a:chExt cx="3257804" cy="1868170"/>
          </a:xfrm>
        </p:grpSpPr>
        <p:sp>
          <p:nvSpPr>
            <p:cNvPr id="8" name="Freeform 8"/>
            <p:cNvSpPr/>
            <p:nvPr/>
          </p:nvSpPr>
          <p:spPr>
            <a:xfrm>
              <a:off x="0" y="0"/>
              <a:ext cx="3257804" cy="1868170"/>
            </a:xfrm>
            <a:custGeom>
              <a:avLst/>
              <a:gdLst/>
              <a:ahLst/>
              <a:cxnLst/>
              <a:rect l="l" t="t" r="r" b="b"/>
              <a:pathLst>
                <a:path w="3257804" h="1868170">
                  <a:moveTo>
                    <a:pt x="0" y="0"/>
                  </a:moveTo>
                  <a:lnTo>
                    <a:pt x="3257804" y="0"/>
                  </a:lnTo>
                  <a:lnTo>
                    <a:pt x="3257804" y="1868170"/>
                  </a:lnTo>
                  <a:lnTo>
                    <a:pt x="0" y="1868170"/>
                  </a:lnTo>
                  <a:lnTo>
                    <a:pt x="0" y="0"/>
                  </a:lnTo>
                  <a:close/>
                </a:path>
              </a:pathLst>
            </a:custGeom>
            <a:blipFill>
              <a:blip r:embed="rId5"/>
              <a:stretch>
                <a:fillRect t="-107" b="-107"/>
              </a:stretch>
            </a:blipFill>
          </p:spPr>
          <p:txBody>
            <a:bodyPr/>
            <a:lstStyle/>
            <a:p>
              <a:endParaRPr lang="en-US"/>
            </a:p>
          </p:txBody>
        </p:sp>
      </p:grpSp>
      <p:grpSp>
        <p:nvGrpSpPr>
          <p:cNvPr id="9" name="Group 9"/>
          <p:cNvGrpSpPr/>
          <p:nvPr/>
        </p:nvGrpSpPr>
        <p:grpSpPr>
          <a:xfrm>
            <a:off x="15483960" y="293760"/>
            <a:ext cx="2752154" cy="1406176"/>
            <a:chOff x="0" y="0"/>
            <a:chExt cx="3669538" cy="1874901"/>
          </a:xfrm>
        </p:grpSpPr>
        <p:sp>
          <p:nvSpPr>
            <p:cNvPr id="10" name="Freeform 10"/>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11" name="Group 11"/>
          <p:cNvGrpSpPr/>
          <p:nvPr/>
        </p:nvGrpSpPr>
        <p:grpSpPr>
          <a:xfrm>
            <a:off x="-451440" y="5176080"/>
            <a:ext cx="3514725" cy="1795653"/>
            <a:chOff x="0" y="0"/>
            <a:chExt cx="4686300" cy="2394204"/>
          </a:xfrm>
        </p:grpSpPr>
        <p:sp>
          <p:nvSpPr>
            <p:cNvPr id="12" name="Freeform 12"/>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3" name="Group 13"/>
          <p:cNvGrpSpPr/>
          <p:nvPr/>
        </p:nvGrpSpPr>
        <p:grpSpPr>
          <a:xfrm>
            <a:off x="7313760" y="-29484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16027200" y="3166200"/>
            <a:ext cx="2699957" cy="1379506"/>
            <a:chOff x="0" y="0"/>
            <a:chExt cx="3599942" cy="1839341"/>
          </a:xfrm>
        </p:grpSpPr>
        <p:sp>
          <p:nvSpPr>
            <p:cNvPr id="16" name="Freeform 16"/>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7" name="Group 17"/>
          <p:cNvGrpSpPr/>
          <p:nvPr/>
        </p:nvGrpSpPr>
        <p:grpSpPr>
          <a:xfrm>
            <a:off x="-4512538" y="8262260"/>
            <a:ext cx="24521423" cy="2981798"/>
            <a:chOff x="0" y="0"/>
            <a:chExt cx="32695231" cy="3975731"/>
          </a:xfrm>
        </p:grpSpPr>
        <p:grpSp>
          <p:nvGrpSpPr>
            <p:cNvPr id="18" name="Group 18"/>
            <p:cNvGrpSpPr/>
            <p:nvPr/>
          </p:nvGrpSpPr>
          <p:grpSpPr>
            <a:xfrm>
              <a:off x="0" y="76287"/>
              <a:ext cx="18458906" cy="3899444"/>
              <a:chOff x="0" y="0"/>
              <a:chExt cx="18458906" cy="3899444"/>
            </a:xfrm>
          </p:grpSpPr>
          <p:sp>
            <p:nvSpPr>
              <p:cNvPr id="19" name="Freeform 19"/>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20" name="Group 20"/>
            <p:cNvGrpSpPr/>
            <p:nvPr/>
          </p:nvGrpSpPr>
          <p:grpSpPr>
            <a:xfrm>
              <a:off x="14211542" y="0"/>
              <a:ext cx="18483689" cy="3904680"/>
              <a:chOff x="0" y="0"/>
              <a:chExt cx="18813754" cy="3974406"/>
            </a:xfrm>
          </p:grpSpPr>
          <p:sp>
            <p:nvSpPr>
              <p:cNvPr id="21" name="Freeform 21"/>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grpSp>
        <p:nvGrpSpPr>
          <p:cNvPr id="22" name="Group 22"/>
          <p:cNvGrpSpPr/>
          <p:nvPr/>
        </p:nvGrpSpPr>
        <p:grpSpPr>
          <a:xfrm>
            <a:off x="10278318" y="6841782"/>
            <a:ext cx="6243131" cy="3449330"/>
            <a:chOff x="0" y="0"/>
            <a:chExt cx="8324174" cy="4599106"/>
          </a:xfrm>
        </p:grpSpPr>
        <p:sp>
          <p:nvSpPr>
            <p:cNvPr id="23" name="Freeform 23"/>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
        <p:nvSpPr>
          <p:cNvPr id="24" name="Freeform 24"/>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5" name="Freeform 25"/>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9"/>
                </a:ext>
              </a:extLst>
            </a:blip>
            <a:stretch>
              <a:fillRect t="-8" b="-8"/>
            </a:stretch>
          </a:blipFill>
        </p:spPr>
        <p:txBody>
          <a:bodyPr/>
          <a:lstStyle/>
          <a:p>
            <a:endParaRPr lang="en-US"/>
          </a:p>
        </p:txBody>
      </p:sp>
      <p:grpSp>
        <p:nvGrpSpPr>
          <p:cNvPr id="26" name="Group 26"/>
          <p:cNvGrpSpPr/>
          <p:nvPr/>
        </p:nvGrpSpPr>
        <p:grpSpPr>
          <a:xfrm>
            <a:off x="3044953" y="738208"/>
            <a:ext cx="12198094" cy="5808994"/>
            <a:chOff x="0" y="0"/>
            <a:chExt cx="16264125" cy="7745325"/>
          </a:xfrm>
        </p:grpSpPr>
        <p:sp>
          <p:nvSpPr>
            <p:cNvPr id="27" name="Freeform 27"/>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0"/>
              <a:stretch>
                <a:fillRect l="-850" t="-1119" r="-320"/>
              </a:stretch>
            </a:blipFill>
          </p:spPr>
          <p:txBody>
            <a:bodyPr/>
            <a:lstStyle/>
            <a:p>
              <a:endParaRPr lang="en-US"/>
            </a:p>
          </p:txBody>
        </p:sp>
        <p:sp>
          <p:nvSpPr>
            <p:cNvPr id="28" name="Freeform 28"/>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9" name="Group 29"/>
          <p:cNvGrpSpPr/>
          <p:nvPr/>
        </p:nvGrpSpPr>
        <p:grpSpPr>
          <a:xfrm>
            <a:off x="7845144" y="2635244"/>
            <a:ext cx="2611033" cy="2441418"/>
            <a:chOff x="0" y="0"/>
            <a:chExt cx="2357755" cy="2204593"/>
          </a:xfrm>
        </p:grpSpPr>
        <p:sp>
          <p:nvSpPr>
            <p:cNvPr id="30" name="Freeform 30"/>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1"/>
              <a:stretch>
                <a:fillRect l="-26" r="-26"/>
              </a:stretch>
            </a:blipFill>
          </p:spPr>
          <p:txBody>
            <a:bodyPr/>
            <a:lstStyle/>
            <a:p>
              <a:endParaRPr lang="en-US"/>
            </a:p>
          </p:txBody>
        </p:sp>
      </p:grpSp>
      <p:sp>
        <p:nvSpPr>
          <p:cNvPr id="31" name="TextBox 31"/>
          <p:cNvSpPr txBox="1"/>
          <p:nvPr/>
        </p:nvSpPr>
        <p:spPr>
          <a:xfrm>
            <a:off x="3166560" y="5480364"/>
            <a:ext cx="11968200" cy="705642"/>
          </a:xfrm>
          <a:prstGeom prst="rect">
            <a:avLst/>
          </a:prstGeom>
        </p:spPr>
        <p:txBody>
          <a:bodyPr lIns="0" tIns="0" rIns="0" bIns="0" rtlCol="0" anchor="t">
            <a:spAutoFit/>
          </a:bodyPr>
          <a:lstStyle/>
          <a:p>
            <a:pPr algn="ctr">
              <a:lnSpc>
                <a:spcPts val="6021"/>
              </a:lnSpc>
            </a:pPr>
            <a:r>
              <a:rPr lang="en-US" sz="4250" i="1" spc="-1">
                <a:solidFill>
                  <a:srgbClr val="FFFFFF"/>
                </a:solidFill>
                <a:latin typeface="Girl Scout 1"/>
                <a:ea typeface="Girl Scout 1"/>
                <a:cs typeface="Girl Scout 1"/>
                <a:sym typeface="Girl Scout 1"/>
              </a:rPr>
              <a:t>June 1, 2026</a:t>
            </a:r>
          </a:p>
        </p:txBody>
      </p:sp>
      <p:sp>
        <p:nvSpPr>
          <p:cNvPr id="32" name="TextBox 32"/>
          <p:cNvSpPr txBox="1"/>
          <p:nvPr/>
        </p:nvSpPr>
        <p:spPr>
          <a:xfrm>
            <a:off x="3131460" y="1031010"/>
            <a:ext cx="11968200" cy="1308515"/>
          </a:xfrm>
          <a:prstGeom prst="rect">
            <a:avLst/>
          </a:prstGeom>
        </p:spPr>
        <p:txBody>
          <a:bodyPr lIns="0" tIns="0" rIns="0" bIns="0" rtlCol="0" anchor="t">
            <a:spAutoFit/>
          </a:bodyPr>
          <a:lstStyle/>
          <a:p>
            <a:pPr algn="ctr">
              <a:lnSpc>
                <a:spcPts val="4982"/>
              </a:lnSpc>
            </a:pPr>
            <a:r>
              <a:rPr lang="en-US" sz="5301" spc="125">
                <a:solidFill>
                  <a:srgbClr val="FFFFFF"/>
                </a:solidFill>
                <a:latin typeface="Girl Scout 1"/>
                <a:ea typeface="Girl Scout 1"/>
                <a:cs typeface="Girl Scout 1"/>
                <a:sym typeface="Girl Scout 1"/>
              </a:rPr>
              <a:t>Service Area Leadership Team Meeting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35DFD-3B1F-E723-3C56-77FE841FF8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6D0610-7DF6-9D8C-4991-57E5CF3E0B2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36DD7DA5-4F22-BF34-0FFF-D1701DDFE9B3}"/>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654C7DD2-DC4F-9599-E74C-17F2A3B51EE5}"/>
              </a:ext>
            </a:extLst>
          </p:cNvPr>
          <p:cNvSpPr txBox="1"/>
          <p:nvPr/>
        </p:nvSpPr>
        <p:spPr>
          <a:xfrm>
            <a:off x="9245793" y="1339199"/>
            <a:ext cx="7579495" cy="1538883"/>
          </a:xfrm>
          <a:prstGeom prst="rect">
            <a:avLst/>
          </a:prstGeom>
        </p:spPr>
        <p:txBody>
          <a:bodyPr wrap="square" lIns="0" tIns="0" rIns="0" bIns="0" rtlCol="0" anchor="t">
            <a:spAutoFit/>
          </a:bodyPr>
          <a:lstStyle/>
          <a:p>
            <a:pPr algn="ctr"/>
            <a:r>
              <a:rPr lang="en-US" sz="5000" spc="118">
                <a:solidFill>
                  <a:srgbClr val="000000"/>
                </a:solidFill>
                <a:latin typeface="Girl Scout 2"/>
                <a:ea typeface="Girl Scout 2"/>
                <a:cs typeface="Girl Scout 2"/>
              </a:rPr>
              <a:t>2026</a:t>
            </a:r>
            <a:endParaRPr lang="en-US" sz="5000">
              <a:latin typeface="Girl Scout 2"/>
              <a:ea typeface="Calibri"/>
              <a:cs typeface="Calibri"/>
            </a:endParaRPr>
          </a:p>
          <a:p>
            <a:pPr algn="ctr"/>
            <a:r>
              <a:rPr lang="en-US" sz="5000" spc="118">
                <a:solidFill>
                  <a:srgbClr val="000000"/>
                </a:solidFill>
                <a:latin typeface="Girl Scout 2"/>
                <a:ea typeface="Girl Scout 2"/>
                <a:cs typeface="Girl Scout 2"/>
              </a:rPr>
              <a:t>Volunteer Conference</a:t>
            </a:r>
          </a:p>
        </p:txBody>
      </p:sp>
      <p:sp>
        <p:nvSpPr>
          <p:cNvPr id="7" name="TextBox 6">
            <a:extLst>
              <a:ext uri="{FF2B5EF4-FFF2-40B4-BE49-F238E27FC236}">
                <a16:creationId xmlns:a16="http://schemas.microsoft.com/office/drawing/2014/main" id="{DC43E78E-87BE-88A6-E867-37B1D5C76BE8}"/>
              </a:ext>
            </a:extLst>
          </p:cNvPr>
          <p:cNvSpPr txBox="1"/>
          <p:nvPr/>
        </p:nvSpPr>
        <p:spPr>
          <a:xfrm>
            <a:off x="10073263" y="3328528"/>
            <a:ext cx="5920420" cy="3954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Girl Scout 1"/>
                <a:ea typeface="Calibri"/>
                <a:cs typeface="Calibri"/>
              </a:rPr>
              <a:t>Saturday, August 1</a:t>
            </a:r>
            <a:endParaRPr lang="en-US" sz="3500">
              <a:latin typeface="Girl Scout 1" panose="020B0604020202020204" charset="0"/>
              <a:ea typeface="Calibri"/>
              <a:cs typeface="Calibri"/>
            </a:endParaRPr>
          </a:p>
          <a:p>
            <a:pPr algn="ctr"/>
            <a:r>
              <a:rPr lang="en-US" sz="3500">
                <a:latin typeface="Girl Scout 1"/>
                <a:ea typeface="Calibri"/>
                <a:cs typeface="Calibri"/>
              </a:rPr>
              <a:t>10 a.m. - 3 p.m.</a:t>
            </a:r>
          </a:p>
          <a:p>
            <a:pPr algn="ctr"/>
            <a:r>
              <a:rPr lang="en-US" sz="3500">
                <a:latin typeface="Girl Scout 1"/>
                <a:ea typeface="Calibri"/>
                <a:cs typeface="Calibri"/>
              </a:rPr>
              <a:t>Monticello Community Church,</a:t>
            </a:r>
          </a:p>
          <a:p>
            <a:pPr algn="ctr"/>
            <a:r>
              <a:rPr lang="en-US" sz="3500">
                <a:latin typeface="Girl Scout 1"/>
                <a:ea typeface="Calibri"/>
                <a:cs typeface="Calibri"/>
              </a:rPr>
              <a:t>Statesville</a:t>
            </a:r>
          </a:p>
          <a:p>
            <a:pPr algn="ctr"/>
            <a:r>
              <a:rPr lang="en-US" sz="2800">
                <a:latin typeface="Girl Scout 1"/>
                <a:ea typeface="Calibri"/>
                <a:cs typeface="Calibri"/>
              </a:rPr>
              <a:t>Registration opens June 5!</a:t>
            </a:r>
          </a:p>
          <a:p>
            <a:endParaRPr lang="en-US" sz="2800">
              <a:latin typeface="Girl Scout 1"/>
              <a:ea typeface="Calibri"/>
              <a:cs typeface="Calibri"/>
            </a:endParaRPr>
          </a:p>
          <a:p>
            <a:endParaRPr lang="en-US" sz="2000">
              <a:ea typeface="Calibri"/>
              <a:cs typeface="Calibri"/>
            </a:endParaRPr>
          </a:p>
        </p:txBody>
      </p:sp>
      <p:sp>
        <p:nvSpPr>
          <p:cNvPr id="4" name="TextBox 3">
            <a:extLst>
              <a:ext uri="{FF2B5EF4-FFF2-40B4-BE49-F238E27FC236}">
                <a16:creationId xmlns:a16="http://schemas.microsoft.com/office/drawing/2014/main" id="{E39E10FF-A8C0-E1B3-E739-D32F3BDC3DBC}"/>
              </a:ext>
            </a:extLst>
          </p:cNvPr>
          <p:cNvSpPr txBox="1"/>
          <p:nvPr/>
        </p:nvSpPr>
        <p:spPr>
          <a:xfrm>
            <a:off x="8912868" y="7015809"/>
            <a:ext cx="908889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rl Scout 1"/>
              </a:rPr>
              <a:t>Discount codes for those who renewed during Spring Renewal April 1 – May 31st will be sent out on or around June 5, 2026. Please register using that code for FREE admission. </a:t>
            </a:r>
          </a:p>
          <a:p>
            <a:endParaRPr lang="en-US" sz="2400">
              <a:latin typeface="Girl Scout 1"/>
            </a:endParaRPr>
          </a:p>
          <a:p>
            <a:r>
              <a:rPr lang="en-US" sz="2400">
                <a:latin typeface="Girl Scout 1"/>
              </a:rPr>
              <a:t>Lifetime members will also receive an e-mail and code for FREE admission to the Volunteer Conference. </a:t>
            </a:r>
          </a:p>
        </p:txBody>
      </p:sp>
    </p:spTree>
    <p:extLst>
      <p:ext uri="{BB962C8B-B14F-4D97-AF65-F5344CB8AC3E}">
        <p14:creationId xmlns:p14="http://schemas.microsoft.com/office/powerpoint/2010/main" val="1660463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2F638-2B04-4832-2FF5-F5F7709034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5FAA38-BBAF-3CC6-B7B7-15065FD0D42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42211558-83A8-5790-7220-0964177411DE}"/>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51E9035F-02F2-E6AD-1653-23DA32DBA47B}"/>
              </a:ext>
            </a:extLst>
          </p:cNvPr>
          <p:cNvSpPr txBox="1"/>
          <p:nvPr/>
        </p:nvSpPr>
        <p:spPr>
          <a:xfrm>
            <a:off x="8473104" y="793042"/>
            <a:ext cx="7915671" cy="1231106"/>
          </a:xfrm>
          <a:prstGeom prst="rect">
            <a:avLst/>
          </a:prstGeom>
        </p:spPr>
        <p:txBody>
          <a:bodyPr wrap="square" lIns="0" tIns="0" rIns="0" bIns="0" rtlCol="0" anchor="t">
            <a:spAutoFit/>
          </a:bodyPr>
          <a:lstStyle/>
          <a:p>
            <a:pPr algn="ctr"/>
            <a:r>
              <a:rPr lang="en-US" sz="4000" spc="118">
                <a:solidFill>
                  <a:srgbClr val="000000"/>
                </a:solidFill>
                <a:latin typeface="Girl Scout 2"/>
                <a:ea typeface="Calibri"/>
                <a:cs typeface="Calibri"/>
              </a:rPr>
              <a:t>2026-2027</a:t>
            </a:r>
            <a:endParaRPr lang="en-US" sz="4000">
              <a:latin typeface="Girl Scout 2"/>
              <a:ea typeface="Calibri"/>
              <a:cs typeface="Calibri"/>
            </a:endParaRPr>
          </a:p>
          <a:p>
            <a:pPr algn="ctr"/>
            <a:r>
              <a:rPr lang="en-US" sz="4000" spc="118">
                <a:solidFill>
                  <a:srgbClr val="000000"/>
                </a:solidFill>
                <a:latin typeface="Girl Scout 2"/>
                <a:ea typeface="Girl Scout 2"/>
                <a:cs typeface="Girl Scout 2"/>
              </a:rPr>
              <a:t>Girl Scout Experience Boxes</a:t>
            </a:r>
          </a:p>
        </p:txBody>
      </p:sp>
      <p:pic>
        <p:nvPicPr>
          <p:cNvPr id="6" name="Picture 5">
            <a:extLst>
              <a:ext uri="{FF2B5EF4-FFF2-40B4-BE49-F238E27FC236}">
                <a16:creationId xmlns:a16="http://schemas.microsoft.com/office/drawing/2014/main" id="{878FD933-6A21-C4BF-E181-45355A7DE113}"/>
              </a:ext>
            </a:extLst>
          </p:cNvPr>
          <p:cNvPicPr>
            <a:picLocks noChangeAspect="1"/>
          </p:cNvPicPr>
          <p:nvPr/>
        </p:nvPicPr>
        <p:blipFill>
          <a:blip r:embed="rId5"/>
          <a:stretch>
            <a:fillRect/>
          </a:stretch>
        </p:blipFill>
        <p:spPr>
          <a:xfrm>
            <a:off x="8076259" y="2558104"/>
            <a:ext cx="9765926" cy="5463988"/>
          </a:xfrm>
          <a:prstGeom prst="rect">
            <a:avLst/>
          </a:prstGeom>
        </p:spPr>
      </p:pic>
      <p:sp>
        <p:nvSpPr>
          <p:cNvPr id="9" name="TextBox 8">
            <a:extLst>
              <a:ext uri="{FF2B5EF4-FFF2-40B4-BE49-F238E27FC236}">
                <a16:creationId xmlns:a16="http://schemas.microsoft.com/office/drawing/2014/main" id="{B33A0BC2-637E-48D0-711D-7239D5C51219}"/>
              </a:ext>
            </a:extLst>
          </p:cNvPr>
          <p:cNvSpPr txBox="1"/>
          <p:nvPr/>
        </p:nvSpPr>
        <p:spPr>
          <a:xfrm>
            <a:off x="8534640" y="8426149"/>
            <a:ext cx="89324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rl Scout 1"/>
              </a:rPr>
              <a:t>4 renewing Girl Scouts and/or 4 NEW Daisy Girl Scouts</a:t>
            </a:r>
          </a:p>
          <a:p>
            <a:r>
              <a:rPr lang="en-US" sz="2400">
                <a:latin typeface="Girl Scout 1"/>
              </a:rPr>
              <a:t>To get registered, contact your Engagement Manager TODAY!</a:t>
            </a:r>
          </a:p>
        </p:txBody>
      </p:sp>
    </p:spTree>
    <p:extLst>
      <p:ext uri="{BB962C8B-B14F-4D97-AF65-F5344CB8AC3E}">
        <p14:creationId xmlns:p14="http://schemas.microsoft.com/office/powerpoint/2010/main" val="278966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02171-70DB-0004-206C-FB9832F9E4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65DB28-26D7-DB3C-91EC-327693615D04}"/>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FB6189E8-8438-B7D5-8683-475E7B6197E1}"/>
              </a:ext>
            </a:extLst>
          </p:cNvPr>
          <p:cNvSpPr/>
          <p:nvPr/>
        </p:nvSpPr>
        <p:spPr>
          <a:xfrm>
            <a:off x="1392544" y="2747516"/>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1EDFEEC9-DACC-C5E3-F835-8BA08820D0DE}"/>
              </a:ext>
            </a:extLst>
          </p:cNvPr>
          <p:cNvSpPr txBox="1"/>
          <p:nvPr/>
        </p:nvSpPr>
        <p:spPr>
          <a:xfrm>
            <a:off x="8473104" y="793042"/>
            <a:ext cx="7915671" cy="1231106"/>
          </a:xfrm>
          <a:prstGeom prst="rect">
            <a:avLst/>
          </a:prstGeom>
        </p:spPr>
        <p:txBody>
          <a:bodyPr wrap="square" lIns="0" tIns="0" rIns="0" bIns="0" rtlCol="0" anchor="t">
            <a:spAutoFit/>
          </a:bodyPr>
          <a:lstStyle/>
          <a:p>
            <a:pPr algn="ctr"/>
            <a:r>
              <a:rPr lang="en-US" sz="4000" spc="118">
                <a:solidFill>
                  <a:srgbClr val="000000"/>
                </a:solidFill>
                <a:latin typeface="Girl Scout 2"/>
                <a:ea typeface="Calibri"/>
                <a:cs typeface="Calibri"/>
              </a:rPr>
              <a:t>2026-2027</a:t>
            </a:r>
            <a:endParaRPr lang="en-US" sz="4000">
              <a:latin typeface="Girl Scout 2"/>
              <a:ea typeface="Calibri"/>
              <a:cs typeface="Calibri"/>
            </a:endParaRPr>
          </a:p>
          <a:p>
            <a:pPr algn="ctr"/>
            <a:r>
              <a:rPr lang="en-US" sz="4000" spc="118">
                <a:solidFill>
                  <a:srgbClr val="000000"/>
                </a:solidFill>
                <a:latin typeface="Girl Scout 2"/>
                <a:ea typeface="Girl Scout 2"/>
                <a:cs typeface="Girl Scout 2"/>
              </a:rPr>
              <a:t>Girl Scout Experience Boxes</a:t>
            </a:r>
          </a:p>
        </p:txBody>
      </p:sp>
      <p:pic>
        <p:nvPicPr>
          <p:cNvPr id="6" name="Picture 5" descr="A blue and white box with text and images&#10;&#10;AI-generated content may be incorrect.">
            <a:extLst>
              <a:ext uri="{FF2B5EF4-FFF2-40B4-BE49-F238E27FC236}">
                <a16:creationId xmlns:a16="http://schemas.microsoft.com/office/drawing/2014/main" id="{77DAD02A-B734-1C30-F5C1-6BA733E7FB8F}"/>
              </a:ext>
            </a:extLst>
          </p:cNvPr>
          <p:cNvPicPr>
            <a:picLocks noChangeAspect="1"/>
          </p:cNvPicPr>
          <p:nvPr/>
        </p:nvPicPr>
        <p:blipFill>
          <a:blip r:embed="rId5"/>
          <a:stretch>
            <a:fillRect/>
          </a:stretch>
        </p:blipFill>
        <p:spPr>
          <a:xfrm>
            <a:off x="8109876" y="2559277"/>
            <a:ext cx="9732309" cy="5444832"/>
          </a:xfrm>
          <a:prstGeom prst="rect">
            <a:avLst/>
          </a:prstGeom>
        </p:spPr>
      </p:pic>
      <p:sp>
        <p:nvSpPr>
          <p:cNvPr id="9" name="TextBox 8">
            <a:extLst>
              <a:ext uri="{FF2B5EF4-FFF2-40B4-BE49-F238E27FC236}">
                <a16:creationId xmlns:a16="http://schemas.microsoft.com/office/drawing/2014/main" id="{D3F4267E-FCA6-A32E-0E24-45AA76C7FDDA}"/>
              </a:ext>
            </a:extLst>
          </p:cNvPr>
          <p:cNvSpPr txBox="1"/>
          <p:nvPr/>
        </p:nvSpPr>
        <p:spPr>
          <a:xfrm>
            <a:off x="8534640" y="8426149"/>
            <a:ext cx="89324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rl Scout 1"/>
              </a:rPr>
              <a:t>4 Bridging Girl Scout Daisies, 4 renewing and/or 4 NEW Brownie Girl Scouts. To get registered, contact your Engagement Manager TODAY!</a:t>
            </a:r>
          </a:p>
        </p:txBody>
      </p:sp>
    </p:spTree>
    <p:extLst>
      <p:ext uri="{BB962C8B-B14F-4D97-AF65-F5344CB8AC3E}">
        <p14:creationId xmlns:p14="http://schemas.microsoft.com/office/powerpoint/2010/main" val="1774571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71387-549B-BD6F-0529-73768A03EA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88B043-8A9F-66C9-1400-2EE45FA35EFB}"/>
              </a:ext>
            </a:extLst>
          </p:cNvPr>
          <p:cNvSpPr/>
          <p:nvPr/>
        </p:nvSpPr>
        <p:spPr>
          <a:xfrm rot="5400000">
            <a:off x="-4139917" y="942445"/>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pic>
        <p:nvPicPr>
          <p:cNvPr id="4" name="Picture 3" descr="A cartoon of a person holding a magnifying glass&#10;&#10;AI-generated content may be incorrect.">
            <a:extLst>
              <a:ext uri="{FF2B5EF4-FFF2-40B4-BE49-F238E27FC236}">
                <a16:creationId xmlns:a16="http://schemas.microsoft.com/office/drawing/2014/main" id="{16FB9C8E-363A-BCB8-82BD-8BD3F342061A}"/>
              </a:ext>
            </a:extLst>
          </p:cNvPr>
          <p:cNvPicPr>
            <a:picLocks noChangeAspect="1"/>
          </p:cNvPicPr>
          <p:nvPr/>
        </p:nvPicPr>
        <p:blipFill>
          <a:blip r:embed="rId4"/>
          <a:stretch>
            <a:fillRect/>
          </a:stretch>
        </p:blipFill>
        <p:spPr>
          <a:xfrm>
            <a:off x="9148526" y="4399398"/>
            <a:ext cx="5586692" cy="5670651"/>
          </a:xfrm>
          <a:prstGeom prst="rect">
            <a:avLst/>
          </a:prstGeom>
        </p:spPr>
      </p:pic>
      <p:sp>
        <p:nvSpPr>
          <p:cNvPr id="7" name="TextBox 6">
            <a:extLst>
              <a:ext uri="{FF2B5EF4-FFF2-40B4-BE49-F238E27FC236}">
                <a16:creationId xmlns:a16="http://schemas.microsoft.com/office/drawing/2014/main" id="{CEC48233-3743-7B64-0EDE-662C2D5689B2}"/>
              </a:ext>
            </a:extLst>
          </p:cNvPr>
          <p:cNvSpPr txBox="1"/>
          <p:nvPr/>
        </p:nvSpPr>
        <p:spPr>
          <a:xfrm>
            <a:off x="8205068" y="412208"/>
            <a:ext cx="94016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Girl Scout 1"/>
                <a:ea typeface="+mn-lt"/>
                <a:cs typeface="+mn-lt"/>
              </a:rPr>
              <a:t>Tuesday Explorers</a:t>
            </a:r>
            <a:r>
              <a:rPr lang="en-US" sz="3200">
                <a:latin typeface="Girl Scout 1"/>
                <a:ea typeface="+mn-lt"/>
                <a:cs typeface="+mn-lt"/>
              </a:rPr>
              <a:t> is a virtual series kicking off in June. These unique meetings are open to all girls and Girl Scouts, so invite your friends to join you to experience what Girl Scout fun is all about! See what is in store and save your spot at </a:t>
            </a:r>
            <a:r>
              <a:rPr lang="en-US" sz="3000" b="1">
                <a:latin typeface="Girl Scout 1"/>
                <a:ea typeface="+mn-lt"/>
                <a:cs typeface="+mn-lt"/>
                <a:hlinkClick r:id="rId5"/>
              </a:rPr>
              <a:t>https://www.girlscoutsp2p.org/en/discover/activities/events.html?q=tuesday%20explorers</a:t>
            </a:r>
            <a:r>
              <a:rPr lang="en-US" sz="3000">
                <a:latin typeface="Girl Scout 1"/>
                <a:ea typeface="+mn-lt"/>
                <a:cs typeface="+mn-lt"/>
              </a:rPr>
              <a:t>. </a:t>
            </a:r>
          </a:p>
        </p:txBody>
      </p:sp>
      <p:pic>
        <p:nvPicPr>
          <p:cNvPr id="5" name="Picture 4" descr="A sticker with text and images of a book&#10;&#10;AI-generated content may be incorrect.">
            <a:extLst>
              <a:ext uri="{FF2B5EF4-FFF2-40B4-BE49-F238E27FC236}">
                <a16:creationId xmlns:a16="http://schemas.microsoft.com/office/drawing/2014/main" id="{E738772F-A3EB-6F0B-3E62-97F63D264D27}"/>
              </a:ext>
            </a:extLst>
          </p:cNvPr>
          <p:cNvPicPr>
            <a:picLocks noChangeAspect="1"/>
          </p:cNvPicPr>
          <p:nvPr/>
        </p:nvPicPr>
        <p:blipFill>
          <a:blip r:embed="rId6"/>
          <a:stretch>
            <a:fillRect/>
          </a:stretch>
        </p:blipFill>
        <p:spPr>
          <a:xfrm>
            <a:off x="13713730" y="5899050"/>
            <a:ext cx="3591790" cy="3626427"/>
          </a:xfrm>
          <a:prstGeom prst="rect">
            <a:avLst/>
          </a:prstGeom>
        </p:spPr>
      </p:pic>
      <p:sp>
        <p:nvSpPr>
          <p:cNvPr id="3" name="Freeform 3">
            <a:extLst>
              <a:ext uri="{FF2B5EF4-FFF2-40B4-BE49-F238E27FC236}">
                <a16:creationId xmlns:a16="http://schemas.microsoft.com/office/drawing/2014/main" id="{866B9202-DBDC-8515-F50A-6E7298F7EFC7}"/>
              </a:ext>
            </a:extLst>
          </p:cNvPr>
          <p:cNvSpPr/>
          <p:nvPr/>
        </p:nvSpPr>
        <p:spPr>
          <a:xfrm>
            <a:off x="1392544" y="2747516"/>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18910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A52E-E0C0-36AD-F65A-D174BD5286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AA3D4D-6084-253D-EFC5-BB84F8CFF36B}"/>
              </a:ext>
            </a:extLst>
          </p:cNvPr>
          <p:cNvSpPr/>
          <p:nvPr/>
        </p:nvSpPr>
        <p:spPr>
          <a:xfrm rot="5400000">
            <a:off x="-4139917" y="942445"/>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pic>
        <p:nvPicPr>
          <p:cNvPr id="6" name="Picture 5" descr="A poster with animals on it&#10;&#10;AI-generated content may be incorrect.">
            <a:extLst>
              <a:ext uri="{FF2B5EF4-FFF2-40B4-BE49-F238E27FC236}">
                <a16:creationId xmlns:a16="http://schemas.microsoft.com/office/drawing/2014/main" id="{381B13C2-AA1A-87A3-DAB4-0AFB3DDFFBDA}"/>
              </a:ext>
            </a:extLst>
          </p:cNvPr>
          <p:cNvPicPr>
            <a:picLocks noChangeAspect="1"/>
          </p:cNvPicPr>
          <p:nvPr/>
        </p:nvPicPr>
        <p:blipFill>
          <a:blip r:embed="rId4"/>
          <a:stretch>
            <a:fillRect/>
          </a:stretch>
        </p:blipFill>
        <p:spPr>
          <a:xfrm>
            <a:off x="9403919" y="402749"/>
            <a:ext cx="7455670" cy="9481502"/>
          </a:xfrm>
          <a:prstGeom prst="rect">
            <a:avLst/>
          </a:prstGeom>
        </p:spPr>
      </p:pic>
      <p:sp>
        <p:nvSpPr>
          <p:cNvPr id="3" name="Freeform 3">
            <a:extLst>
              <a:ext uri="{FF2B5EF4-FFF2-40B4-BE49-F238E27FC236}">
                <a16:creationId xmlns:a16="http://schemas.microsoft.com/office/drawing/2014/main" id="{5F6F6F44-70E6-B0D0-B728-98AADD871F4B}"/>
              </a:ext>
            </a:extLst>
          </p:cNvPr>
          <p:cNvSpPr/>
          <p:nvPr/>
        </p:nvSpPr>
        <p:spPr>
          <a:xfrm>
            <a:off x="1392544" y="2747516"/>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251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3665-D5AC-32CB-3E58-01E42675A2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E96E09-AA7D-7B04-F8FE-F40DB1FE14AD}"/>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DD5F04DF-5DB7-D99E-6918-FB6EEACAEDFF}"/>
              </a:ext>
            </a:extLst>
          </p:cNvPr>
          <p:cNvSpPr txBox="1"/>
          <p:nvPr/>
        </p:nvSpPr>
        <p:spPr>
          <a:xfrm>
            <a:off x="9144000" y="835598"/>
            <a:ext cx="8123285" cy="2031325"/>
          </a:xfrm>
          <a:prstGeom prst="rect">
            <a:avLst/>
          </a:prstGeom>
        </p:spPr>
        <p:txBody>
          <a:bodyPr lIns="0" tIns="0" rIns="0" bIns="0" rtlCol="0" anchor="t">
            <a:spAutoFit/>
          </a:bodyPr>
          <a:lstStyle/>
          <a:p>
            <a:pPr algn="ctr"/>
            <a:r>
              <a:rPr lang="en-US" sz="4400" spc="118" dirty="0" err="1">
                <a:solidFill>
                  <a:srgbClr val="000000"/>
                </a:solidFill>
                <a:latin typeface="Girl Scout 2"/>
                <a:sym typeface="Girl Scout 2"/>
              </a:rPr>
              <a:t>Rallyhood</a:t>
            </a:r>
            <a:r>
              <a:rPr lang="en-US" sz="4400" spc="118" dirty="0">
                <a:solidFill>
                  <a:srgbClr val="000000"/>
                </a:solidFill>
                <a:latin typeface="Girl Scout 2"/>
                <a:sym typeface="Girl Scout 2"/>
              </a:rPr>
              <a:t> Updates: Summer Camp Photos and Accepting Payments</a:t>
            </a:r>
            <a:endParaRPr lang="en-US" sz="4400" dirty="0">
              <a:ea typeface="Calibri"/>
              <a:cs typeface="Calibri"/>
            </a:endParaRPr>
          </a:p>
        </p:txBody>
      </p:sp>
      <p:sp>
        <p:nvSpPr>
          <p:cNvPr id="12" name="Freeform 2">
            <a:extLst>
              <a:ext uri="{FF2B5EF4-FFF2-40B4-BE49-F238E27FC236}">
                <a16:creationId xmlns:a16="http://schemas.microsoft.com/office/drawing/2014/main" id="{BFEEEF2B-2C29-CBBF-99DA-E925E1F49999}"/>
              </a:ext>
            </a:extLst>
          </p:cNvPr>
          <p:cNvSpPr/>
          <p:nvPr/>
        </p:nvSpPr>
        <p:spPr>
          <a:xfrm rot="5400000">
            <a:off x="-4110980" y="1547193"/>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F020F873-C41B-7DA2-683A-C87BED35787D}"/>
              </a:ext>
            </a:extLst>
          </p:cNvPr>
          <p:cNvSpPr txBox="1"/>
          <p:nvPr/>
        </p:nvSpPr>
        <p:spPr>
          <a:xfrm>
            <a:off x="7913255" y="3328107"/>
            <a:ext cx="1025755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Girl Scout 1"/>
                <a:ea typeface="Calibri"/>
                <a:cs typeface="Calibri"/>
              </a:rPr>
              <a:t>Now is a great time to encourage volunteers and families to join </a:t>
            </a:r>
            <a:r>
              <a:rPr lang="en-US" sz="2800" err="1">
                <a:latin typeface="Girl Scout 1"/>
                <a:ea typeface="Calibri"/>
                <a:cs typeface="Calibri"/>
              </a:rPr>
              <a:t>Rallyhood</a:t>
            </a:r>
            <a:r>
              <a:rPr lang="en-US" sz="2800">
                <a:latin typeface="Girl Scout 1"/>
                <a:ea typeface="Calibri"/>
                <a:cs typeface="Calibri"/>
              </a:rPr>
              <a:t> as we approach local end of year celebrations and summer camp.</a:t>
            </a:r>
          </a:p>
          <a:p>
            <a:endParaRPr lang="en-US" sz="2800">
              <a:latin typeface="Girl Scout 1"/>
              <a:ea typeface="Calibri"/>
              <a:cs typeface="Calibri"/>
            </a:endParaRPr>
          </a:p>
          <a:p>
            <a:r>
              <a:rPr lang="en-US" sz="2800">
                <a:latin typeface="Girl Scout 1"/>
                <a:ea typeface="Calibri"/>
                <a:cs typeface="Calibri"/>
              </a:rPr>
              <a:t>This summer, parents will be able to view photos of their camper while they are away at camp through </a:t>
            </a:r>
            <a:r>
              <a:rPr lang="en-US" sz="2800" err="1">
                <a:latin typeface="Girl Scout 1"/>
                <a:ea typeface="Calibri"/>
                <a:cs typeface="Calibri"/>
              </a:rPr>
              <a:t>Rallyhood</a:t>
            </a:r>
            <a:r>
              <a:rPr lang="en-US" sz="2800">
                <a:latin typeface="Girl Scout 1"/>
                <a:ea typeface="Calibri"/>
                <a:cs typeface="Calibri"/>
              </a:rPr>
              <a:t>. We will send an invite to access your camper's session prior to their arrival. </a:t>
            </a:r>
          </a:p>
          <a:p>
            <a:endParaRPr lang="en-US" sz="2800">
              <a:latin typeface="Girl Scout 1"/>
              <a:ea typeface="Calibri"/>
              <a:cs typeface="Calibri"/>
            </a:endParaRPr>
          </a:p>
          <a:p>
            <a:r>
              <a:rPr lang="en-US" sz="2800">
                <a:latin typeface="Girl Scout 1"/>
                <a:ea typeface="Calibri"/>
                <a:cs typeface="Calibri"/>
              </a:rPr>
              <a:t>Want to accept payments through </a:t>
            </a:r>
            <a:r>
              <a:rPr lang="en-US" sz="2800" err="1">
                <a:latin typeface="Girl Scout 1"/>
                <a:ea typeface="Calibri"/>
                <a:cs typeface="Calibri"/>
              </a:rPr>
              <a:t>Rallyhood</a:t>
            </a:r>
            <a:r>
              <a:rPr lang="en-US" sz="2800">
                <a:latin typeface="Girl Scout 1"/>
                <a:ea typeface="Calibri"/>
                <a:cs typeface="Calibri"/>
              </a:rPr>
              <a:t>? Request for Stripe to be enabled on your troop or service </a:t>
            </a:r>
            <a:r>
              <a:rPr lang="en-US" sz="2800" err="1">
                <a:latin typeface="Girl Scout 1"/>
                <a:ea typeface="Calibri"/>
                <a:cs typeface="Calibri"/>
              </a:rPr>
              <a:t>uni</a:t>
            </a:r>
            <a:r>
              <a:rPr lang="en-US" sz="2800">
                <a:latin typeface="Girl Scout 1"/>
                <a:ea typeface="Calibri"/>
                <a:cs typeface="Calibri"/>
              </a:rPr>
              <a:t>t rally</a:t>
            </a:r>
          </a:p>
        </p:txBody>
      </p:sp>
      <p:grpSp>
        <p:nvGrpSpPr>
          <p:cNvPr id="7" name="Group 6">
            <a:extLst>
              <a:ext uri="{FF2B5EF4-FFF2-40B4-BE49-F238E27FC236}">
                <a16:creationId xmlns:a16="http://schemas.microsoft.com/office/drawing/2014/main" id="{182F6181-2F6A-D07F-FE53-CF013703D6C0}"/>
              </a:ext>
            </a:extLst>
          </p:cNvPr>
          <p:cNvGrpSpPr/>
          <p:nvPr/>
        </p:nvGrpSpPr>
        <p:grpSpPr>
          <a:xfrm>
            <a:off x="843262" y="559321"/>
            <a:ext cx="6243291" cy="7425281"/>
            <a:chOff x="1157587" y="1430859"/>
            <a:chExt cx="8324388" cy="9900374"/>
          </a:xfrm>
        </p:grpSpPr>
        <p:sp>
          <p:nvSpPr>
            <p:cNvPr id="9" name="Freeform 4">
              <a:extLst>
                <a:ext uri="{FF2B5EF4-FFF2-40B4-BE49-F238E27FC236}">
                  <a16:creationId xmlns:a16="http://schemas.microsoft.com/office/drawing/2014/main" id="{9835626F-F732-7630-6022-2A8F5CB08308}"/>
                </a:ext>
              </a:extLst>
            </p:cNvPr>
            <p:cNvSpPr/>
            <p:nvPr/>
          </p:nvSpPr>
          <p:spPr>
            <a:xfrm>
              <a:off x="1157587" y="1430859"/>
              <a:ext cx="8324388" cy="4912753"/>
            </a:xfrm>
            <a:custGeom>
              <a:avLst/>
              <a:gdLst/>
              <a:ahLst/>
              <a:cxnLst/>
              <a:rect l="l" t="t" r="r" b="b"/>
              <a:pathLst>
                <a:path w="8324388" h="4912753">
                  <a:moveTo>
                    <a:pt x="0" y="0"/>
                  </a:moveTo>
                  <a:lnTo>
                    <a:pt x="8324388" y="0"/>
                  </a:lnTo>
                  <a:lnTo>
                    <a:pt x="8324388" y="4912753"/>
                  </a:lnTo>
                  <a:lnTo>
                    <a:pt x="0" y="4912753"/>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
              <a:extLst>
                <a:ext uri="{FF2B5EF4-FFF2-40B4-BE49-F238E27FC236}">
                  <a16:creationId xmlns:a16="http://schemas.microsoft.com/office/drawing/2014/main" id="{13C88F67-3649-B063-68AB-09692DF0ACE2}"/>
                </a:ext>
              </a:extLst>
            </p:cNvPr>
            <p:cNvSpPr/>
            <p:nvPr/>
          </p:nvSpPr>
          <p:spPr>
            <a:xfrm>
              <a:off x="2079906" y="7286179"/>
              <a:ext cx="6802193" cy="4045054"/>
            </a:xfrm>
            <a:custGeom>
              <a:avLst/>
              <a:gdLst/>
              <a:ahLst/>
              <a:cxnLst/>
              <a:rect l="l" t="t" r="r" b="b"/>
              <a:pathLst>
                <a:path w="6802193" h="4045054">
                  <a:moveTo>
                    <a:pt x="0" y="0"/>
                  </a:moveTo>
                  <a:lnTo>
                    <a:pt x="6802193" y="0"/>
                  </a:lnTo>
                  <a:lnTo>
                    <a:pt x="6802193" y="4045054"/>
                  </a:lnTo>
                  <a:lnTo>
                    <a:pt x="0" y="4045054"/>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6">
              <a:extLst>
                <a:ext uri="{FF2B5EF4-FFF2-40B4-BE49-F238E27FC236}">
                  <a16:creationId xmlns:a16="http://schemas.microsoft.com/office/drawing/2014/main" id="{9633F651-3742-7B41-57E7-77F73076730B}"/>
                </a:ext>
              </a:extLst>
            </p:cNvPr>
            <p:cNvSpPr/>
            <p:nvPr/>
          </p:nvSpPr>
          <p:spPr>
            <a:xfrm>
              <a:off x="1327759" y="5884229"/>
              <a:ext cx="6965727" cy="1950404"/>
            </a:xfrm>
            <a:custGeom>
              <a:avLst/>
              <a:gdLst/>
              <a:ahLst/>
              <a:cxnLst/>
              <a:rect l="l" t="t" r="r" b="b"/>
              <a:pathLst>
                <a:path w="6965727" h="1950404">
                  <a:moveTo>
                    <a:pt x="0" y="0"/>
                  </a:moveTo>
                  <a:lnTo>
                    <a:pt x="6965727" y="0"/>
                  </a:lnTo>
                  <a:lnTo>
                    <a:pt x="6965727" y="1950404"/>
                  </a:lnTo>
                  <a:lnTo>
                    <a:pt x="0" y="195040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066277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1591-242D-998D-EFA7-9B05DD1E8D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61FC3A-CF26-46E8-AE8D-10A6489AA0D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494BD7AC-8A56-1861-C8C3-29D26DFF135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D5234719-39A2-BA32-0FCC-A8C42D6DD82A}"/>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1A04D27C-64D9-9054-229D-FFAD9C85C8E6}"/>
              </a:ext>
            </a:extLst>
          </p:cNvPr>
          <p:cNvSpPr txBox="1"/>
          <p:nvPr/>
        </p:nvSpPr>
        <p:spPr>
          <a:xfrm>
            <a:off x="8079504" y="1748657"/>
            <a:ext cx="984990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latin typeface="Girl Scout Text Book"/>
                <a:ea typeface="Calibri"/>
                <a:cs typeface="Calibri"/>
              </a:rPr>
              <a:t>Camp Ginger Cascades</a:t>
            </a:r>
            <a:endParaRPr lang="en-US" sz="3200" u="sng">
              <a:latin typeface="Girl Scout Text Book"/>
              <a:ea typeface="Calibri"/>
              <a:cs typeface="Calibri"/>
            </a:endParaRPr>
          </a:p>
          <a:p>
            <a:endParaRPr lang="en-US" sz="2800">
              <a:latin typeface="Girl Scout Text Book"/>
              <a:ea typeface="Calibri"/>
              <a:cs typeface="Calibri"/>
            </a:endParaRPr>
          </a:p>
          <a:p>
            <a:pPr marL="457200" indent="-457200">
              <a:buFont typeface="Arial"/>
              <a:buChar char="•"/>
            </a:pPr>
            <a:r>
              <a:rPr lang="en-US" sz="2800">
                <a:latin typeface="Girl Scout Text Book"/>
                <a:ea typeface="Calibri"/>
                <a:cs typeface="Calibri"/>
              </a:rPr>
              <a:t>Drywall work at the Director's </a:t>
            </a:r>
            <a:r>
              <a:rPr lang="en-US" sz="2800" err="1">
                <a:latin typeface="Girl Scout Text Book"/>
                <a:ea typeface="Calibri"/>
                <a:cs typeface="Calibri"/>
              </a:rPr>
              <a:t>Hous</a:t>
            </a:r>
            <a:r>
              <a:rPr lang="en-US" sz="2800">
                <a:latin typeface="Girl Scout Text Book"/>
                <a:ea typeface="Calibri"/>
                <a:cs typeface="Calibri"/>
              </a:rPr>
              <a:t>e</a:t>
            </a:r>
          </a:p>
          <a:p>
            <a:pPr marL="457200" indent="-457200">
              <a:buFont typeface="Arial"/>
              <a:buChar char="•"/>
            </a:pPr>
            <a:r>
              <a:rPr lang="en-US" sz="2800">
                <a:latin typeface="Girl Scout Text Book"/>
                <a:ea typeface="Calibri"/>
                <a:cs typeface="Calibri"/>
              </a:rPr>
              <a:t>Property Committee reviewing the Newmark Report for CGC next month and then set priorities.</a:t>
            </a:r>
          </a:p>
          <a:p>
            <a:endParaRPr lang="en-US" sz="2800" i="1">
              <a:latin typeface="Girl Scout Text Book"/>
              <a:ea typeface="Calibri"/>
              <a:cs typeface="Calibri"/>
            </a:endParaRPr>
          </a:p>
          <a:p>
            <a:endParaRPr lang="en-US" sz="2200">
              <a:latin typeface="Girl Scout Text Book"/>
              <a:ea typeface="Calibri"/>
              <a:cs typeface="Calibri"/>
            </a:endParaRPr>
          </a:p>
          <a:p>
            <a:endParaRPr lang="en-US" sz="2200">
              <a:latin typeface="Girl Scout Text Book"/>
              <a:ea typeface="Calibri"/>
              <a:cs typeface="Calibri"/>
            </a:endParaRPr>
          </a:p>
          <a:p>
            <a:pPr indent="-457200">
              <a:buFont typeface="Arial"/>
              <a:buChar char="•"/>
            </a:pPr>
            <a:endParaRPr lang="en-US" sz="2200">
              <a:latin typeface="Girl Scout Text Book"/>
              <a:ea typeface="Calibri"/>
              <a:cs typeface="Calibri"/>
            </a:endParaRPr>
          </a:p>
        </p:txBody>
      </p:sp>
      <p:sp>
        <p:nvSpPr>
          <p:cNvPr id="7" name="TextBox 6">
            <a:extLst>
              <a:ext uri="{FF2B5EF4-FFF2-40B4-BE49-F238E27FC236}">
                <a16:creationId xmlns:a16="http://schemas.microsoft.com/office/drawing/2014/main" id="{60FB5A63-E7E8-6951-DB6F-DB00858B7ED9}"/>
              </a:ext>
            </a:extLst>
          </p:cNvPr>
          <p:cNvSpPr txBox="1"/>
          <p:nvPr/>
        </p:nvSpPr>
        <p:spPr>
          <a:xfrm>
            <a:off x="8087966" y="4983565"/>
            <a:ext cx="984990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latin typeface="Girl Scout Text Book"/>
                <a:ea typeface="Calibri"/>
                <a:cs typeface="Calibri"/>
              </a:rPr>
              <a:t>Camp Pisgah </a:t>
            </a:r>
            <a:endParaRPr lang="en-US" sz="3200">
              <a:latin typeface="Girl Scout Text Book"/>
              <a:ea typeface="Calibri"/>
              <a:cs typeface="Calibri"/>
            </a:endParaRPr>
          </a:p>
          <a:p>
            <a:pPr marL="457200" indent="-457200">
              <a:buFont typeface="Arial"/>
              <a:buChar char="•"/>
            </a:pPr>
            <a:r>
              <a:rPr lang="en-US" sz="2800">
                <a:latin typeface="Girl Scout Text Book"/>
                <a:ea typeface="Calibri"/>
                <a:cs typeface="Calibri"/>
              </a:rPr>
              <a:t>Reviewing bids for work at Westfeldt, demolition of the Tree Houses and the construction of two shelters (destroyed by Hurricane Helene)</a:t>
            </a:r>
          </a:p>
          <a:p>
            <a:r>
              <a:rPr lang="en-US" sz="2200" i="1">
                <a:latin typeface="Girl Scout Text Book"/>
                <a:ea typeface="Calibri"/>
                <a:cs typeface="Calibri"/>
              </a:rPr>
              <a:t> </a:t>
            </a:r>
          </a:p>
          <a:p>
            <a:endParaRPr lang="en-US" sz="2200" i="1">
              <a:latin typeface="Girl Scout Text Book"/>
              <a:ea typeface="Calibri"/>
              <a:cs typeface="Calibri"/>
            </a:endParaRPr>
          </a:p>
          <a:p>
            <a:endParaRPr lang="en-US" sz="2200">
              <a:latin typeface="Girl Scout Text Book"/>
              <a:ea typeface="Calibri"/>
              <a:cs typeface="Calibri"/>
            </a:endParaRPr>
          </a:p>
          <a:p>
            <a:pPr indent="-457200">
              <a:buFont typeface="Arial"/>
              <a:buChar char="•"/>
            </a:pPr>
            <a:endParaRPr lang="en-US" sz="2200">
              <a:latin typeface="Girl Scout Text Book"/>
              <a:ea typeface="Calibri"/>
              <a:cs typeface="Calibri"/>
            </a:endParaRPr>
          </a:p>
        </p:txBody>
      </p:sp>
    </p:spTree>
    <p:extLst>
      <p:ext uri="{BB962C8B-B14F-4D97-AF65-F5344CB8AC3E}">
        <p14:creationId xmlns:p14="http://schemas.microsoft.com/office/powerpoint/2010/main" val="3562062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58DE9-52A1-6DDF-96C9-F2D563CE3D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3FFBAE-A38D-CC3F-4E81-D86B532E498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E602E0B-722C-A338-6906-940C4672CB3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AF49B9DE-9B3C-5D6D-4E49-BA1F93794FEB}"/>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516BE5A0-113F-7814-8BBC-47D07EC3DFAC}"/>
              </a:ext>
            </a:extLst>
          </p:cNvPr>
          <p:cNvSpPr txBox="1"/>
          <p:nvPr/>
        </p:nvSpPr>
        <p:spPr>
          <a:xfrm>
            <a:off x="8283702" y="1530803"/>
            <a:ext cx="9849908" cy="2908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err="1">
                <a:latin typeface="Girl Scout 1"/>
                <a:ea typeface="Calibri"/>
                <a:cs typeface="Calibri"/>
              </a:rPr>
              <a:t>Keyauwee</a:t>
            </a:r>
            <a:r>
              <a:rPr lang="en-US" sz="3200" b="1" u="sng">
                <a:latin typeface="Girl Scout 1"/>
                <a:ea typeface="Calibri"/>
                <a:cs typeface="Calibri"/>
              </a:rPr>
              <a:t> Program Center</a:t>
            </a:r>
            <a:endParaRPr lang="en-US" sz="3200" u="sng">
              <a:latin typeface="Girl Scout 1"/>
              <a:ea typeface="Calibri"/>
              <a:cs typeface="Calibri"/>
            </a:endParaRPr>
          </a:p>
          <a:p>
            <a:r>
              <a:rPr lang="en-US" sz="2800">
                <a:latin typeface="Calibri"/>
                <a:ea typeface="Calibri"/>
                <a:cs typeface="Calibri"/>
              </a:rPr>
              <a:t> </a:t>
            </a:r>
          </a:p>
          <a:p>
            <a:pPr algn="ctr"/>
            <a:r>
              <a:rPr lang="en-US" sz="4000" i="1">
                <a:latin typeface="Girl Scout Text Book"/>
                <a:ea typeface="Calibri"/>
                <a:cs typeface="Calibri"/>
              </a:rPr>
              <a:t>Projects in Progress</a:t>
            </a:r>
            <a:endParaRPr lang="en-US" sz="4000">
              <a:ea typeface="Calibri"/>
              <a:cs typeface="Calibri"/>
            </a:endParaRPr>
          </a:p>
          <a:p>
            <a:endParaRPr lang="en-US" sz="1700">
              <a:latin typeface="Girl Scout Text Book"/>
              <a:ea typeface="Calibri"/>
              <a:cs typeface="Calibri"/>
            </a:endParaRPr>
          </a:p>
          <a:p>
            <a:endParaRPr lang="en-US" sz="2200">
              <a:latin typeface="Calibri"/>
              <a:ea typeface="Calibri"/>
              <a:cs typeface="Calibri"/>
            </a:endParaRPr>
          </a:p>
          <a:p>
            <a:endParaRPr lang="en-US" sz="2200">
              <a:latin typeface="Calibri"/>
              <a:ea typeface="Calibri"/>
              <a:cs typeface="Calibri"/>
            </a:endParaRPr>
          </a:p>
          <a:p>
            <a:pPr indent="-457200">
              <a:buFont typeface="Arial"/>
              <a:buChar char="•"/>
            </a:pPr>
            <a:endParaRPr lang="en-US" sz="2200">
              <a:latin typeface="Girl Scout 1" panose="020B0604020202020204" charset="0"/>
              <a:ea typeface="Calibri"/>
              <a:cs typeface="Calibri"/>
            </a:endParaRPr>
          </a:p>
        </p:txBody>
      </p:sp>
      <p:pic>
        <p:nvPicPr>
          <p:cNvPr id="5" name="Picture 4" descr="A swimming pool with trees in the background&#10;&#10;AI-generated content may be incorrect.">
            <a:extLst>
              <a:ext uri="{FF2B5EF4-FFF2-40B4-BE49-F238E27FC236}">
                <a16:creationId xmlns:a16="http://schemas.microsoft.com/office/drawing/2014/main" id="{7FDD8456-0FB3-CB0C-5CAC-EB3CB1A37DE5}"/>
              </a:ext>
            </a:extLst>
          </p:cNvPr>
          <p:cNvPicPr>
            <a:picLocks noChangeAspect="1"/>
          </p:cNvPicPr>
          <p:nvPr/>
        </p:nvPicPr>
        <p:blipFill>
          <a:blip r:embed="rId5"/>
          <a:stretch>
            <a:fillRect/>
          </a:stretch>
        </p:blipFill>
        <p:spPr>
          <a:xfrm>
            <a:off x="9141986" y="3411682"/>
            <a:ext cx="3699245" cy="2770105"/>
          </a:xfrm>
          <a:prstGeom prst="rect">
            <a:avLst/>
          </a:prstGeom>
        </p:spPr>
      </p:pic>
      <p:pic>
        <p:nvPicPr>
          <p:cNvPr id="7" name="Picture 6" descr="A swimming pool with blue lines&#10;&#10;AI-generated content may be incorrect.">
            <a:extLst>
              <a:ext uri="{FF2B5EF4-FFF2-40B4-BE49-F238E27FC236}">
                <a16:creationId xmlns:a16="http://schemas.microsoft.com/office/drawing/2014/main" id="{6BB3EB52-66E9-FD2B-019A-8C59163921D7}"/>
              </a:ext>
            </a:extLst>
          </p:cNvPr>
          <p:cNvPicPr>
            <a:picLocks noChangeAspect="1"/>
          </p:cNvPicPr>
          <p:nvPr/>
        </p:nvPicPr>
        <p:blipFill>
          <a:blip r:embed="rId6"/>
          <a:stretch>
            <a:fillRect/>
          </a:stretch>
        </p:blipFill>
        <p:spPr>
          <a:xfrm>
            <a:off x="14111398" y="3415709"/>
            <a:ext cx="3156541" cy="4199861"/>
          </a:xfrm>
          <a:prstGeom prst="rect">
            <a:avLst/>
          </a:prstGeom>
        </p:spPr>
      </p:pic>
      <p:pic>
        <p:nvPicPr>
          <p:cNvPr id="8" name="Picture 7">
            <a:extLst>
              <a:ext uri="{FF2B5EF4-FFF2-40B4-BE49-F238E27FC236}">
                <a16:creationId xmlns:a16="http://schemas.microsoft.com/office/drawing/2014/main" id="{FA7E2768-5D84-E31E-6E0B-4A2D75321B57}"/>
              </a:ext>
            </a:extLst>
          </p:cNvPr>
          <p:cNvPicPr>
            <a:picLocks noChangeAspect="1"/>
          </p:cNvPicPr>
          <p:nvPr/>
        </p:nvPicPr>
        <p:blipFill>
          <a:blip r:embed="rId7"/>
          <a:stretch>
            <a:fillRect/>
          </a:stretch>
        </p:blipFill>
        <p:spPr>
          <a:xfrm>
            <a:off x="9144000" y="6432698"/>
            <a:ext cx="4691617" cy="3468873"/>
          </a:xfrm>
          <a:prstGeom prst="rect">
            <a:avLst/>
          </a:prstGeom>
        </p:spPr>
      </p:pic>
      <p:sp>
        <p:nvSpPr>
          <p:cNvPr id="9" name="TextBox 8">
            <a:extLst>
              <a:ext uri="{FF2B5EF4-FFF2-40B4-BE49-F238E27FC236}">
                <a16:creationId xmlns:a16="http://schemas.microsoft.com/office/drawing/2014/main" id="{F5644CDC-E909-5314-4511-16EDD30E5B8B}"/>
              </a:ext>
            </a:extLst>
          </p:cNvPr>
          <p:cNvSpPr txBox="1"/>
          <p:nvPr/>
        </p:nvSpPr>
        <p:spPr>
          <a:xfrm>
            <a:off x="13839213" y="8162860"/>
            <a:ext cx="40817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Girl Scout 1"/>
                <a:ea typeface="Calibri"/>
                <a:cs typeface="Calibri"/>
              </a:rPr>
              <a:t>Pool and Amphitheater</a:t>
            </a:r>
            <a:endParaRPr lang="en-US" err="1">
              <a:ea typeface="Calibri"/>
              <a:cs typeface="Calibri"/>
            </a:endParaRPr>
          </a:p>
          <a:p>
            <a:endParaRPr lang="en-US" sz="2200">
              <a:latin typeface="Calibri"/>
              <a:ea typeface="Calibri"/>
              <a:cs typeface="Calibri"/>
            </a:endParaRPr>
          </a:p>
          <a:p>
            <a:pPr indent="-457200">
              <a:buFont typeface="Arial"/>
              <a:buChar char="•"/>
            </a:pPr>
            <a:endParaRPr lang="en-US" sz="2200">
              <a:latin typeface="Girl Scout 1" panose="020B0604020202020204" charset="0"/>
              <a:ea typeface="Calibri"/>
              <a:cs typeface="Calibri"/>
            </a:endParaRPr>
          </a:p>
        </p:txBody>
      </p:sp>
    </p:spTree>
    <p:extLst>
      <p:ext uri="{BB962C8B-B14F-4D97-AF65-F5344CB8AC3E}">
        <p14:creationId xmlns:p14="http://schemas.microsoft.com/office/powerpoint/2010/main" val="893064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0554-51B6-A713-0686-68946F4CCE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771138-12E7-00A1-7349-F175F664991A}"/>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FD50C245-E608-EA4B-BB32-492E02CD30C5}"/>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6" name="TextBox 5">
            <a:extLst>
              <a:ext uri="{FF2B5EF4-FFF2-40B4-BE49-F238E27FC236}">
                <a16:creationId xmlns:a16="http://schemas.microsoft.com/office/drawing/2014/main" id="{86D2BDC9-FB52-9AAF-9FA5-CDAB63361925}"/>
              </a:ext>
            </a:extLst>
          </p:cNvPr>
          <p:cNvSpPr txBox="1"/>
          <p:nvPr/>
        </p:nvSpPr>
        <p:spPr>
          <a:xfrm>
            <a:off x="8439566" y="474394"/>
            <a:ext cx="9849908"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err="1">
                <a:latin typeface="Girl Scout 1"/>
                <a:ea typeface="Calibri"/>
                <a:cs typeface="Calibri"/>
              </a:rPr>
              <a:t>Keyauwee</a:t>
            </a:r>
            <a:r>
              <a:rPr lang="en-US" sz="3200" b="1" u="sng">
                <a:latin typeface="Girl Scout 1"/>
                <a:ea typeface="Calibri"/>
                <a:cs typeface="Calibri"/>
              </a:rPr>
              <a:t> Program Center</a:t>
            </a:r>
            <a:endParaRPr lang="en-US" sz="3200" u="sng">
              <a:latin typeface="Girl Scout 1"/>
              <a:ea typeface="Calibri"/>
              <a:cs typeface="Calibri"/>
            </a:endParaRPr>
          </a:p>
          <a:p>
            <a:pPr algn="ctr"/>
            <a:endParaRPr lang="en-US" sz="3200" b="1" u="sng">
              <a:latin typeface="Girl Scout 1"/>
              <a:ea typeface="Calibri"/>
              <a:cs typeface="Calibri"/>
            </a:endParaRPr>
          </a:p>
          <a:p>
            <a:pPr algn="ctr"/>
            <a:r>
              <a:rPr lang="en-US" sz="4000" i="1">
                <a:latin typeface="Girl Scout Text Book"/>
                <a:ea typeface="Calibri"/>
                <a:cs typeface="Calibri"/>
              </a:rPr>
              <a:t>Projects Completed!</a:t>
            </a:r>
            <a:endParaRPr lang="en-US" sz="4000">
              <a:ea typeface="Calibri"/>
              <a:cs typeface="Calibri"/>
            </a:endParaRPr>
          </a:p>
          <a:p>
            <a:endParaRPr lang="en-US" sz="1700">
              <a:latin typeface="Girl Scout Text Book"/>
              <a:ea typeface="Calibri"/>
              <a:cs typeface="Calibri"/>
            </a:endParaRPr>
          </a:p>
          <a:p>
            <a:endParaRPr lang="en-US" sz="2200">
              <a:latin typeface="Calibri"/>
              <a:ea typeface="Calibri"/>
              <a:cs typeface="Calibri"/>
            </a:endParaRPr>
          </a:p>
          <a:p>
            <a:endParaRPr lang="en-US" sz="2200">
              <a:latin typeface="Calibri"/>
              <a:ea typeface="Calibri"/>
              <a:cs typeface="Calibri"/>
            </a:endParaRPr>
          </a:p>
          <a:p>
            <a:pPr indent="-457200">
              <a:buFont typeface="Arial"/>
              <a:buChar char="•"/>
            </a:pPr>
            <a:endParaRPr lang="en-US" sz="2200">
              <a:latin typeface="Girl Scout 1" panose="020B0604020202020204" charset="0"/>
              <a:ea typeface="Calibri"/>
              <a:cs typeface="Calibri"/>
            </a:endParaRPr>
          </a:p>
        </p:txBody>
      </p:sp>
      <p:pic>
        <p:nvPicPr>
          <p:cNvPr id="5" name="Picture 4" descr="A room with a door and a table&#10;&#10;AI-generated content may be incorrect.">
            <a:extLst>
              <a:ext uri="{FF2B5EF4-FFF2-40B4-BE49-F238E27FC236}">
                <a16:creationId xmlns:a16="http://schemas.microsoft.com/office/drawing/2014/main" id="{71625AB2-7855-3778-8167-BEB418E0EAC2}"/>
              </a:ext>
            </a:extLst>
          </p:cNvPr>
          <p:cNvPicPr>
            <a:picLocks noChangeAspect="1"/>
          </p:cNvPicPr>
          <p:nvPr/>
        </p:nvPicPr>
        <p:blipFill>
          <a:blip r:embed="rId5"/>
          <a:stretch>
            <a:fillRect/>
          </a:stretch>
        </p:blipFill>
        <p:spPr>
          <a:xfrm>
            <a:off x="8433953" y="2268683"/>
            <a:ext cx="4589320" cy="3186547"/>
          </a:xfrm>
          <a:prstGeom prst="rect">
            <a:avLst/>
          </a:prstGeom>
        </p:spPr>
      </p:pic>
      <p:sp>
        <p:nvSpPr>
          <p:cNvPr id="8" name="TextBox 7">
            <a:extLst>
              <a:ext uri="{FF2B5EF4-FFF2-40B4-BE49-F238E27FC236}">
                <a16:creationId xmlns:a16="http://schemas.microsoft.com/office/drawing/2014/main" id="{F879A3FF-0140-5FAF-3D21-309934B04075}"/>
              </a:ext>
            </a:extLst>
          </p:cNvPr>
          <p:cNvSpPr txBox="1"/>
          <p:nvPr/>
        </p:nvSpPr>
        <p:spPr>
          <a:xfrm>
            <a:off x="8262758" y="5651723"/>
            <a:ext cx="986601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Girl Scout 1"/>
                <a:ea typeface="Calibri"/>
                <a:cs typeface="Calibri"/>
              </a:rPr>
              <a:t>Nature Center, Pole Barn, Run In Shelter and Circle C Office</a:t>
            </a:r>
            <a:endParaRPr lang="en-US" sz="2400" err="1">
              <a:ea typeface="Calibri"/>
              <a:cs typeface="Calibri"/>
            </a:endParaRPr>
          </a:p>
          <a:p>
            <a:pPr algn="ctr"/>
            <a:endParaRPr lang="en-US" sz="2200">
              <a:latin typeface="Calibri"/>
              <a:ea typeface="Calibri"/>
              <a:cs typeface="Calibri"/>
            </a:endParaRPr>
          </a:p>
          <a:p>
            <a:pPr indent="-457200" algn="ctr">
              <a:buFont typeface="Arial"/>
              <a:buChar char="•"/>
            </a:pPr>
            <a:endParaRPr lang="en-US" sz="2200">
              <a:latin typeface="Girl Scout 1" panose="020B0604020202020204" charset="0"/>
              <a:ea typeface="Calibri"/>
              <a:cs typeface="Calibri"/>
            </a:endParaRPr>
          </a:p>
        </p:txBody>
      </p:sp>
      <p:pic>
        <p:nvPicPr>
          <p:cNvPr id="9" name="Picture 8" descr="A shed in the woods&#10;&#10;AI-generated content may be incorrect.">
            <a:extLst>
              <a:ext uri="{FF2B5EF4-FFF2-40B4-BE49-F238E27FC236}">
                <a16:creationId xmlns:a16="http://schemas.microsoft.com/office/drawing/2014/main" id="{B2BDB9D7-6371-74C7-FC6D-E52546F38A79}"/>
              </a:ext>
            </a:extLst>
          </p:cNvPr>
          <p:cNvPicPr>
            <a:picLocks noChangeAspect="1"/>
          </p:cNvPicPr>
          <p:nvPr/>
        </p:nvPicPr>
        <p:blipFill>
          <a:blip r:embed="rId6"/>
          <a:stretch>
            <a:fillRect/>
          </a:stretch>
        </p:blipFill>
        <p:spPr>
          <a:xfrm>
            <a:off x="13231091" y="2268682"/>
            <a:ext cx="4225636" cy="3186545"/>
          </a:xfrm>
          <a:prstGeom prst="rect">
            <a:avLst/>
          </a:prstGeom>
        </p:spPr>
      </p:pic>
      <p:pic>
        <p:nvPicPr>
          <p:cNvPr id="10" name="Picture 9" descr="A wooden structure in a field&#10;&#10;AI-generated content may be incorrect.">
            <a:extLst>
              <a:ext uri="{FF2B5EF4-FFF2-40B4-BE49-F238E27FC236}">
                <a16:creationId xmlns:a16="http://schemas.microsoft.com/office/drawing/2014/main" id="{6EAE745B-191B-C909-FA69-CD2F3C84326F}"/>
              </a:ext>
            </a:extLst>
          </p:cNvPr>
          <p:cNvPicPr>
            <a:picLocks noChangeAspect="1"/>
          </p:cNvPicPr>
          <p:nvPr/>
        </p:nvPicPr>
        <p:blipFill>
          <a:blip r:embed="rId7"/>
          <a:stretch>
            <a:fillRect/>
          </a:stretch>
        </p:blipFill>
        <p:spPr>
          <a:xfrm>
            <a:off x="8433954" y="6217227"/>
            <a:ext cx="4589319" cy="3325094"/>
          </a:xfrm>
          <a:prstGeom prst="rect">
            <a:avLst/>
          </a:prstGeom>
        </p:spPr>
      </p:pic>
      <p:pic>
        <p:nvPicPr>
          <p:cNvPr id="11" name="Picture 10" descr="A green trailer with stairs and a wooden deck&#10;&#10;AI-generated content may be incorrect.">
            <a:extLst>
              <a:ext uri="{FF2B5EF4-FFF2-40B4-BE49-F238E27FC236}">
                <a16:creationId xmlns:a16="http://schemas.microsoft.com/office/drawing/2014/main" id="{5854D4FA-8903-60EF-477C-A239009319FA}"/>
              </a:ext>
            </a:extLst>
          </p:cNvPr>
          <p:cNvPicPr>
            <a:picLocks noChangeAspect="1"/>
          </p:cNvPicPr>
          <p:nvPr/>
        </p:nvPicPr>
        <p:blipFill>
          <a:blip r:embed="rId8"/>
          <a:stretch>
            <a:fillRect/>
          </a:stretch>
        </p:blipFill>
        <p:spPr>
          <a:xfrm>
            <a:off x="13196454" y="6251864"/>
            <a:ext cx="4260274" cy="3290455"/>
          </a:xfrm>
          <a:prstGeom prst="rect">
            <a:avLst/>
          </a:prstGeom>
        </p:spPr>
      </p:pic>
    </p:spTree>
    <p:extLst>
      <p:ext uri="{BB962C8B-B14F-4D97-AF65-F5344CB8AC3E}">
        <p14:creationId xmlns:p14="http://schemas.microsoft.com/office/powerpoint/2010/main" val="254056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CB06-EB59-FCD9-D0F9-7BCCE340BFC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DC8E0DE-14F6-7627-6CFF-9FA6001C89E4}"/>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Outdoor Experience Updates</a:t>
            </a:r>
            <a:endParaRPr lang="en-US" sz="5000" b="1">
              <a:ea typeface="Calibri"/>
              <a:cs typeface="Calibri"/>
            </a:endParaRPr>
          </a:p>
        </p:txBody>
      </p:sp>
      <p:sp>
        <p:nvSpPr>
          <p:cNvPr id="2" name="Freeform 2">
            <a:extLst>
              <a:ext uri="{FF2B5EF4-FFF2-40B4-BE49-F238E27FC236}">
                <a16:creationId xmlns:a16="http://schemas.microsoft.com/office/drawing/2014/main" id="{29D25D13-E853-FB1B-A4F9-CF37842D325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C8EA5BAB-7F00-C4DB-D601-6126B37AC50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4" name="Picture 3" descr="A collage of a child scouts camp guide&#10;&#10;AI-generated content may be incorrect.">
            <a:extLst>
              <a:ext uri="{FF2B5EF4-FFF2-40B4-BE49-F238E27FC236}">
                <a16:creationId xmlns:a16="http://schemas.microsoft.com/office/drawing/2014/main" id="{41A3E0FB-2EC3-58CD-3572-3E2BA0DBEB7B}"/>
              </a:ext>
            </a:extLst>
          </p:cNvPr>
          <p:cNvPicPr>
            <a:picLocks noChangeAspect="1"/>
          </p:cNvPicPr>
          <p:nvPr/>
        </p:nvPicPr>
        <p:blipFill>
          <a:blip r:embed="rId5"/>
          <a:stretch>
            <a:fillRect/>
          </a:stretch>
        </p:blipFill>
        <p:spPr>
          <a:xfrm>
            <a:off x="10436463" y="2279976"/>
            <a:ext cx="5215785" cy="6758609"/>
          </a:xfrm>
          <a:prstGeom prst="rect">
            <a:avLst/>
          </a:prstGeom>
        </p:spPr>
      </p:pic>
    </p:spTree>
    <p:extLst>
      <p:ext uri="{BB962C8B-B14F-4D97-AF65-F5344CB8AC3E}">
        <p14:creationId xmlns:p14="http://schemas.microsoft.com/office/powerpoint/2010/main" val="341906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grpSp>
        <p:nvGrpSpPr>
          <p:cNvPr id="2" name="Group 2"/>
          <p:cNvGrpSpPr/>
          <p:nvPr/>
        </p:nvGrpSpPr>
        <p:grpSpPr>
          <a:xfrm>
            <a:off x="15536520" y="5801760"/>
            <a:ext cx="2699957" cy="1379506"/>
            <a:chOff x="0" y="0"/>
            <a:chExt cx="3599942" cy="1839341"/>
          </a:xfrm>
        </p:grpSpPr>
        <p:sp>
          <p:nvSpPr>
            <p:cNvPr id="3" name="Freeform 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4" name="Group 4"/>
          <p:cNvGrpSpPr/>
          <p:nvPr/>
        </p:nvGrpSpPr>
        <p:grpSpPr>
          <a:xfrm>
            <a:off x="-128520" y="2249280"/>
            <a:ext cx="2783491" cy="1421987"/>
            <a:chOff x="0" y="0"/>
            <a:chExt cx="3711321" cy="1895983"/>
          </a:xfrm>
        </p:grpSpPr>
        <p:sp>
          <p:nvSpPr>
            <p:cNvPr id="5" name="Freeform 5"/>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3"/>
              <a:stretch>
                <a:fillRect t="-265" b="-265"/>
              </a:stretch>
            </a:blipFill>
          </p:spPr>
          <p:txBody>
            <a:bodyPr/>
            <a:lstStyle/>
            <a:p>
              <a:endParaRPr lang="en-US"/>
            </a:p>
          </p:txBody>
        </p:sp>
      </p:grpSp>
      <p:grpSp>
        <p:nvGrpSpPr>
          <p:cNvPr id="6" name="Group 6"/>
          <p:cNvGrpSpPr/>
          <p:nvPr/>
        </p:nvGrpSpPr>
        <p:grpSpPr>
          <a:xfrm>
            <a:off x="15483960" y="293760"/>
            <a:ext cx="2752154" cy="1406176"/>
            <a:chOff x="0" y="0"/>
            <a:chExt cx="3669538" cy="1874901"/>
          </a:xfrm>
        </p:grpSpPr>
        <p:sp>
          <p:nvSpPr>
            <p:cNvPr id="7" name="Freeform 7"/>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3"/>
              <a:stretch>
                <a:fillRect t="-258" b="-258"/>
              </a:stretch>
            </a:blipFill>
          </p:spPr>
          <p:txBody>
            <a:bodyPr/>
            <a:lstStyle/>
            <a:p>
              <a:endParaRPr lang="en-US"/>
            </a:p>
          </p:txBody>
        </p:sp>
      </p:grpSp>
      <p:grpSp>
        <p:nvGrpSpPr>
          <p:cNvPr id="8" name="Group 8"/>
          <p:cNvGrpSpPr/>
          <p:nvPr/>
        </p:nvGrpSpPr>
        <p:grpSpPr>
          <a:xfrm>
            <a:off x="-451440" y="5176080"/>
            <a:ext cx="3514725" cy="1795653"/>
            <a:chOff x="0" y="0"/>
            <a:chExt cx="4686300" cy="2394204"/>
          </a:xfrm>
        </p:grpSpPr>
        <p:sp>
          <p:nvSpPr>
            <p:cNvPr id="9" name="Freeform 9"/>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3"/>
              <a:stretch>
                <a:fillRect t="-262" b="-262"/>
              </a:stretch>
            </a:blipFill>
          </p:spPr>
          <p:txBody>
            <a:bodyPr/>
            <a:lstStyle/>
            <a:p>
              <a:endParaRPr lang="en-US"/>
            </a:p>
          </p:txBody>
        </p:sp>
      </p:grpSp>
      <p:grpSp>
        <p:nvGrpSpPr>
          <p:cNvPr id="10" name="Group 10"/>
          <p:cNvGrpSpPr/>
          <p:nvPr/>
        </p:nvGrpSpPr>
        <p:grpSpPr>
          <a:xfrm>
            <a:off x="7313760" y="-294840"/>
            <a:ext cx="2699957" cy="1379506"/>
            <a:chOff x="0" y="0"/>
            <a:chExt cx="3599942" cy="1839341"/>
          </a:xfrm>
        </p:grpSpPr>
        <p:sp>
          <p:nvSpPr>
            <p:cNvPr id="11" name="Freeform 11"/>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12" name="Group 12"/>
          <p:cNvGrpSpPr/>
          <p:nvPr/>
        </p:nvGrpSpPr>
        <p:grpSpPr>
          <a:xfrm>
            <a:off x="16027200" y="3166200"/>
            <a:ext cx="2699957" cy="1379506"/>
            <a:chOff x="0" y="0"/>
            <a:chExt cx="3599942" cy="1839341"/>
          </a:xfrm>
        </p:grpSpPr>
        <p:sp>
          <p:nvSpPr>
            <p:cNvPr id="13" name="Freeform 1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sp>
        <p:nvSpPr>
          <p:cNvPr id="14" name="Freeform 14"/>
          <p:cNvSpPr/>
          <p:nvPr/>
        </p:nvSpPr>
        <p:spPr>
          <a:xfrm>
            <a:off x="1489140" y="1422620"/>
            <a:ext cx="15309720" cy="7506921"/>
          </a:xfrm>
          <a:custGeom>
            <a:avLst/>
            <a:gdLst/>
            <a:ahLst/>
            <a:cxnLst/>
            <a:rect l="l" t="t" r="r" b="b"/>
            <a:pathLst>
              <a:path w="15309720" h="7506921">
                <a:moveTo>
                  <a:pt x="0" y="0"/>
                </a:moveTo>
                <a:lnTo>
                  <a:pt x="15309720" y="0"/>
                </a:lnTo>
                <a:lnTo>
                  <a:pt x="15309720" y="7506920"/>
                </a:lnTo>
                <a:lnTo>
                  <a:pt x="0" y="7506920"/>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15" name="TextBox 15"/>
          <p:cNvSpPr txBox="1"/>
          <p:nvPr/>
        </p:nvSpPr>
        <p:spPr>
          <a:xfrm>
            <a:off x="3091903" y="2947125"/>
            <a:ext cx="12104194" cy="1779013"/>
          </a:xfrm>
          <a:prstGeom prst="rect">
            <a:avLst/>
          </a:prstGeom>
        </p:spPr>
        <p:txBody>
          <a:bodyPr lIns="0" tIns="0" rIns="0" bIns="0" rtlCol="0" anchor="t">
            <a:spAutoFit/>
          </a:bodyPr>
          <a:lstStyle/>
          <a:p>
            <a:pPr algn="ctr">
              <a:lnSpc>
                <a:spcPts val="15124"/>
              </a:lnSpc>
            </a:pPr>
            <a:r>
              <a:rPr lang="en-US" sz="10800" spc="255">
                <a:solidFill>
                  <a:srgbClr val="FFFFFF"/>
                </a:solidFill>
                <a:latin typeface="Girl Scout 2"/>
                <a:ea typeface="Girl Scout 2"/>
                <a:cs typeface="Girl Scout 2"/>
                <a:sym typeface="Girl Scout 2"/>
              </a:rPr>
              <a:t>Welcome!</a:t>
            </a:r>
          </a:p>
        </p:txBody>
      </p:sp>
      <p:sp>
        <p:nvSpPr>
          <p:cNvPr id="16" name="TextBox 24">
            <a:extLst>
              <a:ext uri="{FF2B5EF4-FFF2-40B4-BE49-F238E27FC236}">
                <a16:creationId xmlns:a16="http://schemas.microsoft.com/office/drawing/2014/main" id="{041C5C6E-797D-29FC-9063-69B54F7D9155}"/>
              </a:ext>
            </a:extLst>
          </p:cNvPr>
          <p:cNvSpPr txBox="1"/>
          <p:nvPr/>
        </p:nvSpPr>
        <p:spPr>
          <a:xfrm>
            <a:off x="2978280" y="5254842"/>
            <a:ext cx="12331440" cy="1033296"/>
          </a:xfrm>
          <a:prstGeom prst="rect">
            <a:avLst/>
          </a:prstGeom>
        </p:spPr>
        <p:txBody>
          <a:bodyPr lIns="0" tIns="0" rIns="0" bIns="0" rtlCol="0" anchor="t">
            <a:spAutoFit/>
          </a:bodyPr>
          <a:lstStyle/>
          <a:p>
            <a:pPr algn="ctr">
              <a:lnSpc>
                <a:spcPts val="4201"/>
              </a:lnSpc>
              <a:spcBef>
                <a:spcPct val="0"/>
              </a:spcBef>
            </a:pPr>
            <a:r>
              <a:rPr lang="en-US" sz="3000" i="1" spc="0">
                <a:solidFill>
                  <a:srgbClr val="FFFFFF"/>
                </a:solidFill>
                <a:latin typeface="Girl Scout 1"/>
                <a:ea typeface="Girl Scout 1"/>
                <a:cs typeface="Girl Scout 1"/>
                <a:sym typeface="Girl Scout 1"/>
              </a:rPr>
              <a:t>Please enter your name, Service </a:t>
            </a:r>
            <a:r>
              <a:rPr lang="en-US" sz="3000" i="1">
                <a:solidFill>
                  <a:srgbClr val="FFFFFF"/>
                </a:solidFill>
                <a:latin typeface="Girl Scout 1"/>
                <a:ea typeface="Girl Scout 1"/>
                <a:cs typeface="Girl Scout 1"/>
                <a:sym typeface="Girl Scout 1"/>
              </a:rPr>
              <a:t>U</a:t>
            </a:r>
            <a:r>
              <a:rPr lang="en-US" sz="3000" i="1" spc="0">
                <a:solidFill>
                  <a:srgbClr val="FFFFFF"/>
                </a:solidFill>
                <a:latin typeface="Girl Scout 1"/>
                <a:ea typeface="Girl Scout 1"/>
                <a:cs typeface="Girl Scout 1"/>
                <a:sym typeface="Girl Scout 1"/>
              </a:rPr>
              <a:t>nit number and Service Team position in the chat!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CEFB-B2A2-B816-4D51-0C74B5739D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D0021A-7D8D-49E4-7A7A-FA5DF5CE169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5091E1CF-03CA-4E2E-B133-B57247BE5495}"/>
              </a:ext>
            </a:extLst>
          </p:cNvPr>
          <p:cNvSpPr txBox="1"/>
          <p:nvPr/>
        </p:nvSpPr>
        <p:spPr>
          <a:xfrm>
            <a:off x="9326179" y="270332"/>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Summer Camp</a:t>
            </a:r>
            <a:endParaRPr lang="en-US"/>
          </a:p>
        </p:txBody>
      </p:sp>
      <p:sp>
        <p:nvSpPr>
          <p:cNvPr id="8" name="TextBox 7">
            <a:extLst>
              <a:ext uri="{FF2B5EF4-FFF2-40B4-BE49-F238E27FC236}">
                <a16:creationId xmlns:a16="http://schemas.microsoft.com/office/drawing/2014/main" id="{92D5C255-823C-5710-A08A-81F406FDB7D3}"/>
              </a:ext>
            </a:extLst>
          </p:cNvPr>
          <p:cNvSpPr txBox="1"/>
          <p:nvPr/>
        </p:nvSpPr>
        <p:spPr>
          <a:xfrm>
            <a:off x="8083369" y="1860577"/>
            <a:ext cx="1020040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Girl Scout Text Book"/>
                <a:ea typeface="Calibri"/>
                <a:cs typeface="Calibri"/>
              </a:rPr>
              <a:t>There are still spots left and still financial aid available!</a:t>
            </a:r>
            <a:endParaRPr lang="en-US" sz="2800">
              <a:latin typeface="Girl Scout Text Book" panose="02020003000000000000" pitchFamily="18" charset="0"/>
              <a:ea typeface="Calibri"/>
              <a:cs typeface="Calibri"/>
            </a:endParaRPr>
          </a:p>
          <a:p>
            <a:endParaRPr lang="en-US" sz="2800">
              <a:latin typeface="Girl Scout Text Book" panose="02020003000000000000" pitchFamily="18" charset="0"/>
              <a:ea typeface="Calibri"/>
              <a:cs typeface="Calibri"/>
            </a:endParaRPr>
          </a:p>
          <a:p>
            <a:r>
              <a:rPr lang="en-US" sz="2800">
                <a:latin typeface="Girl Scout Text Book"/>
                <a:ea typeface="Calibri"/>
                <a:cs typeface="Calibri"/>
              </a:rPr>
              <a:t>Overnight camp is for rising grades 2-12. </a:t>
            </a:r>
            <a:endParaRPr lang="en-US">
              <a:latin typeface="Girl Scout Text Book"/>
            </a:endParaRPr>
          </a:p>
          <a:p>
            <a:endParaRPr lang="en-US" sz="2800">
              <a:latin typeface="Girl Scout Text Book" panose="02020003000000000000" pitchFamily="18" charset="0"/>
              <a:ea typeface="Calibri"/>
              <a:cs typeface="Calibri"/>
            </a:endParaRPr>
          </a:p>
          <a:p>
            <a:r>
              <a:rPr lang="en-US" sz="2800">
                <a:latin typeface="Girl Scout Text Book"/>
              </a:rPr>
              <a:t>Day camp is for rising grades 1-5 and will be hosted in Black Mountain, Greensboro, Hickory and Winston-Salem.</a:t>
            </a:r>
          </a:p>
          <a:p>
            <a:endParaRPr lang="en-US" sz="2800">
              <a:latin typeface="Girl Scout 1"/>
            </a:endParaRPr>
          </a:p>
          <a:p>
            <a:endParaRPr lang="en-US" sz="2800">
              <a:latin typeface="Girl Scout 1"/>
            </a:endParaRPr>
          </a:p>
        </p:txBody>
      </p:sp>
      <p:pic>
        <p:nvPicPr>
          <p:cNvPr id="6" name="Picture 5" descr="A collage of people in a canoe&#10;&#10;AI-generated content may be incorrect.">
            <a:extLst>
              <a:ext uri="{FF2B5EF4-FFF2-40B4-BE49-F238E27FC236}">
                <a16:creationId xmlns:a16="http://schemas.microsoft.com/office/drawing/2014/main" id="{CD551D16-22A5-4483-0E37-E13D2B175CB3}"/>
              </a:ext>
            </a:extLst>
          </p:cNvPr>
          <p:cNvPicPr>
            <a:picLocks noChangeAspect="1"/>
          </p:cNvPicPr>
          <p:nvPr/>
        </p:nvPicPr>
        <p:blipFill>
          <a:blip r:embed="rId4"/>
          <a:stretch>
            <a:fillRect/>
          </a:stretch>
        </p:blipFill>
        <p:spPr>
          <a:xfrm>
            <a:off x="1050822" y="649851"/>
            <a:ext cx="5954662" cy="8978081"/>
          </a:xfrm>
          <a:prstGeom prst="rect">
            <a:avLst/>
          </a:prstGeom>
        </p:spPr>
      </p:pic>
    </p:spTree>
    <p:extLst>
      <p:ext uri="{BB962C8B-B14F-4D97-AF65-F5344CB8AC3E}">
        <p14:creationId xmlns:p14="http://schemas.microsoft.com/office/powerpoint/2010/main" val="2276009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A9C3-5763-EA11-D1B0-ED26927EFC0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BB2132B-C668-B900-7100-CB2676D37B31}"/>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Summer Fun Ahead!</a:t>
            </a:r>
            <a:endParaRPr lang="en-US" sz="5000" b="1" spc="118">
              <a:latin typeface="Girl Scout 2"/>
            </a:endParaRPr>
          </a:p>
        </p:txBody>
      </p:sp>
      <p:sp>
        <p:nvSpPr>
          <p:cNvPr id="2" name="Freeform 2">
            <a:extLst>
              <a:ext uri="{FF2B5EF4-FFF2-40B4-BE49-F238E27FC236}">
                <a16:creationId xmlns:a16="http://schemas.microsoft.com/office/drawing/2014/main" id="{68190DA4-C579-6999-F62C-5F3C285829B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B28B4CFD-4774-75F8-BAE6-9D8EBE1E3B68}"/>
              </a:ext>
            </a:extLst>
          </p:cNvPr>
          <p:cNvSpPr txBox="1"/>
          <p:nvPr/>
        </p:nvSpPr>
        <p:spPr>
          <a:xfrm>
            <a:off x="8073713" y="1738724"/>
            <a:ext cx="98832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33333"/>
                </a:solidFill>
                <a:highlight>
                  <a:srgbClr val="FFFFFF"/>
                </a:highlight>
                <a:latin typeface="Girl Scout 1"/>
                <a:ea typeface="Calibri"/>
                <a:cs typeface="Calibri"/>
              </a:rPr>
              <a:t>Keep the Girl Scout Fun going all summer long with our Game Changers patch and Passport to Adventure patch programs!</a:t>
            </a:r>
            <a:endParaRPr lang="en-US" sz="2400">
              <a:solidFill>
                <a:srgbClr val="333333"/>
              </a:solidFill>
              <a:highlight>
                <a:srgbClr val="FFFFFF"/>
              </a:highlight>
              <a:latin typeface="Girl Scout 1" panose="020B0604020202020204" charset="0"/>
              <a:ea typeface="Calibri"/>
              <a:cs typeface="Calibri"/>
            </a:endParaRPr>
          </a:p>
          <a:p>
            <a:endParaRPr lang="en-US" sz="3000">
              <a:latin typeface="Girl Scout Text Book"/>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BE50A614-FDE2-600B-69DA-7730BFDA1A6A}"/>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8" name="TextBox 3">
            <a:extLst>
              <a:ext uri="{FF2B5EF4-FFF2-40B4-BE49-F238E27FC236}">
                <a16:creationId xmlns:a16="http://schemas.microsoft.com/office/drawing/2014/main" id="{226B532F-4F9E-322A-F248-6DC0D657B1FE}"/>
              </a:ext>
            </a:extLst>
          </p:cNvPr>
          <p:cNvSpPr txBox="1"/>
          <p:nvPr/>
        </p:nvSpPr>
        <p:spPr>
          <a:xfrm>
            <a:off x="6768763" y="4846584"/>
            <a:ext cx="12546779" cy="861774"/>
          </a:xfrm>
          <a:prstGeom prst="rect">
            <a:avLst/>
          </a:prstGeom>
        </p:spPr>
        <p:txBody>
          <a:bodyPr wrap="square" lIns="0" tIns="0" rIns="0" bIns="0" rtlCol="0" anchor="t">
            <a:spAutoFit/>
          </a:bodyPr>
          <a:lstStyle/>
          <a:p>
            <a:pPr algn="ctr"/>
            <a:r>
              <a:rPr lang="en-US" sz="2800" b="1" spc="118">
                <a:solidFill>
                  <a:srgbClr val="000000"/>
                </a:solidFill>
                <a:latin typeface="Girl Scout 2"/>
              </a:rPr>
              <a:t>Keep the fun going with our </a:t>
            </a:r>
            <a:endParaRPr lang="en-US" sz="2800">
              <a:solidFill>
                <a:srgbClr val="000000"/>
              </a:solidFill>
              <a:latin typeface="Calibri"/>
              <a:ea typeface="Calibri"/>
              <a:cs typeface="Calibri"/>
            </a:endParaRPr>
          </a:p>
          <a:p>
            <a:pPr algn="ctr"/>
            <a:r>
              <a:rPr lang="en-US" sz="2800" b="1" spc="118">
                <a:solidFill>
                  <a:srgbClr val="000000"/>
                </a:solidFill>
                <a:latin typeface="Girl Scout 2"/>
              </a:rPr>
              <a:t>new summer patch programs!</a:t>
            </a:r>
            <a:endParaRPr lang="en-US" sz="2800">
              <a:ea typeface="Calibri"/>
              <a:cs typeface="Calibri"/>
            </a:endParaRPr>
          </a:p>
        </p:txBody>
      </p:sp>
      <p:pic>
        <p:nvPicPr>
          <p:cNvPr id="4" name="Picture 3" descr="A logo for a sports event&#10;&#10;AI-generated content may be incorrect.">
            <a:extLst>
              <a:ext uri="{FF2B5EF4-FFF2-40B4-BE49-F238E27FC236}">
                <a16:creationId xmlns:a16="http://schemas.microsoft.com/office/drawing/2014/main" id="{7849AB2D-E1F0-6791-16BF-EC4D27AE5800}"/>
              </a:ext>
            </a:extLst>
          </p:cNvPr>
          <p:cNvPicPr>
            <a:picLocks noChangeAspect="1"/>
          </p:cNvPicPr>
          <p:nvPr/>
        </p:nvPicPr>
        <p:blipFill>
          <a:blip r:embed="rId5"/>
          <a:stretch>
            <a:fillRect/>
          </a:stretch>
        </p:blipFill>
        <p:spPr>
          <a:xfrm>
            <a:off x="8070138" y="5715916"/>
            <a:ext cx="4350026" cy="4350027"/>
          </a:xfrm>
          <a:prstGeom prst="rect">
            <a:avLst/>
          </a:prstGeom>
        </p:spPr>
      </p:pic>
      <p:pic>
        <p:nvPicPr>
          <p:cNvPr id="9" name="Picture 8" descr="A book with text on it&#10;&#10;AI-generated content may be incorrect.">
            <a:extLst>
              <a:ext uri="{FF2B5EF4-FFF2-40B4-BE49-F238E27FC236}">
                <a16:creationId xmlns:a16="http://schemas.microsoft.com/office/drawing/2014/main" id="{3E444289-ADB0-6EA0-91EE-2F129114AE64}"/>
              </a:ext>
            </a:extLst>
          </p:cNvPr>
          <p:cNvPicPr>
            <a:picLocks noChangeAspect="1"/>
          </p:cNvPicPr>
          <p:nvPr/>
        </p:nvPicPr>
        <p:blipFill>
          <a:blip r:embed="rId6"/>
          <a:stretch>
            <a:fillRect/>
          </a:stretch>
        </p:blipFill>
        <p:spPr>
          <a:xfrm>
            <a:off x="13898268" y="5798035"/>
            <a:ext cx="3146967" cy="4186131"/>
          </a:xfrm>
          <a:prstGeom prst="rect">
            <a:avLst/>
          </a:prstGeom>
        </p:spPr>
      </p:pic>
    </p:spTree>
    <p:extLst>
      <p:ext uri="{BB962C8B-B14F-4D97-AF65-F5344CB8AC3E}">
        <p14:creationId xmlns:p14="http://schemas.microsoft.com/office/powerpoint/2010/main" val="3506283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B354-3E44-2097-316B-7EDADD84CD8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432BF31-A320-CFC4-A25A-7849B54E4E74}"/>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Girl Scout Road Trip</a:t>
            </a:r>
            <a:endParaRPr lang="en-US" sz="5000" b="1" spc="118">
              <a:latin typeface="Girl Scout 2"/>
            </a:endParaRPr>
          </a:p>
        </p:txBody>
      </p:sp>
      <p:sp>
        <p:nvSpPr>
          <p:cNvPr id="2" name="Freeform 2">
            <a:extLst>
              <a:ext uri="{FF2B5EF4-FFF2-40B4-BE49-F238E27FC236}">
                <a16:creationId xmlns:a16="http://schemas.microsoft.com/office/drawing/2014/main" id="{04780899-68E1-127F-5420-0DA0C8B666E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45CB5A96-900F-7141-A2F0-1861327D49F8}"/>
              </a:ext>
            </a:extLst>
          </p:cNvPr>
          <p:cNvSpPr txBox="1"/>
          <p:nvPr/>
        </p:nvSpPr>
        <p:spPr>
          <a:xfrm>
            <a:off x="8073712" y="1676367"/>
            <a:ext cx="993687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solidFill>
                  <a:srgbClr val="333333"/>
                </a:solidFill>
                <a:highlight>
                  <a:srgbClr val="FFFFFF"/>
                </a:highlight>
                <a:latin typeface="Girl Scout Text Book"/>
                <a:ea typeface="+mn-lt"/>
                <a:cs typeface="+mn-lt"/>
              </a:rPr>
              <a:t>As your troop year wraps up, don't forget to order your Year 1 Road Trip patches!</a:t>
            </a:r>
          </a:p>
          <a:p>
            <a:endParaRPr lang="en-US" sz="1400">
              <a:solidFill>
                <a:srgbClr val="333333"/>
              </a:solidFill>
              <a:highlight>
                <a:srgbClr val="FFFFFF"/>
              </a:highlight>
              <a:latin typeface="Karla"/>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1F92C94C-24EA-11D8-706A-071F31D0238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7" name="Picture 6" descr="tree promise patch">
            <a:extLst>
              <a:ext uri="{FF2B5EF4-FFF2-40B4-BE49-F238E27FC236}">
                <a16:creationId xmlns:a16="http://schemas.microsoft.com/office/drawing/2014/main" id="{BE025024-D0C4-622E-1155-254049A6134D}"/>
              </a:ext>
            </a:extLst>
          </p:cNvPr>
          <p:cNvPicPr>
            <a:picLocks noChangeAspect="1"/>
          </p:cNvPicPr>
          <p:nvPr/>
        </p:nvPicPr>
        <p:blipFill>
          <a:blip r:embed="rId5"/>
          <a:stretch>
            <a:fillRect/>
          </a:stretch>
        </p:blipFill>
        <p:spPr>
          <a:xfrm>
            <a:off x="9691777" y="3901296"/>
            <a:ext cx="5719313" cy="6064369"/>
          </a:xfrm>
          <a:prstGeom prst="rect">
            <a:avLst/>
          </a:prstGeom>
        </p:spPr>
      </p:pic>
    </p:spTree>
    <p:extLst>
      <p:ext uri="{BB962C8B-B14F-4D97-AF65-F5344CB8AC3E}">
        <p14:creationId xmlns:p14="http://schemas.microsoft.com/office/powerpoint/2010/main" val="323722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3AD3-F82D-C490-CCAF-E48C22341C7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09DE717-BBF7-6F4C-0700-894B264738DF}"/>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Daisies/Brownies/Juniors</a:t>
            </a:r>
            <a:endParaRPr lang="en-US" sz="5000" b="1">
              <a:ea typeface="Calibri"/>
              <a:cs typeface="Calibri"/>
            </a:endParaRPr>
          </a:p>
        </p:txBody>
      </p:sp>
      <p:sp>
        <p:nvSpPr>
          <p:cNvPr id="2" name="Freeform 2">
            <a:extLst>
              <a:ext uri="{FF2B5EF4-FFF2-40B4-BE49-F238E27FC236}">
                <a16:creationId xmlns:a16="http://schemas.microsoft.com/office/drawing/2014/main" id="{64D47955-7378-CAC7-1927-07E20F145B45}"/>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7F7D576C-E885-6F9E-442E-4ED30747E91D}"/>
              </a:ext>
            </a:extLst>
          </p:cNvPr>
          <p:cNvSpPr txBox="1"/>
          <p:nvPr/>
        </p:nvSpPr>
        <p:spPr>
          <a:xfrm>
            <a:off x="8073712" y="1855981"/>
            <a:ext cx="9936879"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Text Book" panose="02020003000000000000" pitchFamily="18" charset="0"/>
                <a:ea typeface="Calibri"/>
                <a:cs typeface="Calibri"/>
              </a:rPr>
              <a:t>June 6 – Girl Scout Day at Wet n’ Wild, Greensboro</a:t>
            </a:r>
            <a:endParaRPr lang="en-US"/>
          </a:p>
          <a:p>
            <a:r>
              <a:rPr lang="en-US" sz="3000">
                <a:latin typeface="Girl Scout Text Book"/>
                <a:ea typeface="Calibri"/>
                <a:cs typeface="Calibri"/>
              </a:rPr>
              <a:t>June 13 – Council-wide Bridging and Family Fun Day, </a:t>
            </a:r>
            <a:r>
              <a:rPr lang="en-US" sz="3000" err="1">
                <a:latin typeface="Girl Scout Text Book"/>
                <a:ea typeface="Calibri"/>
                <a:cs typeface="Calibri"/>
              </a:rPr>
              <a:t>Keyauwee</a:t>
            </a:r>
            <a:r>
              <a:rPr lang="en-US" sz="3000">
                <a:latin typeface="Girl Scout Text Book"/>
                <a:ea typeface="Calibri"/>
                <a:cs typeface="Calibri"/>
              </a:rPr>
              <a:t> Program Center, Sophia</a:t>
            </a:r>
          </a:p>
          <a:p>
            <a:endParaRPr lang="en-US">
              <a:latin typeface="Girl Scout Text Book" panose="02020003000000000000" pitchFamily="18" charset="0"/>
              <a:ea typeface="Calibri"/>
              <a:cs typeface="Calibri"/>
            </a:endParaRPr>
          </a:p>
          <a:p>
            <a:r>
              <a:rPr lang="en-US" sz="2600">
                <a:latin typeface="Girl Scout Text Book"/>
                <a:ea typeface="Calibri"/>
                <a:cs typeface="Calibri"/>
              </a:rPr>
              <a:t>Girl Scouts doesn’t stop just because school is out. </a:t>
            </a:r>
            <a:r>
              <a:rPr lang="en-US" sz="2600">
                <a:latin typeface="Girl Scout Text Book"/>
                <a:ea typeface="+mn-lt"/>
                <a:cs typeface="+mn-lt"/>
              </a:rPr>
              <a:t>Stay connected through our Tuesday Explorer Series! Girls can join us virtually every Tuesday night for a troop meeting or head out on an adventure with one of our community partners. Our full summer calendar is coming soon—stay tuned!</a:t>
            </a:r>
            <a:endParaRPr lang="en-US" sz="2600">
              <a:latin typeface="Girl Scout Text Book"/>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F7FE2507-2170-0C78-1BC5-7DFBCEB45CD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9333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2400-2E8B-BF14-BA7E-9A7AD476A399}"/>
            </a:ext>
          </a:extLst>
        </p:cNvPr>
        <p:cNvGrpSpPr/>
        <p:nvPr/>
      </p:nvGrpSpPr>
      <p:grpSpPr>
        <a:xfrm>
          <a:off x="0" y="0"/>
          <a:ext cx="0" cy="0"/>
          <a:chOff x="0" y="0"/>
          <a:chExt cx="0" cy="0"/>
        </a:xfrm>
      </p:grpSpPr>
      <p:sp>
        <p:nvSpPr>
          <p:cNvPr id="10" name="Freeform 2">
            <a:extLst>
              <a:ext uri="{FF2B5EF4-FFF2-40B4-BE49-F238E27FC236}">
                <a16:creationId xmlns:a16="http://schemas.microsoft.com/office/drawing/2014/main" id="{15629511-0EE7-AB1A-DED8-F4673A35DA1E}"/>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TextBox 3">
            <a:extLst>
              <a:ext uri="{FF2B5EF4-FFF2-40B4-BE49-F238E27FC236}">
                <a16:creationId xmlns:a16="http://schemas.microsoft.com/office/drawing/2014/main" id="{B59A81D8-7414-1D8A-8FF2-FF9DE69B0F3C}"/>
              </a:ext>
            </a:extLst>
          </p:cNvPr>
          <p:cNvSpPr txBox="1"/>
          <p:nvPr/>
        </p:nvSpPr>
        <p:spPr>
          <a:xfrm>
            <a:off x="7745183" y="647784"/>
            <a:ext cx="10698176" cy="838691"/>
          </a:xfrm>
          <a:prstGeom prst="rect">
            <a:avLst/>
          </a:prstGeom>
        </p:spPr>
        <p:txBody>
          <a:bodyPr wrap="square" lIns="0" tIns="0" rIns="0" bIns="0" rtlCol="0" anchor="t">
            <a:spAutoFit/>
          </a:bodyPr>
          <a:lstStyle/>
          <a:p>
            <a:pPr algn="ctr">
              <a:lnSpc>
                <a:spcPts val="6999"/>
              </a:lnSpc>
            </a:pPr>
            <a:r>
              <a:rPr lang="en-US" sz="4800" b="1" spc="118">
                <a:solidFill>
                  <a:srgbClr val="000000"/>
                </a:solidFill>
                <a:latin typeface="Girl Scout 2"/>
              </a:rPr>
              <a:t>Cadettes/Seniors/Ambassadors</a:t>
            </a:r>
            <a:endParaRPr lang="en-US" sz="4800" b="1">
              <a:ea typeface="Calibri"/>
              <a:cs typeface="Calibri"/>
            </a:endParaRPr>
          </a:p>
        </p:txBody>
      </p:sp>
      <p:sp>
        <p:nvSpPr>
          <p:cNvPr id="3" name="Freeform 2">
            <a:extLst>
              <a:ext uri="{FF2B5EF4-FFF2-40B4-BE49-F238E27FC236}">
                <a16:creationId xmlns:a16="http://schemas.microsoft.com/office/drawing/2014/main" id="{852EC053-4CA7-A99F-A16E-A2E79BC0EA40}"/>
              </a:ext>
            </a:extLst>
          </p:cNvPr>
          <p:cNvSpPr/>
          <p:nvPr/>
        </p:nvSpPr>
        <p:spPr>
          <a:xfrm rot="5400000">
            <a:off x="-4422707"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7" name="TextBox 6">
            <a:extLst>
              <a:ext uri="{FF2B5EF4-FFF2-40B4-BE49-F238E27FC236}">
                <a16:creationId xmlns:a16="http://schemas.microsoft.com/office/drawing/2014/main" id="{6AB64EC7-BF83-333C-788D-B7C6E00DCAEC}"/>
              </a:ext>
            </a:extLst>
          </p:cNvPr>
          <p:cNvSpPr txBox="1"/>
          <p:nvPr/>
        </p:nvSpPr>
        <p:spPr>
          <a:xfrm>
            <a:off x="8154990" y="1896982"/>
            <a:ext cx="989741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Text Book" panose="02020003000000000000" pitchFamily="18" charset="0"/>
                <a:ea typeface="Calibri"/>
                <a:cs typeface="Calibri"/>
              </a:rPr>
              <a:t>June 6 – Girl Scout Day at Wet n’ Wild, Greensboro</a:t>
            </a:r>
            <a:endParaRPr lang="en-US"/>
          </a:p>
          <a:p>
            <a:r>
              <a:rPr lang="en-US" sz="3000">
                <a:latin typeface="Girl Scout Text Book" panose="02020003000000000000" pitchFamily="18" charset="0"/>
                <a:ea typeface="Calibri"/>
                <a:cs typeface="Calibri"/>
              </a:rPr>
              <a:t>June 9 – Gold Award Training, Virtual </a:t>
            </a:r>
          </a:p>
          <a:p>
            <a:r>
              <a:rPr lang="en-US" sz="3000">
                <a:latin typeface="Girl Scout Text Book"/>
                <a:ea typeface="Calibri"/>
                <a:cs typeface="Calibri"/>
              </a:rPr>
              <a:t>June 12 – Power of Engineering with Doosan Bobcat, Statesville</a:t>
            </a:r>
          </a:p>
          <a:p>
            <a:r>
              <a:rPr lang="en-US" sz="3000">
                <a:latin typeface="Girl Scout Text Book"/>
                <a:ea typeface="Calibri"/>
                <a:cs typeface="Calibri"/>
              </a:rPr>
              <a:t>June 13 – Council-wide Bridging &amp; Family Fun Day, </a:t>
            </a:r>
            <a:r>
              <a:rPr lang="en-US" sz="3000" err="1">
                <a:latin typeface="Girl Scout Text Book"/>
                <a:ea typeface="Calibri"/>
                <a:cs typeface="Calibri"/>
              </a:rPr>
              <a:t>Keyauwee</a:t>
            </a:r>
            <a:r>
              <a:rPr lang="en-US" sz="3000">
                <a:latin typeface="Girl Scout Text Book"/>
                <a:ea typeface="Calibri"/>
                <a:cs typeface="Calibri"/>
              </a:rPr>
              <a:t> Program Center, Sophia</a:t>
            </a:r>
          </a:p>
          <a:p>
            <a:endParaRPr lang="en-US" sz="2000">
              <a:ea typeface="Calibri"/>
              <a:cs typeface="Calibri"/>
            </a:endParaRPr>
          </a:p>
        </p:txBody>
      </p:sp>
      <p:sp>
        <p:nvSpPr>
          <p:cNvPr id="5" name="Freeform 3" descr="A purple flower shaped object&#10;&#10;AI-generated content may be incorrect.">
            <a:extLst>
              <a:ext uri="{FF2B5EF4-FFF2-40B4-BE49-F238E27FC236}">
                <a16:creationId xmlns:a16="http://schemas.microsoft.com/office/drawing/2014/main" id="{04CE6CB7-10F2-F1F3-D3CF-69EC5D4F51F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401911C9-1D28-3BA9-BAA1-90B47EA876CA}"/>
              </a:ext>
            </a:extLst>
          </p:cNvPr>
          <p:cNvSpPr txBox="1"/>
          <p:nvPr/>
        </p:nvSpPr>
        <p:spPr>
          <a:xfrm>
            <a:off x="11998916" y="6085381"/>
            <a:ext cx="57955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highlight>
                  <a:srgbClr val="FFFFFF"/>
                </a:highlight>
                <a:latin typeface="Girl Scout Text Book"/>
                <a:ea typeface="Calibri"/>
                <a:cs typeface="Calibri"/>
              </a:rPr>
              <a:t>The Girl Advisory Board (GAB) allows Girl Scout Cadettes through Ambassadors the opportunity to serve as an advisory team providing programmatic input to the Experience Team and the Chief Executive Officer (CEO). By </a:t>
            </a:r>
            <a:r>
              <a:rPr lang="en-US">
                <a:solidFill>
                  <a:srgbClr val="333333"/>
                </a:solidFill>
                <a:highlight>
                  <a:srgbClr val="FFFFFF"/>
                </a:highlight>
                <a:latin typeface="Girl Scout Text Book"/>
                <a:ea typeface="+mn-lt"/>
                <a:cs typeface="+mn-lt"/>
              </a:rPr>
              <a:t>lending a voice to a movement that wants</a:t>
            </a:r>
            <a:r>
              <a:rPr lang="en-US">
                <a:solidFill>
                  <a:srgbClr val="333333"/>
                </a:solidFill>
                <a:highlight>
                  <a:srgbClr val="FFFFFF"/>
                </a:highlight>
                <a:latin typeface="Girl Scout Text Book"/>
                <a:ea typeface="Calibri"/>
                <a:cs typeface="Calibri"/>
              </a:rPr>
              <a:t>, </a:t>
            </a:r>
            <a:r>
              <a:rPr lang="en-US">
                <a:solidFill>
                  <a:srgbClr val="333333"/>
                </a:solidFill>
                <a:highlight>
                  <a:srgbClr val="FFFFFF"/>
                </a:highlight>
                <a:latin typeface="Girl Scout Text Book"/>
                <a:ea typeface="+mn-lt"/>
                <a:cs typeface="+mn-lt"/>
              </a:rPr>
              <a:t>needs </a:t>
            </a:r>
            <a:r>
              <a:rPr lang="en-US">
                <a:solidFill>
                  <a:srgbClr val="333333"/>
                </a:solidFill>
                <a:highlight>
                  <a:srgbClr val="FFFFFF"/>
                </a:highlight>
                <a:latin typeface="Girl Scout Text Book"/>
                <a:ea typeface="Calibri"/>
                <a:cs typeface="Calibri"/>
              </a:rPr>
              <a:t>and </a:t>
            </a:r>
            <a:r>
              <a:rPr lang="en-US">
                <a:solidFill>
                  <a:srgbClr val="333333"/>
                </a:solidFill>
                <a:highlight>
                  <a:srgbClr val="FFFFFF"/>
                </a:highlight>
                <a:latin typeface="Girl Scout Text Book"/>
                <a:ea typeface="+mn-lt"/>
                <a:cs typeface="+mn-lt"/>
              </a:rPr>
              <a:t>values girl-led contributions</a:t>
            </a:r>
            <a:r>
              <a:rPr lang="en-US">
                <a:solidFill>
                  <a:srgbClr val="333333"/>
                </a:solidFill>
                <a:highlight>
                  <a:srgbClr val="FFFFFF"/>
                </a:highlight>
                <a:latin typeface="Girl Scout Text Book"/>
                <a:ea typeface="Calibri"/>
                <a:cs typeface="Calibri"/>
              </a:rPr>
              <a:t>, </a:t>
            </a:r>
            <a:r>
              <a:rPr lang="en-US">
                <a:solidFill>
                  <a:srgbClr val="333333"/>
                </a:solidFill>
                <a:highlight>
                  <a:srgbClr val="FFFFFF"/>
                </a:highlight>
                <a:latin typeface="Girl Scout Text Book"/>
                <a:ea typeface="+mn-lt"/>
                <a:cs typeface="+mn-lt"/>
              </a:rPr>
              <a:t>these young leaders will play a significant role in shaping the ongoing work of GSCP2P. </a:t>
            </a:r>
            <a:r>
              <a:rPr lang="en-US" b="1">
                <a:solidFill>
                  <a:srgbClr val="007F3F"/>
                </a:solidFill>
                <a:highlight>
                  <a:srgbClr val="FFFFFF"/>
                </a:highlight>
                <a:latin typeface="Girl Scout Text Book"/>
                <a:ea typeface="+mn-lt"/>
                <a:cs typeface="+mn-lt"/>
                <a:hlinkClick r:id="rId5"/>
              </a:rPr>
              <a:t>Applications are open now and will be accepted through July 1, </a:t>
            </a:r>
            <a:r>
              <a:rPr lang="en-US" b="1">
                <a:solidFill>
                  <a:srgbClr val="007F3F"/>
                </a:solidFill>
                <a:highlight>
                  <a:srgbClr val="FFFFFF"/>
                </a:highlight>
                <a:latin typeface="Girl Scout Text Book"/>
                <a:ea typeface="Calibri"/>
                <a:cs typeface="Calibri"/>
                <a:hlinkClick r:id="rId5"/>
              </a:rPr>
              <a:t>2026.</a:t>
            </a:r>
            <a:endParaRPr lang="en-US">
              <a:latin typeface="Girl Scout Text Book"/>
            </a:endParaRPr>
          </a:p>
        </p:txBody>
      </p:sp>
      <p:pic>
        <p:nvPicPr>
          <p:cNvPr id="9" name="Picture 8" descr="A green and yellow megaphone with stars and dots&#10;&#10;AI-generated content may be incorrect.">
            <a:extLst>
              <a:ext uri="{FF2B5EF4-FFF2-40B4-BE49-F238E27FC236}">
                <a16:creationId xmlns:a16="http://schemas.microsoft.com/office/drawing/2014/main" id="{6CB6528C-F340-D6D3-E56A-D7B636117F33}"/>
              </a:ext>
            </a:extLst>
          </p:cNvPr>
          <p:cNvPicPr>
            <a:picLocks noChangeAspect="1"/>
          </p:cNvPicPr>
          <p:nvPr/>
        </p:nvPicPr>
        <p:blipFill>
          <a:blip r:embed="rId6"/>
          <a:stretch>
            <a:fillRect/>
          </a:stretch>
        </p:blipFill>
        <p:spPr>
          <a:xfrm>
            <a:off x="7606748" y="5362161"/>
            <a:ext cx="4399721" cy="4350026"/>
          </a:xfrm>
          <a:prstGeom prst="rect">
            <a:avLst/>
          </a:prstGeom>
        </p:spPr>
      </p:pic>
    </p:spTree>
    <p:extLst>
      <p:ext uri="{BB962C8B-B14F-4D97-AF65-F5344CB8AC3E}">
        <p14:creationId xmlns:p14="http://schemas.microsoft.com/office/powerpoint/2010/main" val="4028669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518B-E993-D4BD-50DD-9E2A43F6110F}"/>
            </a:ext>
          </a:extLst>
        </p:cNvPr>
        <p:cNvGrpSpPr/>
        <p:nvPr/>
      </p:nvGrpSpPr>
      <p:grpSpPr>
        <a:xfrm>
          <a:off x="0" y="0"/>
          <a:ext cx="0" cy="0"/>
          <a:chOff x="0" y="0"/>
          <a:chExt cx="0" cy="0"/>
        </a:xfrm>
      </p:grpSpPr>
      <p:sp>
        <p:nvSpPr>
          <p:cNvPr id="10" name="Freeform 2">
            <a:extLst>
              <a:ext uri="{FF2B5EF4-FFF2-40B4-BE49-F238E27FC236}">
                <a16:creationId xmlns:a16="http://schemas.microsoft.com/office/drawing/2014/main" id="{1BE256E4-12E6-7971-D26C-0BC123892C3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2">
            <a:extLst>
              <a:ext uri="{FF2B5EF4-FFF2-40B4-BE49-F238E27FC236}">
                <a16:creationId xmlns:a16="http://schemas.microsoft.com/office/drawing/2014/main" id="{32E80C20-7445-4C42-897E-06A768713E53}"/>
              </a:ext>
            </a:extLst>
          </p:cNvPr>
          <p:cNvSpPr/>
          <p:nvPr/>
        </p:nvSpPr>
        <p:spPr>
          <a:xfrm rot="5400000">
            <a:off x="-4422707"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Freeform 3" descr="A purple flower shaped object&#10;&#10;AI-generated content may be incorrect.">
            <a:extLst>
              <a:ext uri="{FF2B5EF4-FFF2-40B4-BE49-F238E27FC236}">
                <a16:creationId xmlns:a16="http://schemas.microsoft.com/office/drawing/2014/main" id="{AFF5AE73-E15E-A304-6E84-CEB7447E2DB3}"/>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2" name="TextBox 1">
            <a:extLst>
              <a:ext uri="{FF2B5EF4-FFF2-40B4-BE49-F238E27FC236}">
                <a16:creationId xmlns:a16="http://schemas.microsoft.com/office/drawing/2014/main" id="{CAC2EB23-B004-E0C4-A202-5C287D10AC4E}"/>
              </a:ext>
            </a:extLst>
          </p:cNvPr>
          <p:cNvSpPr txBox="1"/>
          <p:nvPr/>
        </p:nvSpPr>
        <p:spPr>
          <a:xfrm>
            <a:off x="8858594" y="413527"/>
            <a:ext cx="89093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Girl Scout 2"/>
                <a:ea typeface="Calibri"/>
                <a:cs typeface="Calibri"/>
              </a:rPr>
              <a:t>Adult Learning Opportunities </a:t>
            </a:r>
          </a:p>
        </p:txBody>
      </p:sp>
      <p:pic>
        <p:nvPicPr>
          <p:cNvPr id="8" name="Picture 7" descr="A poster of a yellow brick road with a group of cartoon characters&#10;&#10;AI-generated content may be incorrect.">
            <a:extLst>
              <a:ext uri="{FF2B5EF4-FFF2-40B4-BE49-F238E27FC236}">
                <a16:creationId xmlns:a16="http://schemas.microsoft.com/office/drawing/2014/main" id="{161DEB14-B170-FC51-7FE4-E13EBB135160}"/>
              </a:ext>
            </a:extLst>
          </p:cNvPr>
          <p:cNvPicPr>
            <a:picLocks noChangeAspect="1"/>
          </p:cNvPicPr>
          <p:nvPr/>
        </p:nvPicPr>
        <p:blipFill>
          <a:blip r:embed="rId5"/>
          <a:stretch>
            <a:fillRect/>
          </a:stretch>
        </p:blipFill>
        <p:spPr>
          <a:xfrm>
            <a:off x="13068301" y="6365707"/>
            <a:ext cx="5205661" cy="3781927"/>
          </a:xfrm>
          <a:prstGeom prst="rect">
            <a:avLst/>
          </a:prstGeom>
        </p:spPr>
      </p:pic>
      <p:pic>
        <p:nvPicPr>
          <p:cNvPr id="11" name="Picture 10" descr="A poster for a child scout camp&#10;&#10;AI-generated content may be incorrect.">
            <a:extLst>
              <a:ext uri="{FF2B5EF4-FFF2-40B4-BE49-F238E27FC236}">
                <a16:creationId xmlns:a16="http://schemas.microsoft.com/office/drawing/2014/main" id="{ED380B0D-E25E-68F0-ED08-44EB79520A47}"/>
              </a:ext>
            </a:extLst>
          </p:cNvPr>
          <p:cNvPicPr>
            <a:picLocks noChangeAspect="1"/>
          </p:cNvPicPr>
          <p:nvPr/>
        </p:nvPicPr>
        <p:blipFill>
          <a:blip r:embed="rId6"/>
          <a:stretch>
            <a:fillRect/>
          </a:stretch>
        </p:blipFill>
        <p:spPr>
          <a:xfrm>
            <a:off x="13075495" y="2872541"/>
            <a:ext cx="4890483" cy="3714751"/>
          </a:xfrm>
          <a:prstGeom prst="rect">
            <a:avLst/>
          </a:prstGeom>
        </p:spPr>
      </p:pic>
      <p:sp>
        <p:nvSpPr>
          <p:cNvPr id="13" name="TextBox 12">
            <a:extLst>
              <a:ext uri="{FF2B5EF4-FFF2-40B4-BE49-F238E27FC236}">
                <a16:creationId xmlns:a16="http://schemas.microsoft.com/office/drawing/2014/main" id="{A56ECA6A-12E7-FDB8-DED9-A403E871A330}"/>
              </a:ext>
            </a:extLst>
          </p:cNvPr>
          <p:cNvSpPr txBox="1"/>
          <p:nvPr/>
        </p:nvSpPr>
        <p:spPr>
          <a:xfrm>
            <a:off x="8172369" y="1190189"/>
            <a:ext cx="978167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err="1">
                <a:latin typeface="Girl Scout 1" panose="020B0604020202020204" charset="0"/>
                <a:ea typeface="Calibri"/>
                <a:cs typeface="Calibri"/>
              </a:rPr>
              <a:t>Leaderee</a:t>
            </a:r>
            <a:r>
              <a:rPr lang="en-US" sz="2400" b="1" dirty="0">
                <a:latin typeface="Girl Scout 1" panose="020B0604020202020204" charset="0"/>
                <a:ea typeface="Calibri"/>
                <a:cs typeface="Calibri"/>
              </a:rPr>
              <a:t> and Trainfest are both live and on our council calendar. New this year! A La Carte! Choose your own adventure! Stay for the weekend or only come for a couple classes, order a meal or bring your own and customize your experience. </a:t>
            </a:r>
          </a:p>
        </p:txBody>
      </p:sp>
      <p:sp>
        <p:nvSpPr>
          <p:cNvPr id="15" name="TextBox 14">
            <a:extLst>
              <a:ext uri="{FF2B5EF4-FFF2-40B4-BE49-F238E27FC236}">
                <a16:creationId xmlns:a16="http://schemas.microsoft.com/office/drawing/2014/main" id="{841E8EA2-79F1-D1C3-6661-B2090188A1E0}"/>
              </a:ext>
            </a:extLst>
          </p:cNvPr>
          <p:cNvSpPr txBox="1"/>
          <p:nvPr/>
        </p:nvSpPr>
        <p:spPr>
          <a:xfrm>
            <a:off x="8178209" y="4326996"/>
            <a:ext cx="427722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latin typeface="Girl Scout 2"/>
                <a:ea typeface="Calibri"/>
                <a:cs typeface="Calibri"/>
              </a:rPr>
              <a:t>Leaderee</a:t>
            </a:r>
            <a:endParaRPr lang="en-US" sz="2000" dirty="0">
              <a:latin typeface="Girl Scout 2"/>
              <a:ea typeface="Calibri"/>
              <a:cs typeface="Calibri"/>
            </a:endParaRPr>
          </a:p>
          <a:p>
            <a:r>
              <a:rPr lang="en-US" sz="2000" dirty="0">
                <a:latin typeface="Girl Scout 2"/>
                <a:ea typeface="Calibri"/>
                <a:cs typeface="Calibri"/>
              </a:rPr>
              <a:t>"The Great Pajama Jam"  </a:t>
            </a:r>
          </a:p>
          <a:p>
            <a:r>
              <a:rPr lang="en-US" sz="2000" dirty="0">
                <a:latin typeface="Girl Scout 2"/>
                <a:ea typeface="Calibri"/>
                <a:cs typeface="Calibri"/>
              </a:rPr>
              <a:t>September 25-27, 2026</a:t>
            </a:r>
          </a:p>
          <a:p>
            <a:r>
              <a:rPr lang="en-US" sz="2000" dirty="0">
                <a:latin typeface="Girl Scout 2"/>
                <a:ea typeface="Calibri"/>
                <a:cs typeface="Calibri"/>
              </a:rPr>
              <a:t>Registration Deadline: September 10</a:t>
            </a:r>
          </a:p>
          <a:p>
            <a:endParaRPr lang="en-US" sz="2000" dirty="0">
              <a:latin typeface="Girl Scout 2"/>
              <a:ea typeface="Calibri"/>
              <a:cs typeface="Calibri"/>
            </a:endParaRPr>
          </a:p>
          <a:p>
            <a:endParaRPr lang="en-US" sz="2000" dirty="0">
              <a:latin typeface="Girl Scout 2"/>
              <a:ea typeface="Calibri"/>
              <a:cs typeface="Calibri"/>
            </a:endParaRPr>
          </a:p>
        </p:txBody>
      </p:sp>
      <p:sp>
        <p:nvSpPr>
          <p:cNvPr id="16" name="TextBox 15">
            <a:extLst>
              <a:ext uri="{FF2B5EF4-FFF2-40B4-BE49-F238E27FC236}">
                <a16:creationId xmlns:a16="http://schemas.microsoft.com/office/drawing/2014/main" id="{2EC830AA-C1FD-A18A-428F-1C04331E1B6B}"/>
              </a:ext>
            </a:extLst>
          </p:cNvPr>
          <p:cNvSpPr txBox="1"/>
          <p:nvPr/>
        </p:nvSpPr>
        <p:spPr>
          <a:xfrm>
            <a:off x="8192717" y="7285312"/>
            <a:ext cx="459305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Girl Scout 2"/>
                <a:ea typeface="Calibri"/>
                <a:cs typeface="Calibri"/>
              </a:rPr>
              <a:t>Trainfest:</a:t>
            </a:r>
          </a:p>
          <a:p>
            <a:r>
              <a:rPr lang="en-US" sz="2000" dirty="0">
                <a:latin typeface="Girl Scout 2"/>
                <a:ea typeface="Calibri"/>
                <a:cs typeface="Calibri"/>
              </a:rPr>
              <a:t>"The Road to OZ</a:t>
            </a:r>
          </a:p>
          <a:p>
            <a:r>
              <a:rPr lang="en-US" sz="2000" dirty="0">
                <a:latin typeface="Girl Scout 2"/>
                <a:ea typeface="Calibri"/>
                <a:cs typeface="Calibri"/>
              </a:rPr>
              <a:t>October 9-11, 2026</a:t>
            </a:r>
          </a:p>
          <a:p>
            <a:r>
              <a:rPr lang="en-US" sz="2000" dirty="0">
                <a:latin typeface="Girl Scout 2"/>
                <a:ea typeface="Calibri"/>
                <a:cs typeface="Calibri"/>
              </a:rPr>
              <a:t>Early Bird Registration Deadline: August 27</a:t>
            </a:r>
          </a:p>
          <a:p>
            <a:r>
              <a:rPr lang="en-US" sz="2000" dirty="0">
                <a:latin typeface="Girl Scout 2"/>
                <a:ea typeface="Calibri"/>
                <a:cs typeface="Calibri"/>
              </a:rPr>
              <a:t>Registration Deadline : September 24</a:t>
            </a:r>
            <a:endParaRPr lang="en-US" dirty="0"/>
          </a:p>
          <a:p>
            <a:endParaRPr lang="en-US" sz="2000" dirty="0">
              <a:latin typeface="Girl Scout 2"/>
              <a:ea typeface="Calibri"/>
              <a:cs typeface="Calibri"/>
            </a:endParaRPr>
          </a:p>
          <a:p>
            <a:endParaRPr lang="en-US" sz="2000" dirty="0">
              <a:latin typeface="Girl Scout 2"/>
              <a:ea typeface="Calibri"/>
              <a:cs typeface="Calibri"/>
            </a:endParaRPr>
          </a:p>
        </p:txBody>
      </p:sp>
    </p:spTree>
    <p:extLst>
      <p:ext uri="{BB962C8B-B14F-4D97-AF65-F5344CB8AC3E}">
        <p14:creationId xmlns:p14="http://schemas.microsoft.com/office/powerpoint/2010/main" val="88020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04120-7600-8FF0-71F9-C652F53CC8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ABAEF7-9635-8594-E91C-4E83CD30A1B3}"/>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5C0C6800-EA2B-006E-10B7-CB3F3E74C2E5}"/>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FFCCEDA3-9DB2-ABC8-D8D6-38A221102165}"/>
              </a:ext>
            </a:extLst>
          </p:cNvPr>
          <p:cNvSpPr txBox="1"/>
          <p:nvPr/>
        </p:nvSpPr>
        <p:spPr>
          <a:xfrm>
            <a:off x="9326179" y="270332"/>
            <a:ext cx="7516508" cy="2619884"/>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Mobile Shops Updates</a:t>
            </a:r>
          </a:p>
          <a:p>
            <a:pPr algn="ctr">
              <a:lnSpc>
                <a:spcPts val="6998"/>
              </a:lnSpc>
            </a:pPr>
            <a:endParaRPr lang="en-US" sz="5000" spc="118">
              <a:solidFill>
                <a:srgbClr val="000000"/>
              </a:solidFill>
              <a:latin typeface="Girl Scout 2"/>
              <a:ea typeface="Girl Scout 2"/>
              <a:cs typeface="Girl Scout 2"/>
            </a:endParaRPr>
          </a:p>
        </p:txBody>
      </p:sp>
      <p:sp>
        <p:nvSpPr>
          <p:cNvPr id="10" name="TextBox 9">
            <a:extLst>
              <a:ext uri="{FF2B5EF4-FFF2-40B4-BE49-F238E27FC236}">
                <a16:creationId xmlns:a16="http://schemas.microsoft.com/office/drawing/2014/main" id="{3FC3C85A-8620-1BB2-0120-FF4900D38C49}"/>
              </a:ext>
            </a:extLst>
          </p:cNvPr>
          <p:cNvSpPr txBox="1"/>
          <p:nvPr/>
        </p:nvSpPr>
        <p:spPr>
          <a:xfrm>
            <a:off x="8885792" y="2350636"/>
            <a:ext cx="84040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Girl Scout Text Book"/>
              </a:rPr>
              <a:t>New </a:t>
            </a:r>
            <a:r>
              <a:rPr lang="en-US" sz="3200" err="1">
                <a:latin typeface="Girl Scout Text Book"/>
              </a:rPr>
              <a:t>Keyauwee</a:t>
            </a:r>
            <a:r>
              <a:rPr lang="en-US" sz="3200">
                <a:latin typeface="Girl Scout Text Book"/>
              </a:rPr>
              <a:t> Program Center Hoodie. Pre-order yours today! </a:t>
            </a:r>
          </a:p>
        </p:txBody>
      </p:sp>
      <p:pic>
        <p:nvPicPr>
          <p:cNvPr id="11" name="Picture 10" descr="A purple sweatshirt with a white border&#10;&#10;AI-generated content may be incorrect.">
            <a:extLst>
              <a:ext uri="{FF2B5EF4-FFF2-40B4-BE49-F238E27FC236}">
                <a16:creationId xmlns:a16="http://schemas.microsoft.com/office/drawing/2014/main" id="{D1060C79-86C6-BC8B-3C59-8EB7A0866EFE}"/>
              </a:ext>
            </a:extLst>
          </p:cNvPr>
          <p:cNvPicPr>
            <a:picLocks noChangeAspect="1"/>
          </p:cNvPicPr>
          <p:nvPr/>
        </p:nvPicPr>
        <p:blipFill>
          <a:blip r:embed="rId5"/>
          <a:stretch>
            <a:fillRect/>
          </a:stretch>
        </p:blipFill>
        <p:spPr>
          <a:xfrm>
            <a:off x="7892168" y="3532716"/>
            <a:ext cx="10123663" cy="6410678"/>
          </a:xfrm>
          <a:prstGeom prst="rect">
            <a:avLst/>
          </a:prstGeom>
        </p:spPr>
      </p:pic>
    </p:spTree>
    <p:extLst>
      <p:ext uri="{BB962C8B-B14F-4D97-AF65-F5344CB8AC3E}">
        <p14:creationId xmlns:p14="http://schemas.microsoft.com/office/powerpoint/2010/main" val="3902516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4913-84DE-0639-7445-7DF5742380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13A050-3A79-108E-8239-B71F44D53263}"/>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107063DA-6641-48E5-D527-A219C79D755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63D9727F-42FF-7FD7-9B22-D156D77DE242}"/>
              </a:ext>
            </a:extLst>
          </p:cNvPr>
          <p:cNvSpPr txBox="1"/>
          <p:nvPr/>
        </p:nvSpPr>
        <p:spPr>
          <a:xfrm>
            <a:off x="9326179" y="270332"/>
            <a:ext cx="7516508" cy="2619884"/>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Mobile Shops Updates</a:t>
            </a:r>
          </a:p>
          <a:p>
            <a:pPr algn="ctr">
              <a:lnSpc>
                <a:spcPts val="6998"/>
              </a:lnSpc>
            </a:pPr>
            <a:endParaRPr lang="en-US" sz="5000" spc="118">
              <a:solidFill>
                <a:srgbClr val="000000"/>
              </a:solidFill>
              <a:latin typeface="Girl Scout 2"/>
              <a:ea typeface="Girl Scout 2"/>
              <a:cs typeface="Girl Scout 2"/>
            </a:endParaRPr>
          </a:p>
        </p:txBody>
      </p:sp>
      <p:sp>
        <p:nvSpPr>
          <p:cNvPr id="6" name="TextBox 7">
            <a:extLst>
              <a:ext uri="{FF2B5EF4-FFF2-40B4-BE49-F238E27FC236}">
                <a16:creationId xmlns:a16="http://schemas.microsoft.com/office/drawing/2014/main" id="{E9214EF6-9683-D92C-34BC-BB84EBCD8794}"/>
              </a:ext>
            </a:extLst>
          </p:cNvPr>
          <p:cNvSpPr txBox="1"/>
          <p:nvPr/>
        </p:nvSpPr>
        <p:spPr>
          <a:xfrm>
            <a:off x="8310045" y="7537650"/>
            <a:ext cx="9525000" cy="20621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333333"/>
                </a:solidFill>
                <a:highlight>
                  <a:srgbClr val="FFFFFF"/>
                </a:highlight>
                <a:latin typeface="Girl Scout Text Book"/>
                <a:ea typeface="Calibri"/>
                <a:cs typeface="Calibri"/>
              </a:rPr>
              <a:t>Summer shop hours are around the corner! From June 1 through August 7, the Triad shop will be open from Monday, Tuesday and Thursday from 10 a.m. to 5 p.m. Volunteers can book appointments for any weekday or shop 24/7 through the </a:t>
            </a:r>
            <a:r>
              <a:rPr lang="en-US" sz="2000" b="1">
                <a:solidFill>
                  <a:srgbClr val="007F3F"/>
                </a:solidFill>
                <a:highlight>
                  <a:srgbClr val="FFFFFF"/>
                </a:highlight>
                <a:latin typeface="Girl Scout Text Book"/>
                <a:ea typeface="Calibri"/>
                <a:cs typeface="Calibri"/>
                <a:hlinkClick r:id="rId5"/>
              </a:rPr>
              <a:t>official online shop</a:t>
            </a:r>
            <a:r>
              <a:rPr lang="en-US" sz="2000">
                <a:solidFill>
                  <a:srgbClr val="333333"/>
                </a:solidFill>
                <a:highlight>
                  <a:srgbClr val="FFFFFF"/>
                </a:highlight>
                <a:latin typeface="Girl Scout Text Book"/>
                <a:ea typeface="Calibri"/>
                <a:cs typeface="Calibri"/>
              </a:rPr>
              <a:t>. </a:t>
            </a:r>
            <a:endParaRPr lang="en-US" sz="2000">
              <a:solidFill>
                <a:srgbClr val="333333"/>
              </a:solidFill>
              <a:highlight>
                <a:srgbClr val="FFFFFF"/>
              </a:highlight>
              <a:latin typeface="Girl Scout Text Book"/>
            </a:endParaRPr>
          </a:p>
          <a:p>
            <a:endParaRPr lang="en-US" sz="2800">
              <a:latin typeface="Girl Scout Text Book"/>
              <a:ea typeface="Calibri"/>
              <a:cs typeface="Calibri"/>
            </a:endParaRPr>
          </a:p>
          <a:p>
            <a:endParaRPr lang="en-US" sz="2000">
              <a:ea typeface="Calibri"/>
              <a:cs typeface="Calibri"/>
            </a:endParaRPr>
          </a:p>
        </p:txBody>
      </p:sp>
      <p:pic>
        <p:nvPicPr>
          <p:cNvPr id="11" name="Picture 10" descr="Sunshine clipart Images - Free Download on Magnific (formerly Freepik)">
            <a:extLst>
              <a:ext uri="{FF2B5EF4-FFF2-40B4-BE49-F238E27FC236}">
                <a16:creationId xmlns:a16="http://schemas.microsoft.com/office/drawing/2014/main" id="{87AD66DF-1602-FA06-19CF-1026F6781AA5}"/>
              </a:ext>
            </a:extLst>
          </p:cNvPr>
          <p:cNvPicPr>
            <a:picLocks noChangeAspect="1"/>
          </p:cNvPicPr>
          <p:nvPr/>
        </p:nvPicPr>
        <p:blipFill>
          <a:blip r:embed="rId6"/>
          <a:stretch>
            <a:fillRect/>
          </a:stretch>
        </p:blipFill>
        <p:spPr>
          <a:xfrm>
            <a:off x="10437894" y="2215522"/>
            <a:ext cx="5293491" cy="5310056"/>
          </a:xfrm>
          <a:prstGeom prst="rect">
            <a:avLst/>
          </a:prstGeom>
        </p:spPr>
      </p:pic>
    </p:spTree>
    <p:extLst>
      <p:ext uri="{BB962C8B-B14F-4D97-AF65-F5344CB8AC3E}">
        <p14:creationId xmlns:p14="http://schemas.microsoft.com/office/powerpoint/2010/main" val="3878879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0" name="Freeform 20"/>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1" name="Freeform 21"/>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7"/>
                </a:ext>
              </a:extLst>
            </a:blip>
            <a:stretch>
              <a:fillRect t="-8" b="-8"/>
            </a:stretch>
          </a:blipFill>
        </p:spPr>
        <p:txBody>
          <a:bodyPr/>
          <a:lstStyle/>
          <a:p>
            <a:endParaRPr lang="en-US"/>
          </a:p>
        </p:txBody>
      </p:sp>
      <p:grpSp>
        <p:nvGrpSpPr>
          <p:cNvPr id="22" name="Group 22"/>
          <p:cNvGrpSpPr/>
          <p:nvPr/>
        </p:nvGrpSpPr>
        <p:grpSpPr>
          <a:xfrm>
            <a:off x="3044953" y="738208"/>
            <a:ext cx="12198094" cy="5808994"/>
            <a:chOff x="0" y="0"/>
            <a:chExt cx="16264125" cy="7745325"/>
          </a:xfrm>
        </p:grpSpPr>
        <p:sp>
          <p:nvSpPr>
            <p:cNvPr id="23" name="Freeform 23"/>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8"/>
              <a:stretch>
                <a:fillRect l="-850" t="-1119" r="-320"/>
              </a:stretch>
            </a:blipFill>
          </p:spPr>
          <p:txBody>
            <a:bodyPr/>
            <a:lstStyle/>
            <a:p>
              <a:endParaRPr lang="en-US"/>
            </a:p>
          </p:txBody>
        </p:sp>
        <p:sp>
          <p:nvSpPr>
            <p:cNvPr id="24" name="Freeform 24"/>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5" name="Group 25"/>
          <p:cNvGrpSpPr/>
          <p:nvPr/>
        </p:nvGrpSpPr>
        <p:grpSpPr>
          <a:xfrm>
            <a:off x="7845144" y="2635244"/>
            <a:ext cx="2611033" cy="2441418"/>
            <a:chOff x="0" y="0"/>
            <a:chExt cx="2357755" cy="2204593"/>
          </a:xfrm>
        </p:grpSpPr>
        <p:sp>
          <p:nvSpPr>
            <p:cNvPr id="26" name="Freeform 26"/>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9"/>
              <a:stretch>
                <a:fillRect l="-26" r="-26"/>
              </a:stretch>
            </a:blipFill>
          </p:spPr>
          <p:txBody>
            <a:bodyPr/>
            <a:lstStyle/>
            <a:p>
              <a:endParaRPr lang="en-US"/>
            </a:p>
          </p:txBody>
        </p:sp>
      </p:grpSp>
      <p:sp>
        <p:nvSpPr>
          <p:cNvPr id="27" name="TextBox 27"/>
          <p:cNvSpPr txBox="1"/>
          <p:nvPr/>
        </p:nvSpPr>
        <p:spPr>
          <a:xfrm>
            <a:off x="3159900" y="5461314"/>
            <a:ext cx="11968200" cy="837024"/>
          </a:xfrm>
          <a:prstGeom prst="rect">
            <a:avLst/>
          </a:prstGeom>
        </p:spPr>
        <p:txBody>
          <a:bodyPr lIns="0" tIns="0" rIns="0" bIns="0" rtlCol="0" anchor="t">
            <a:spAutoFit/>
          </a:bodyPr>
          <a:lstStyle/>
          <a:p>
            <a:pPr algn="ctr">
              <a:lnSpc>
                <a:spcPts val="7002"/>
              </a:lnSpc>
            </a:pPr>
            <a:r>
              <a:rPr lang="en-US" sz="4950" i="1" spc="-1">
                <a:solidFill>
                  <a:srgbClr val="FFFFFF"/>
                </a:solidFill>
                <a:latin typeface="Girl Scout 1"/>
                <a:sym typeface="Girl Scout 1"/>
              </a:rPr>
              <a:t>Have a great summer!</a:t>
            </a:r>
            <a:endParaRPr lang="en-US"/>
          </a:p>
        </p:txBody>
      </p:sp>
      <p:sp>
        <p:nvSpPr>
          <p:cNvPr id="28" name="TextBox 28"/>
          <p:cNvSpPr txBox="1"/>
          <p:nvPr/>
        </p:nvSpPr>
        <p:spPr>
          <a:xfrm>
            <a:off x="3166560" y="875899"/>
            <a:ext cx="11968200" cy="976806"/>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1"/>
                <a:ea typeface="Girl Scout 1"/>
                <a:cs typeface="Girl Scout 1"/>
                <a:sym typeface="Girl Scout 1"/>
              </a:rPr>
              <a:t>Next Steps and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2" name="Freeform 22"/>
          <p:cNvSpPr/>
          <p:nvPr/>
        </p:nvSpPr>
        <p:spPr>
          <a:xfrm>
            <a:off x="1972582" y="409892"/>
            <a:ext cx="13817401" cy="6561841"/>
          </a:xfrm>
          <a:custGeom>
            <a:avLst/>
            <a:gdLst/>
            <a:ahLst/>
            <a:cxnLst/>
            <a:rect l="l" t="t" r="r" b="b"/>
            <a:pathLst>
              <a:path w="13382311" h="6561841">
                <a:moveTo>
                  <a:pt x="0" y="0"/>
                </a:moveTo>
                <a:lnTo>
                  <a:pt x="13382310" y="0"/>
                </a:lnTo>
                <a:lnTo>
                  <a:pt x="13382310" y="6561841"/>
                </a:lnTo>
                <a:lnTo>
                  <a:pt x="0" y="6561841"/>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3" name="TextBox 23"/>
          <p:cNvSpPr txBox="1"/>
          <p:nvPr/>
        </p:nvSpPr>
        <p:spPr>
          <a:xfrm>
            <a:off x="3159900" y="668550"/>
            <a:ext cx="11968200" cy="1618392"/>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2"/>
                <a:ea typeface="Girl Scout 2"/>
                <a:cs typeface="Girl Scout 2"/>
                <a:sym typeface="Girl Scout 2"/>
              </a:rPr>
              <a:t>Tonight’s Agenda</a:t>
            </a:r>
          </a:p>
          <a:p>
            <a:pPr marL="857250" indent="-857250" algn="ctr">
              <a:buFont typeface="Arial"/>
              <a:buChar char="•"/>
            </a:pPr>
            <a:endParaRPr lang="en-US" sz="3600" spc="139">
              <a:solidFill>
                <a:srgbClr val="FFFFFF"/>
              </a:solidFill>
              <a:latin typeface="Girl Scout 1"/>
              <a:ea typeface="Girl Scout 2"/>
              <a:cs typeface="Girl Scout 2"/>
            </a:endParaRPr>
          </a:p>
        </p:txBody>
      </p:sp>
      <p:grpSp>
        <p:nvGrpSpPr>
          <p:cNvPr id="20" name="Group 20"/>
          <p:cNvGrpSpPr/>
          <p:nvPr/>
        </p:nvGrpSpPr>
        <p:grpSpPr>
          <a:xfrm>
            <a:off x="11146924" y="6981905"/>
            <a:ext cx="6243131" cy="3449330"/>
            <a:chOff x="0" y="0"/>
            <a:chExt cx="8324174" cy="4599106"/>
          </a:xfrm>
        </p:grpSpPr>
        <p:sp>
          <p:nvSpPr>
            <p:cNvPr id="21" name="Freeform 21"/>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
        <p:nvSpPr>
          <p:cNvPr id="25" name="TextBox 23">
            <a:extLst>
              <a:ext uri="{FF2B5EF4-FFF2-40B4-BE49-F238E27FC236}">
                <a16:creationId xmlns:a16="http://schemas.microsoft.com/office/drawing/2014/main" id="{22FF1F6B-8DD1-E32B-CB88-64FC622FEB82}"/>
              </a:ext>
            </a:extLst>
          </p:cNvPr>
          <p:cNvSpPr txBox="1"/>
          <p:nvPr/>
        </p:nvSpPr>
        <p:spPr>
          <a:xfrm>
            <a:off x="3057847" y="2244620"/>
            <a:ext cx="12070253" cy="8235588"/>
          </a:xfrm>
          <a:prstGeom prst="rect">
            <a:avLst/>
          </a:prstGeom>
        </p:spPr>
        <p:txBody>
          <a:bodyPr wrap="square" lIns="0" tIns="0" rIns="0" bIns="0" rtlCol="0" anchor="t">
            <a:spAutoFit/>
          </a:bodyPr>
          <a:lstStyle/>
          <a:p>
            <a:pPr marL="457200" indent="-457200" algn="ctr">
              <a:buFont typeface="Arial" panose="020B0604020202020204" pitchFamily="34" charset="0"/>
              <a:buChar char="•"/>
            </a:pPr>
            <a:r>
              <a:rPr lang="en-US" sz="3400" spc="139">
                <a:solidFill>
                  <a:srgbClr val="FFFFFF"/>
                </a:solidFill>
                <a:latin typeface="Girl Scout Text Book"/>
              </a:rPr>
              <a:t>CMDO Updates</a:t>
            </a:r>
          </a:p>
          <a:p>
            <a:pPr marL="457200" indent="-457200" algn="ctr">
              <a:buFont typeface="Arial" panose="020B0604020202020204" pitchFamily="34" charset="0"/>
              <a:buChar char="•"/>
            </a:pPr>
            <a:r>
              <a:rPr lang="en-US" sz="3400" spc="139">
                <a:solidFill>
                  <a:srgbClr val="FFFFFF"/>
                </a:solidFill>
                <a:latin typeface="Girl Scout Text Book"/>
                <a:ea typeface="Girl Scout 2"/>
                <a:cs typeface="Girl Scout 2"/>
              </a:rPr>
              <a:t>G.E.O. Event Updates</a:t>
            </a:r>
          </a:p>
          <a:p>
            <a:pPr marL="457200" indent="-457200" algn="ctr">
              <a:buFont typeface="Arial" panose="020B0604020202020204" pitchFamily="34" charset="0"/>
              <a:buChar char="•"/>
            </a:pPr>
            <a:r>
              <a:rPr lang="en-US" sz="3400" spc="139">
                <a:solidFill>
                  <a:srgbClr val="FFFFFF"/>
                </a:solidFill>
                <a:latin typeface="Girl Scout Text Book"/>
                <a:ea typeface="Girl Scout 2"/>
                <a:cs typeface="Girl Scout 2"/>
              </a:rPr>
              <a:t>Membership Updates</a:t>
            </a:r>
          </a:p>
          <a:p>
            <a:pPr marL="457200" indent="-457200" algn="ctr">
              <a:buFont typeface="Arial" panose="020B0604020202020204" pitchFamily="34" charset="0"/>
              <a:buChar char="•"/>
            </a:pPr>
            <a:r>
              <a:rPr lang="en-US" sz="3400" spc="139">
                <a:solidFill>
                  <a:srgbClr val="FFFFFF"/>
                </a:solidFill>
                <a:latin typeface="Girl Scout Text Book"/>
                <a:ea typeface="Girl Scout 2"/>
                <a:cs typeface="Girl Scout 2"/>
              </a:rPr>
              <a:t>Graduation Promotion</a:t>
            </a:r>
          </a:p>
          <a:p>
            <a:pPr marL="457200" indent="-457200" algn="ctr">
              <a:buFont typeface="Arial" panose="020B0604020202020204" pitchFamily="34" charset="0"/>
              <a:buChar char="•"/>
            </a:pPr>
            <a:r>
              <a:rPr lang="en-US" sz="3400" spc="139">
                <a:solidFill>
                  <a:srgbClr val="FFFFFF"/>
                </a:solidFill>
                <a:latin typeface="Girl Scout Text Book"/>
                <a:ea typeface="Girl Scout 2"/>
                <a:cs typeface="Girl Scout 2"/>
              </a:rPr>
              <a:t>Service Team Updates and Deadlines</a:t>
            </a:r>
          </a:p>
          <a:p>
            <a:pPr marL="457200" indent="-457200" algn="ctr">
              <a:buFont typeface="Arial" panose="020B0604020202020204" pitchFamily="34" charset="0"/>
              <a:buChar char="•"/>
            </a:pPr>
            <a:r>
              <a:rPr lang="en-US" sz="3400" spc="139">
                <a:solidFill>
                  <a:srgbClr val="FFFFFF"/>
                </a:solidFill>
                <a:latin typeface="Girl Scout Text Book"/>
                <a:ea typeface="Girl Scout 2"/>
                <a:cs typeface="Girl Scout 2"/>
              </a:rPr>
              <a:t>Upcoming Events</a:t>
            </a:r>
          </a:p>
          <a:p>
            <a:pPr marL="457200" indent="-457200" algn="ctr">
              <a:buFont typeface="Arial" panose="020B0604020202020204" pitchFamily="34" charset="0"/>
              <a:buChar char="•"/>
            </a:pPr>
            <a:r>
              <a:rPr lang="en-US" sz="3400" spc="139">
                <a:solidFill>
                  <a:srgbClr val="FFFFFF"/>
                </a:solidFill>
                <a:latin typeface="Girl Scout Text Book"/>
                <a:ea typeface="Girl Scout 2"/>
                <a:cs typeface="Girl Scout 2"/>
              </a:rPr>
              <a:t>Property and Outdoor Experience Updates</a:t>
            </a:r>
          </a:p>
          <a:p>
            <a:pPr marL="457200" indent="-457200" algn="ctr">
              <a:buFont typeface="Arial" panose="020B0604020202020204" pitchFamily="34" charset="0"/>
              <a:buChar char="•"/>
            </a:pPr>
            <a:r>
              <a:rPr lang="en-US" sz="3400" spc="139">
                <a:solidFill>
                  <a:srgbClr val="FFFFFF"/>
                </a:solidFill>
                <a:latin typeface="Girl Scout Text Book"/>
                <a:ea typeface="Girl Scout 2"/>
                <a:cs typeface="Girl Scout 2"/>
              </a:rPr>
              <a:t>Retail Updates</a:t>
            </a:r>
          </a:p>
          <a:p>
            <a:pPr marL="457200" indent="-457200" algn="ctr">
              <a:buFont typeface="Arial" panose="020B0604020202020204" pitchFamily="34" charset="0"/>
              <a:buChar char="•"/>
            </a:pPr>
            <a:endParaRPr lang="en-US" sz="3400" spc="139">
              <a:solidFill>
                <a:srgbClr val="FFFFFF"/>
              </a:solidFill>
              <a:latin typeface="Girl Scout 1"/>
              <a:ea typeface="Girl Scout 2"/>
              <a:cs typeface="Girl Scout 2"/>
            </a:endParaRPr>
          </a:p>
          <a:p>
            <a:pPr marL="457200" indent="-457200" algn="ctr">
              <a:buFont typeface="Arial" panose="020B0604020202020204" pitchFamily="34" charset="0"/>
              <a:buChar char="•"/>
            </a:pPr>
            <a:endParaRPr lang="en-US" sz="3400" spc="139">
              <a:solidFill>
                <a:srgbClr val="FFFFFF"/>
              </a:solidFill>
              <a:latin typeface="Girl Scout 1"/>
              <a:ea typeface="Girl Scout 2"/>
              <a:cs typeface="Girl Scout 2"/>
            </a:endParaRPr>
          </a:p>
          <a:p>
            <a:pPr marL="457200" indent="-457200" algn="ctr">
              <a:buFont typeface="Arial" panose="020B0604020202020204" pitchFamily="34" charset="0"/>
              <a:buChar char="•"/>
            </a:pPr>
            <a:endParaRPr lang="en-US" sz="3000" spc="139">
              <a:solidFill>
                <a:srgbClr val="FFFFFF"/>
              </a:solidFill>
              <a:latin typeface="Girl Scout 2"/>
              <a:ea typeface="Girl Scout 2"/>
              <a:cs typeface="Girl Scout 2"/>
            </a:endParaRPr>
          </a:p>
          <a:p>
            <a:pPr marL="457200" indent="-457200" algn="ctr">
              <a:buFont typeface="Arial" panose="020B0604020202020204" pitchFamily="34" charset="0"/>
              <a:buChar char="•"/>
            </a:pPr>
            <a:endParaRPr lang="en-US" sz="3000" spc="139">
              <a:solidFill>
                <a:srgbClr val="FFFFFF"/>
              </a:solidFill>
              <a:latin typeface="Girl Scout 2"/>
              <a:ea typeface="Girl Scout 2"/>
              <a:cs typeface="Girl Scout 2"/>
            </a:endParaRPr>
          </a:p>
          <a:p>
            <a:pPr marL="457200" indent="-457200" algn="ctr">
              <a:buFont typeface="Arial" panose="020B0604020202020204" pitchFamily="34" charset="0"/>
              <a:buChar char="•"/>
            </a:pPr>
            <a:endParaRPr lang="en-US" sz="3000" spc="139">
              <a:solidFill>
                <a:srgbClr val="FFFFFF"/>
              </a:solidFill>
              <a:latin typeface="Girl Scout 2"/>
              <a:ea typeface="Girl Scout 2"/>
              <a:cs typeface="Girl Scout 2"/>
            </a:endParaRPr>
          </a:p>
          <a:p>
            <a:pPr marL="457200" indent="-457200" algn="ctr">
              <a:lnSpc>
                <a:spcPts val="8260"/>
              </a:lnSpc>
              <a:buFont typeface="Arial" panose="020B0604020202020204" pitchFamily="34" charset="0"/>
              <a:buChar char="•"/>
            </a:pPr>
            <a:endParaRPr lang="en-US" sz="3000" spc="139">
              <a:solidFill>
                <a:srgbClr val="FFFFFF"/>
              </a:solidFill>
              <a:latin typeface="Girl Scout 2"/>
              <a:ea typeface="Girl Scout 2"/>
              <a:cs typeface="Girl Scout 2"/>
            </a:endParaRPr>
          </a:p>
          <a:p>
            <a:pPr marL="857250" indent="-857250" algn="ctr">
              <a:buFont typeface="Arial"/>
              <a:buChar char="•"/>
            </a:pPr>
            <a:endParaRPr lang="en-US" sz="3600" spc="139">
              <a:solidFill>
                <a:srgbClr val="FFFFFF"/>
              </a:solidFill>
              <a:latin typeface="Girl Scout 1"/>
              <a:ea typeface="Girl Scout 2"/>
              <a:cs typeface="Girl Scout 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6818-B572-2A3E-CC60-74723BE6AC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953AB-E81C-DE4F-93A6-14E415AE900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692E91A-09C4-084D-37E3-257D2BD86A9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E763FB20-6319-F829-2368-88EB5E2F826E}"/>
              </a:ext>
            </a:extLst>
          </p:cNvPr>
          <p:cNvSpPr txBox="1"/>
          <p:nvPr/>
        </p:nvSpPr>
        <p:spPr>
          <a:xfrm>
            <a:off x="9143880" y="616475"/>
            <a:ext cx="8123285" cy="769441"/>
          </a:xfrm>
          <a:prstGeom prst="rect">
            <a:avLst/>
          </a:prstGeom>
        </p:spPr>
        <p:txBody>
          <a:bodyPr lIns="0" tIns="0" rIns="0" bIns="0" rtlCol="0" anchor="t">
            <a:spAutoFit/>
          </a:bodyPr>
          <a:lstStyle/>
          <a:p>
            <a:pPr algn="ctr"/>
            <a:r>
              <a:rPr lang="en-US" sz="5000" spc="118">
                <a:solidFill>
                  <a:srgbClr val="000000"/>
                </a:solidFill>
                <a:latin typeface="Girl Scout 2"/>
                <a:sym typeface="Girl Scout 2"/>
              </a:rPr>
              <a:t>Thank You!</a:t>
            </a:r>
            <a:endParaRPr lang="en-US"/>
          </a:p>
        </p:txBody>
      </p:sp>
      <p:pic>
        <p:nvPicPr>
          <p:cNvPr id="9" name="Picture 8" descr="A group of people sitting at tables in a room&#10;&#10;AI-generated content may be incorrect.">
            <a:extLst>
              <a:ext uri="{FF2B5EF4-FFF2-40B4-BE49-F238E27FC236}">
                <a16:creationId xmlns:a16="http://schemas.microsoft.com/office/drawing/2014/main" id="{D5BB5DFE-55EF-4C21-569C-B4C696779CA4}"/>
              </a:ext>
            </a:extLst>
          </p:cNvPr>
          <p:cNvPicPr>
            <a:picLocks noChangeAspect="1"/>
          </p:cNvPicPr>
          <p:nvPr/>
        </p:nvPicPr>
        <p:blipFill>
          <a:blip r:embed="rId5"/>
          <a:srcRect l="-525" t="41608" r="787" b="-2622"/>
          <a:stretch>
            <a:fillRect/>
          </a:stretch>
        </p:blipFill>
        <p:spPr>
          <a:xfrm>
            <a:off x="8364682" y="1853047"/>
            <a:ext cx="8126644" cy="3735894"/>
          </a:xfrm>
          <a:prstGeom prst="rect">
            <a:avLst/>
          </a:prstGeom>
        </p:spPr>
      </p:pic>
      <p:pic>
        <p:nvPicPr>
          <p:cNvPr id="10" name="Picture 9" descr="A group of people standing on a stage&#10;&#10;AI-generated content may be incorrect.">
            <a:extLst>
              <a:ext uri="{FF2B5EF4-FFF2-40B4-BE49-F238E27FC236}">
                <a16:creationId xmlns:a16="http://schemas.microsoft.com/office/drawing/2014/main" id="{26658DC9-4C13-FC02-CC1F-240A5CFD6ECF}"/>
              </a:ext>
            </a:extLst>
          </p:cNvPr>
          <p:cNvPicPr>
            <a:picLocks noChangeAspect="1"/>
          </p:cNvPicPr>
          <p:nvPr/>
        </p:nvPicPr>
        <p:blipFill>
          <a:blip r:embed="rId6"/>
          <a:stretch>
            <a:fillRect/>
          </a:stretch>
        </p:blipFill>
        <p:spPr>
          <a:xfrm>
            <a:off x="8364681" y="6806046"/>
            <a:ext cx="4520046" cy="3238502"/>
          </a:xfrm>
          <a:prstGeom prst="rect">
            <a:avLst/>
          </a:prstGeom>
        </p:spPr>
      </p:pic>
      <p:pic>
        <p:nvPicPr>
          <p:cNvPr id="11" name="Picture 10" descr="A group of people in a large room&#10;&#10;AI-generated content may be incorrect.">
            <a:extLst>
              <a:ext uri="{FF2B5EF4-FFF2-40B4-BE49-F238E27FC236}">
                <a16:creationId xmlns:a16="http://schemas.microsoft.com/office/drawing/2014/main" id="{CA8E8CE0-6738-8332-984A-B961D1EADB9E}"/>
              </a:ext>
            </a:extLst>
          </p:cNvPr>
          <p:cNvPicPr>
            <a:picLocks noChangeAspect="1"/>
          </p:cNvPicPr>
          <p:nvPr/>
        </p:nvPicPr>
        <p:blipFill>
          <a:blip r:embed="rId7"/>
          <a:srcRect l="-1270" t="35051" r="11746" b="6051"/>
          <a:stretch>
            <a:fillRect/>
          </a:stretch>
        </p:blipFill>
        <p:spPr>
          <a:xfrm>
            <a:off x="13196453" y="5606232"/>
            <a:ext cx="4883713" cy="2407228"/>
          </a:xfrm>
          <a:prstGeom prst="rect">
            <a:avLst/>
          </a:prstGeom>
        </p:spPr>
      </p:pic>
      <p:sp>
        <p:nvSpPr>
          <p:cNvPr id="13" name="TextBox 12">
            <a:extLst>
              <a:ext uri="{FF2B5EF4-FFF2-40B4-BE49-F238E27FC236}">
                <a16:creationId xmlns:a16="http://schemas.microsoft.com/office/drawing/2014/main" id="{637B41AE-626E-B8CE-D084-2364D5B9AD93}"/>
              </a:ext>
            </a:extLst>
          </p:cNvPr>
          <p:cNvSpPr txBox="1"/>
          <p:nvPr/>
        </p:nvSpPr>
        <p:spPr>
          <a:xfrm>
            <a:off x="13193429" y="8658902"/>
            <a:ext cx="48652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latin typeface="Girl Scout 1"/>
              </a:rPr>
              <a:t>Thank you for spending your Saturday with us!</a:t>
            </a:r>
            <a:endParaRPr lang="en-US"/>
          </a:p>
        </p:txBody>
      </p:sp>
    </p:spTree>
    <p:extLst>
      <p:ext uri="{BB962C8B-B14F-4D97-AF65-F5344CB8AC3E}">
        <p14:creationId xmlns:p14="http://schemas.microsoft.com/office/powerpoint/2010/main" val="361921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A5DB0-D460-F99E-BA64-E7F67F4E67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521566-5A24-4400-FCA9-E8B16F9D82A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23250408-391C-C6BB-A44E-3410AD70D09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62FB860B-1331-EB35-60BA-B634C14EE46C}"/>
              </a:ext>
            </a:extLst>
          </p:cNvPr>
          <p:cNvSpPr txBox="1"/>
          <p:nvPr/>
        </p:nvSpPr>
        <p:spPr>
          <a:xfrm>
            <a:off x="8528419" y="616475"/>
            <a:ext cx="9090438" cy="1538883"/>
          </a:xfrm>
          <a:prstGeom prst="rect">
            <a:avLst/>
          </a:prstGeom>
        </p:spPr>
        <p:txBody>
          <a:bodyPr wrap="square" lIns="0" tIns="0" rIns="0" bIns="0" rtlCol="0" anchor="t">
            <a:spAutoFit/>
          </a:bodyPr>
          <a:lstStyle/>
          <a:p>
            <a:pPr algn="ctr"/>
            <a:r>
              <a:rPr lang="en-US" sz="5000" spc="118">
                <a:solidFill>
                  <a:srgbClr val="000000"/>
                </a:solidFill>
                <a:latin typeface="Girl Scout 2"/>
                <a:sym typeface="Girl Scout 2"/>
              </a:rPr>
              <a:t>GSCP2P Wants to Know Survey Closes on June 5! </a:t>
            </a:r>
            <a:endParaRPr lang="en-US" sz="5000" spc="118">
              <a:solidFill>
                <a:srgbClr val="000000"/>
              </a:solidFill>
              <a:latin typeface="Girl Scout 2"/>
            </a:endParaRPr>
          </a:p>
        </p:txBody>
      </p:sp>
      <p:pic>
        <p:nvPicPr>
          <p:cNvPr id="8" name="Picture 7" descr="A group of colorful chat bubbles&#10;&#10;AI-generated content may be incorrect.">
            <a:extLst>
              <a:ext uri="{FF2B5EF4-FFF2-40B4-BE49-F238E27FC236}">
                <a16:creationId xmlns:a16="http://schemas.microsoft.com/office/drawing/2014/main" id="{4D6E0E61-8524-7220-0DA3-98070A1228B0}"/>
              </a:ext>
            </a:extLst>
          </p:cNvPr>
          <p:cNvPicPr>
            <a:picLocks noChangeAspect="1"/>
          </p:cNvPicPr>
          <p:nvPr/>
        </p:nvPicPr>
        <p:blipFill>
          <a:blip r:embed="rId5"/>
          <a:stretch>
            <a:fillRect/>
          </a:stretch>
        </p:blipFill>
        <p:spPr>
          <a:xfrm>
            <a:off x="8098973" y="3298371"/>
            <a:ext cx="5959928" cy="5910943"/>
          </a:xfrm>
          <a:prstGeom prst="rect">
            <a:avLst/>
          </a:prstGeom>
        </p:spPr>
      </p:pic>
      <p:pic>
        <p:nvPicPr>
          <p:cNvPr id="5" name="Picture 4" descr="A qr code with a white background&#10;&#10;AI-generated content may be incorrect.">
            <a:extLst>
              <a:ext uri="{FF2B5EF4-FFF2-40B4-BE49-F238E27FC236}">
                <a16:creationId xmlns:a16="http://schemas.microsoft.com/office/drawing/2014/main" id="{6EFA6A97-1861-BE44-1295-DC9C4EE59A4B}"/>
              </a:ext>
            </a:extLst>
          </p:cNvPr>
          <p:cNvPicPr>
            <a:picLocks noChangeAspect="1"/>
          </p:cNvPicPr>
          <p:nvPr/>
        </p:nvPicPr>
        <p:blipFill>
          <a:blip r:embed="rId6"/>
          <a:stretch>
            <a:fillRect/>
          </a:stretch>
        </p:blipFill>
        <p:spPr>
          <a:xfrm>
            <a:off x="13895613" y="4212770"/>
            <a:ext cx="4082144" cy="4082144"/>
          </a:xfrm>
          <a:prstGeom prst="rect">
            <a:avLst/>
          </a:prstGeom>
        </p:spPr>
      </p:pic>
    </p:spTree>
    <p:extLst>
      <p:ext uri="{BB962C8B-B14F-4D97-AF65-F5344CB8AC3E}">
        <p14:creationId xmlns:p14="http://schemas.microsoft.com/office/powerpoint/2010/main" val="465003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EFB7A-BA69-FC3B-7F5C-26FDD1318AAE}"/>
            </a:ext>
          </a:extLst>
        </p:cNvPr>
        <p:cNvGrpSpPr/>
        <p:nvPr/>
      </p:nvGrpSpPr>
      <p:grpSpPr>
        <a:xfrm>
          <a:off x="0" y="0"/>
          <a:ext cx="0" cy="0"/>
          <a:chOff x="0" y="0"/>
          <a:chExt cx="0" cy="0"/>
        </a:xfrm>
      </p:grpSpPr>
      <p:pic>
        <p:nvPicPr>
          <p:cNvPr id="5" name="Picture 4" descr="A logo with a green flower and text&#10;&#10;AI-generated content may be incorrect.">
            <a:extLst>
              <a:ext uri="{FF2B5EF4-FFF2-40B4-BE49-F238E27FC236}">
                <a16:creationId xmlns:a16="http://schemas.microsoft.com/office/drawing/2014/main" id="{F0B01AEF-1189-4D20-F925-92AD510FC297}"/>
              </a:ext>
            </a:extLst>
          </p:cNvPr>
          <p:cNvPicPr>
            <a:picLocks noChangeAspect="1"/>
          </p:cNvPicPr>
          <p:nvPr/>
        </p:nvPicPr>
        <p:blipFill>
          <a:blip r:embed="rId3"/>
          <a:stretch>
            <a:fillRect/>
          </a:stretch>
        </p:blipFill>
        <p:spPr>
          <a:xfrm>
            <a:off x="8403220" y="6787588"/>
            <a:ext cx="2942863" cy="3497483"/>
          </a:xfrm>
          <a:prstGeom prst="rect">
            <a:avLst/>
          </a:prstGeom>
        </p:spPr>
      </p:pic>
      <p:sp>
        <p:nvSpPr>
          <p:cNvPr id="2" name="Freeform 2">
            <a:extLst>
              <a:ext uri="{FF2B5EF4-FFF2-40B4-BE49-F238E27FC236}">
                <a16:creationId xmlns:a16="http://schemas.microsoft.com/office/drawing/2014/main" id="{8D0DD0C3-601E-1582-8AA1-E64285837B9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16A7082F-0DCD-116C-2293-37E4B5C0B78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AB9FBA98-1207-92FD-610B-CA6C6A49C974}"/>
              </a:ext>
            </a:extLst>
          </p:cNvPr>
          <p:cNvSpPr txBox="1"/>
          <p:nvPr/>
        </p:nvSpPr>
        <p:spPr>
          <a:xfrm>
            <a:off x="9143880" y="616475"/>
            <a:ext cx="8123285" cy="1538883"/>
          </a:xfrm>
          <a:prstGeom prst="rect">
            <a:avLst/>
          </a:prstGeom>
        </p:spPr>
        <p:txBody>
          <a:bodyPr lIns="0" tIns="0" rIns="0" bIns="0" rtlCol="0" anchor="t">
            <a:spAutoFit/>
          </a:bodyPr>
          <a:lstStyle/>
          <a:p>
            <a:pPr algn="ctr"/>
            <a:r>
              <a:rPr lang="en-US" sz="5000" spc="118">
                <a:solidFill>
                  <a:srgbClr val="000000"/>
                </a:solidFill>
                <a:latin typeface="Girl Scout 2"/>
                <a:sym typeface="Girl Scout 2"/>
              </a:rPr>
              <a:t>Product Program Updates</a:t>
            </a:r>
            <a:endParaRPr lang="en-US"/>
          </a:p>
        </p:txBody>
      </p:sp>
      <p:pic>
        <p:nvPicPr>
          <p:cNvPr id="7" name="Picture 6" descr="A water slide at a water park&#10;&#10;Description automatically generated">
            <a:extLst>
              <a:ext uri="{FF2B5EF4-FFF2-40B4-BE49-F238E27FC236}">
                <a16:creationId xmlns:a16="http://schemas.microsoft.com/office/drawing/2014/main" id="{315895B2-55ED-A9FC-AB4A-4AE98CA60A60}"/>
              </a:ext>
            </a:extLst>
          </p:cNvPr>
          <p:cNvPicPr>
            <a:picLocks noChangeAspect="1"/>
          </p:cNvPicPr>
          <p:nvPr/>
        </p:nvPicPr>
        <p:blipFill>
          <a:blip r:embed="rId6"/>
          <a:stretch>
            <a:fillRect/>
          </a:stretch>
        </p:blipFill>
        <p:spPr>
          <a:xfrm>
            <a:off x="8735382" y="2156963"/>
            <a:ext cx="8920665" cy="5020756"/>
          </a:xfrm>
          <a:prstGeom prst="rect">
            <a:avLst/>
          </a:prstGeom>
        </p:spPr>
      </p:pic>
      <p:sp>
        <p:nvSpPr>
          <p:cNvPr id="10" name="TextBox 4">
            <a:extLst>
              <a:ext uri="{FF2B5EF4-FFF2-40B4-BE49-F238E27FC236}">
                <a16:creationId xmlns:a16="http://schemas.microsoft.com/office/drawing/2014/main" id="{C59E7873-3AFA-5FF6-3B4A-F6860AC0C44A}"/>
              </a:ext>
            </a:extLst>
          </p:cNvPr>
          <p:cNvSpPr txBox="1"/>
          <p:nvPr/>
        </p:nvSpPr>
        <p:spPr>
          <a:xfrm>
            <a:off x="10158291" y="7431613"/>
            <a:ext cx="8123285" cy="1384995"/>
          </a:xfrm>
          <a:prstGeom prst="rect">
            <a:avLst/>
          </a:prstGeom>
        </p:spPr>
        <p:txBody>
          <a:bodyPr lIns="0" tIns="0" rIns="0" bIns="0" rtlCol="0" anchor="t">
            <a:spAutoFit/>
          </a:bodyPr>
          <a:lstStyle/>
          <a:p>
            <a:pPr algn="ctr"/>
            <a:r>
              <a:rPr lang="en-US" sz="4500" b="1" spc="118">
                <a:solidFill>
                  <a:srgbClr val="AF0061"/>
                </a:solidFill>
                <a:latin typeface="Girl Scout 2"/>
                <a:sym typeface="Girl Scout 2"/>
              </a:rPr>
              <a:t>G.E.O. Celebration </a:t>
            </a:r>
            <a:endParaRPr lang="en-US" sz="4500" b="1">
              <a:solidFill>
                <a:srgbClr val="AF0061"/>
              </a:solidFill>
              <a:latin typeface="Calibri"/>
              <a:ea typeface="Calibri"/>
              <a:cs typeface="Calibri"/>
            </a:endParaRPr>
          </a:p>
          <a:p>
            <a:pPr algn="ctr"/>
            <a:r>
              <a:rPr lang="en-US" sz="4500" b="1" spc="118">
                <a:solidFill>
                  <a:srgbClr val="AF0061"/>
                </a:solidFill>
                <a:latin typeface="Girl Scout 2"/>
                <a:sym typeface="Girl Scout 2"/>
              </a:rPr>
              <a:t>June 6, 2026</a:t>
            </a:r>
            <a:endParaRPr lang="en-US" sz="4500" b="1">
              <a:solidFill>
                <a:srgbClr val="AF0061"/>
              </a:solidFill>
              <a:ea typeface="Calibri"/>
              <a:cs typeface="Calibri"/>
            </a:endParaRPr>
          </a:p>
        </p:txBody>
      </p:sp>
    </p:spTree>
    <p:extLst>
      <p:ext uri="{BB962C8B-B14F-4D97-AF65-F5344CB8AC3E}">
        <p14:creationId xmlns:p14="http://schemas.microsoft.com/office/powerpoint/2010/main" val="230920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9032-C25B-C875-9074-F59C6D28B3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E99922-3B72-153A-F119-60B8C1BD083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ABFD157B-7868-A957-EB97-2D1FFF82CB7C}"/>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E1ACB7BF-589A-9E23-6509-0161D162E625}"/>
              </a:ext>
            </a:extLst>
          </p:cNvPr>
          <p:cNvSpPr txBox="1"/>
          <p:nvPr/>
        </p:nvSpPr>
        <p:spPr>
          <a:xfrm>
            <a:off x="9143880" y="460611"/>
            <a:ext cx="8123285" cy="1538883"/>
          </a:xfrm>
          <a:prstGeom prst="rect">
            <a:avLst/>
          </a:prstGeom>
        </p:spPr>
        <p:txBody>
          <a:bodyPr lIns="0" tIns="0" rIns="0" bIns="0" rtlCol="0" anchor="t">
            <a:spAutoFit/>
          </a:bodyPr>
          <a:lstStyle/>
          <a:p>
            <a:pPr algn="ctr"/>
            <a:r>
              <a:rPr lang="en-US" sz="5000" spc="118">
                <a:solidFill>
                  <a:srgbClr val="000000"/>
                </a:solidFill>
                <a:latin typeface="Girl Scout 2"/>
                <a:ea typeface="Girl Scout 2"/>
                <a:cs typeface="Girl Scout 2"/>
                <a:sym typeface="Girl Scout 2"/>
              </a:rPr>
              <a:t>GSCP2P Membership Updates</a:t>
            </a:r>
          </a:p>
        </p:txBody>
      </p:sp>
      <p:sp>
        <p:nvSpPr>
          <p:cNvPr id="6" name="TextBox 5">
            <a:extLst>
              <a:ext uri="{FF2B5EF4-FFF2-40B4-BE49-F238E27FC236}">
                <a16:creationId xmlns:a16="http://schemas.microsoft.com/office/drawing/2014/main" id="{5591902C-47E4-60EA-B11A-F6DB4CC165C4}"/>
              </a:ext>
            </a:extLst>
          </p:cNvPr>
          <p:cNvSpPr txBox="1"/>
          <p:nvPr/>
        </p:nvSpPr>
        <p:spPr>
          <a:xfrm>
            <a:off x="8118670" y="2575425"/>
            <a:ext cx="980198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1"/>
              </a:rPr>
              <a:t>MY26 Renewed girls = 4075</a:t>
            </a:r>
            <a:endParaRPr lang="en-US"/>
          </a:p>
          <a:p>
            <a:r>
              <a:rPr lang="en-US" sz="3000">
                <a:latin typeface="Girl Scout 1"/>
              </a:rPr>
              <a:t>New girls = 1449</a:t>
            </a:r>
          </a:p>
          <a:p>
            <a:r>
              <a:rPr lang="en-US" sz="3000">
                <a:latin typeface="Girl Scout 1"/>
              </a:rPr>
              <a:t>Total girls = 5604 (-9.60%)</a:t>
            </a:r>
          </a:p>
          <a:p>
            <a:endParaRPr lang="en-US" sz="1600">
              <a:latin typeface="Girl Scout 1" panose="020B0604020202020204" charset="0"/>
            </a:endParaRPr>
          </a:p>
          <a:p>
            <a:r>
              <a:rPr lang="en-US" sz="3000">
                <a:latin typeface="Girl Scout 1"/>
              </a:rPr>
              <a:t>Total GSCP2P Members (Girls + Adults) = 10,071 (-6.62%)</a:t>
            </a:r>
            <a:endParaRPr lang="en-US" sz="3000">
              <a:latin typeface="Girl Scout 1" panose="020B0604020202020204" charset="0"/>
            </a:endParaRPr>
          </a:p>
          <a:p>
            <a:endParaRPr lang="en-US" sz="1600">
              <a:latin typeface="Girl Scout 1"/>
            </a:endParaRPr>
          </a:p>
          <a:p>
            <a:r>
              <a:rPr lang="en-US" sz="3000">
                <a:latin typeface="Girl Scout 1"/>
              </a:rPr>
              <a:t>Where have we gained? </a:t>
            </a:r>
            <a:endParaRPr lang="en-US">
              <a:latin typeface="Calibri"/>
              <a:ea typeface="Calibri"/>
              <a:cs typeface="Calibri"/>
            </a:endParaRPr>
          </a:p>
          <a:p>
            <a:r>
              <a:rPr lang="en-US" sz="3000">
                <a:latin typeface="Girl Scout 1"/>
              </a:rPr>
              <a:t>New Troop Total = 37 </a:t>
            </a:r>
            <a:endParaRPr lang="en-US">
              <a:latin typeface="Calibri"/>
              <a:ea typeface="Calibri"/>
              <a:cs typeface="Calibri"/>
            </a:endParaRPr>
          </a:p>
          <a:p>
            <a:endParaRPr lang="en-US" sz="1600">
              <a:latin typeface="Girl Scout 1" panose="020B0604020202020204" charset="0"/>
            </a:endParaRPr>
          </a:p>
          <a:p>
            <a:r>
              <a:rPr lang="en-US" sz="3000" i="1">
                <a:latin typeface="Girl Scout Text Book"/>
              </a:rPr>
              <a:t>Spring Renewal Numbers =  2512 girls / 5452 total</a:t>
            </a:r>
          </a:p>
          <a:p>
            <a:r>
              <a:rPr lang="en-US" sz="3000" i="1">
                <a:latin typeface="Girl Scout Text Book"/>
              </a:rPr>
              <a:t>Extended Year Number =  73 girls / 134 total</a:t>
            </a:r>
          </a:p>
          <a:p>
            <a:endParaRPr lang="en-US" sz="3000" i="1">
              <a:latin typeface="Girl Scout Text Book" panose="02020003000000000000" pitchFamily="18" charset="0"/>
            </a:endParaRPr>
          </a:p>
          <a:p>
            <a:endParaRPr lang="en-US" sz="3000" i="1">
              <a:latin typeface="Girl Scout Text Book" panose="02020003000000000000" pitchFamily="18" charset="0"/>
            </a:endParaRPr>
          </a:p>
        </p:txBody>
      </p:sp>
    </p:spTree>
    <p:extLst>
      <p:ext uri="{BB962C8B-B14F-4D97-AF65-F5344CB8AC3E}">
        <p14:creationId xmlns:p14="http://schemas.microsoft.com/office/powerpoint/2010/main" val="85334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DC9B-5BDC-A445-62C0-07F9171156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8116996-B3C9-DC5D-8301-AD6837FD7EA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B63296F9-CBE0-821A-D8B4-3BA9A960160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2355B1AA-28EE-BFC4-A960-A5847D175A90}"/>
              </a:ext>
            </a:extLst>
          </p:cNvPr>
          <p:cNvSpPr txBox="1"/>
          <p:nvPr/>
        </p:nvSpPr>
        <p:spPr>
          <a:xfrm>
            <a:off x="8888763" y="450220"/>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CELEBRATE GRADS</a:t>
            </a:r>
            <a:endParaRPr lang="en-US" sz="5000" spc="118">
              <a:latin typeface="Girl Scout 2"/>
            </a:endParaRPr>
          </a:p>
        </p:txBody>
      </p:sp>
      <p:pic>
        <p:nvPicPr>
          <p:cNvPr id="6" name="Picture 5" descr="Two women in graduation gowns and cap and gowns posing for a picture&#10;&#10;AI-generated content may be incorrect.">
            <a:extLst>
              <a:ext uri="{FF2B5EF4-FFF2-40B4-BE49-F238E27FC236}">
                <a16:creationId xmlns:a16="http://schemas.microsoft.com/office/drawing/2014/main" id="{2EB3DD75-0470-9267-8FD6-F8AFE6630183}"/>
              </a:ext>
            </a:extLst>
          </p:cNvPr>
          <p:cNvPicPr>
            <a:picLocks noChangeAspect="1"/>
          </p:cNvPicPr>
          <p:nvPr/>
        </p:nvPicPr>
        <p:blipFill>
          <a:blip r:embed="rId5"/>
          <a:stretch>
            <a:fillRect/>
          </a:stretch>
        </p:blipFill>
        <p:spPr>
          <a:xfrm>
            <a:off x="9689522" y="2753590"/>
            <a:ext cx="7000875" cy="7013864"/>
          </a:xfrm>
          <a:prstGeom prst="rect">
            <a:avLst/>
          </a:prstGeom>
        </p:spPr>
      </p:pic>
      <p:sp>
        <p:nvSpPr>
          <p:cNvPr id="8" name="TextBox 7">
            <a:extLst>
              <a:ext uri="{FF2B5EF4-FFF2-40B4-BE49-F238E27FC236}">
                <a16:creationId xmlns:a16="http://schemas.microsoft.com/office/drawing/2014/main" id="{D6D1DC7A-9532-8915-20D3-F8D6C8F21911}"/>
              </a:ext>
            </a:extLst>
          </p:cNvPr>
          <p:cNvSpPr txBox="1"/>
          <p:nvPr/>
        </p:nvSpPr>
        <p:spPr>
          <a:xfrm>
            <a:off x="8084566" y="1506494"/>
            <a:ext cx="938528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latin typeface="Girl Scout 1"/>
              </a:rPr>
              <a:t>Lifetime Membership is 50% for young alums!</a:t>
            </a:r>
            <a:endParaRPr lang="en-US"/>
          </a:p>
        </p:txBody>
      </p:sp>
    </p:spTree>
    <p:extLst>
      <p:ext uri="{BB962C8B-B14F-4D97-AF65-F5344CB8AC3E}">
        <p14:creationId xmlns:p14="http://schemas.microsoft.com/office/powerpoint/2010/main" val="190743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72FF-8257-6164-8B14-99FF8F32A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928A19-F2C0-D5F8-A3DC-0BA7CB97E0F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E528D098-293E-3C81-16AB-A9D21C4E9B0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18EB13BB-DC34-5DA8-AA1C-461AF20A61D0}"/>
              </a:ext>
            </a:extLst>
          </p:cNvPr>
          <p:cNvSpPr txBox="1"/>
          <p:nvPr/>
        </p:nvSpPr>
        <p:spPr>
          <a:xfrm>
            <a:off x="9143880" y="616475"/>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SU TEAM UPDATE</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60BBBD73-9FB6-7BBB-7C98-225132B0E269}"/>
              </a:ext>
            </a:extLst>
          </p:cNvPr>
          <p:cNvSpPr txBox="1"/>
          <p:nvPr/>
        </p:nvSpPr>
        <p:spPr>
          <a:xfrm>
            <a:off x="8722181" y="1986214"/>
            <a:ext cx="8966682" cy="103412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err="1">
                <a:latin typeface="Girl Scout 2"/>
                <a:ea typeface="Calibri"/>
                <a:cs typeface="Calibri"/>
              </a:rPr>
              <a:t>Rallyhood</a:t>
            </a:r>
            <a:r>
              <a:rPr lang="en-US" sz="3000">
                <a:latin typeface="Girl Scout 2"/>
                <a:ea typeface="Calibri"/>
                <a:cs typeface="Calibri"/>
              </a:rPr>
              <a:t> Top Contributors:</a:t>
            </a:r>
          </a:p>
          <a:p>
            <a:r>
              <a:rPr lang="en-US" sz="3000">
                <a:latin typeface="Girl Scout 2"/>
                <a:ea typeface="Calibri"/>
                <a:cs typeface="Calibri"/>
              </a:rPr>
              <a:t>SU125, SU144, SU142 and SU148</a:t>
            </a:r>
          </a:p>
          <a:p>
            <a:endParaRPr lang="en-US" sz="3000">
              <a:latin typeface="Girl Scout 2"/>
              <a:ea typeface="Calibri"/>
              <a:cs typeface="Calibri"/>
            </a:endParaRPr>
          </a:p>
          <a:p>
            <a:endParaRPr lang="en-US" sz="3000">
              <a:latin typeface="Girl Scout 2"/>
              <a:ea typeface="Calibri"/>
              <a:cs typeface="Calibri"/>
            </a:endParaRPr>
          </a:p>
          <a:p>
            <a:r>
              <a:rPr lang="en-US" sz="3000">
                <a:latin typeface="Girl Scout 2"/>
                <a:ea typeface="Calibri"/>
                <a:cs typeface="Calibri"/>
              </a:rPr>
              <a:t>Due July 1, 2026:</a:t>
            </a:r>
          </a:p>
          <a:p>
            <a:pPr marL="457200" indent="-457200">
              <a:buFont typeface="Arial"/>
              <a:buChar char="•"/>
            </a:pPr>
            <a:r>
              <a:rPr lang="en-US" sz="3000">
                <a:latin typeface="Girl Scout 2"/>
                <a:ea typeface="Calibri"/>
                <a:cs typeface="Calibri"/>
              </a:rPr>
              <a:t>POA first draft – Engagement Managers will fill in goals and girl level breakdowns for planning. </a:t>
            </a:r>
          </a:p>
          <a:p>
            <a:pPr marL="457200" indent="-457200">
              <a:buFont typeface="Arial"/>
              <a:buChar char="•"/>
            </a:pPr>
            <a:r>
              <a:rPr lang="en-US" sz="3000">
                <a:latin typeface="Girl Scout 2"/>
                <a:ea typeface="Calibri"/>
                <a:cs typeface="Calibri"/>
              </a:rPr>
              <a:t>Troop and SU End of Year Reports are also due. </a:t>
            </a:r>
            <a:endParaRPr lang="en-US" sz="3000">
              <a:latin typeface="Girl Scout 2"/>
              <a:ea typeface="+mn-lt"/>
              <a:cs typeface="+mn-lt"/>
            </a:endParaRPr>
          </a:p>
          <a:p>
            <a:pPr marL="457200" indent="-457200">
              <a:buFont typeface="Arial"/>
              <a:buChar char="•"/>
            </a:pPr>
            <a:r>
              <a:rPr lang="en-US" sz="3000">
                <a:latin typeface="Girl Scout 2"/>
                <a:ea typeface="+mn-lt"/>
                <a:cs typeface="+mn-lt"/>
                <a:hlinkClick r:id="rId5"/>
              </a:rPr>
              <a:t>NEW 2026 Troop Year End Report</a:t>
            </a:r>
            <a:endParaRPr lang="en-US" sz="3000">
              <a:latin typeface="Girl Scout 2"/>
              <a:ea typeface="Calibri"/>
              <a:cs typeface="Calibri"/>
            </a:endParaRPr>
          </a:p>
          <a:p>
            <a:pPr marL="457200" indent="-457200">
              <a:buFont typeface="Arial"/>
              <a:buChar char="•"/>
            </a:pPr>
            <a:r>
              <a:rPr lang="en-US" sz="3000">
                <a:latin typeface="Girl Scout 2"/>
                <a:ea typeface="+mn-lt"/>
                <a:cs typeface="+mn-lt"/>
                <a:hlinkClick r:id="rId6"/>
              </a:rPr>
              <a:t>NEW 2026 Service Unit Year End Report</a:t>
            </a:r>
            <a:endParaRPr lang="en-US" sz="3000">
              <a:latin typeface="Girl Scout 2"/>
              <a:ea typeface="Calibri"/>
              <a:cs typeface="Calibri"/>
            </a:endParaRPr>
          </a:p>
          <a:p>
            <a:endParaRPr lang="en-US" sz="3000">
              <a:latin typeface="Girl Scout 2"/>
              <a:ea typeface="Calibri"/>
              <a:cs typeface="Calibri"/>
            </a:endParaRPr>
          </a:p>
          <a:p>
            <a:r>
              <a:rPr lang="en-US" sz="3000">
                <a:latin typeface="Girl Scout 2"/>
                <a:ea typeface="Calibri"/>
                <a:cs typeface="Calibri"/>
              </a:rPr>
              <a:t>SAVE THE DATE: Service Unit Retreat March 19-20, 2027</a:t>
            </a:r>
            <a:endParaRPr lang="en-US">
              <a:latin typeface="Girl Scout 2"/>
            </a:endParaRPr>
          </a:p>
          <a:p>
            <a:endParaRPr lang="en-US" sz="3000">
              <a:latin typeface="Girl Scout 2"/>
              <a:ea typeface="Calibri"/>
              <a:cs typeface="Calibri"/>
            </a:endParaRPr>
          </a:p>
          <a:p>
            <a:endParaRPr lang="en-US" sz="3000">
              <a:latin typeface="Girl Scout 2"/>
              <a:ea typeface="Calibri"/>
              <a:cs typeface="Calibri"/>
            </a:endParaRPr>
          </a:p>
          <a:p>
            <a:endParaRPr lang="en-US" sz="3000">
              <a:latin typeface="Girl Scout 1"/>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sz="3000">
              <a:latin typeface="Girl Scout 1" panose="020B0604020202020204" charset="0"/>
              <a:ea typeface="Calibri"/>
              <a:cs typeface="Calibri"/>
            </a:endParaRPr>
          </a:p>
          <a:p>
            <a:endParaRPr lang="en-US" sz="3000">
              <a:latin typeface="Girl Scout 1" panose="020B0604020202020204" charset="0"/>
              <a:ea typeface="Calibri"/>
              <a:cs typeface="Calibri"/>
            </a:endParaRPr>
          </a:p>
          <a:p>
            <a:endParaRPr lang="en-US" sz="3000">
              <a:latin typeface="Calibri"/>
              <a:ea typeface="Calibri"/>
              <a:cs typeface="Calibri"/>
            </a:endParaRPr>
          </a:p>
        </p:txBody>
      </p:sp>
    </p:spTree>
    <p:extLst>
      <p:ext uri="{BB962C8B-B14F-4D97-AF65-F5344CB8AC3E}">
        <p14:creationId xmlns:p14="http://schemas.microsoft.com/office/powerpoint/2010/main" val="797615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1777960495404487B459F9F2FA48C7" ma:contentTypeVersion="19" ma:contentTypeDescription="Create a new document." ma:contentTypeScope="" ma:versionID="b2012447aef9d72e4205f7b09d67ddc2">
  <xsd:schema xmlns:xsd="http://www.w3.org/2001/XMLSchema" xmlns:xs="http://www.w3.org/2001/XMLSchema" xmlns:p="http://schemas.microsoft.com/office/2006/metadata/properties" xmlns:ns2="4f11abea-e276-4f72-86ba-0852261825f0" xmlns:ns3="9c8b3e01-21a3-4231-92db-e43f121983ea" targetNamespace="http://schemas.microsoft.com/office/2006/metadata/properties" ma:root="true" ma:fieldsID="0a931d0f01eae512a5f8d247939838da" ns2:_="" ns3:_="">
    <xsd:import namespace="4f11abea-e276-4f72-86ba-0852261825f0"/>
    <xsd:import namespace="9c8b3e01-21a3-4231-92db-e43f12198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1abea-e276-4f72-86ba-0852261825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99e035-6eda-4160-95e4-b7743ce107f3}" ma:internalName="TaxCatchAll" ma:showField="CatchAllData" ma:web="4f11abea-e276-4f72-86ba-0852261825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8b3e01-21a3-4231-92db-e43f12198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dacfef-2058-4685-9086-0967de32dd0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f11abea-e276-4f72-86ba-0852261825f0" xsi:nil="true"/>
    <lcf76f155ced4ddcb4097134ff3c332f xmlns="9c8b3e01-21a3-4231-92db-e43f121983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61F90A-0963-4D23-9550-7D6868C65998}">
  <ds:schemaRefs>
    <ds:schemaRef ds:uri="http://schemas.microsoft.com/sharepoint/v3/contenttype/forms"/>
  </ds:schemaRefs>
</ds:datastoreItem>
</file>

<file path=customXml/itemProps2.xml><?xml version="1.0" encoding="utf-8"?>
<ds:datastoreItem xmlns:ds="http://schemas.openxmlformats.org/officeDocument/2006/customXml" ds:itemID="{366999E7-3604-4599-AC7E-6543EF43DEBB}">
  <ds:schemaRefs>
    <ds:schemaRef ds:uri="4f11abea-e276-4f72-86ba-0852261825f0"/>
    <ds:schemaRef ds:uri="9c8b3e01-21a3-4231-92db-e43f121983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644DE0-EE62-426D-BA67-3CA71C141910}">
  <ds:schemaRefs>
    <ds:schemaRef ds:uri="4f11abea-e276-4f72-86ba-0852261825f0"/>
    <ds:schemaRef ds:uri="9c8b3e01-21a3-4231-92db-e43f121983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TotalTime>
  <Words>2022</Words>
  <Application>Microsoft Office PowerPoint</Application>
  <PresentationFormat>Custom</PresentationFormat>
  <Paragraphs>223</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Girl Scout 1</vt:lpstr>
      <vt:lpstr>Symbol,Sans-Serif</vt:lpstr>
      <vt:lpstr>Karla</vt:lpstr>
      <vt:lpstr>Girl Scout Text Book</vt:lpstr>
      <vt:lpstr>Arial</vt:lpstr>
      <vt:lpstr>Trefoil Sans Medium</vt:lpstr>
      <vt:lpstr>Calibri</vt:lpstr>
      <vt:lpstr>Girl Scout 2</vt:lpstr>
      <vt:lpstr>Girl Scout Display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SALT Meeting PowerPoint</dc:title>
  <dc:creator>Jaclyn Johnson</dc:creator>
  <cp:lastModifiedBy>Jaclyn Johnson</cp:lastModifiedBy>
  <cp:revision>2</cp:revision>
  <dcterms:created xsi:type="dcterms:W3CDTF">2006-08-16T00:00:00Z</dcterms:created>
  <dcterms:modified xsi:type="dcterms:W3CDTF">2026-06-05T13:13:11Z</dcterms:modified>
  <dc:identifier>DAGv9gEKDSc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0x010100081777960495404487B459F9F2FA48C7</vt:lpwstr>
  </property>
  <property fmtid="{D5CDD505-2E9C-101B-9397-08002B2CF9AE}" pid="3" name="MediaServiceImageTags">
    <vt:lpwstr/>
  </property>
</Properties>
</file>