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256" r:id="rId5"/>
    <p:sldId id="258" r:id="rId6"/>
    <p:sldId id="257" r:id="rId7"/>
    <p:sldId id="282" r:id="rId8"/>
    <p:sldId id="294" r:id="rId9"/>
    <p:sldId id="295" r:id="rId10"/>
    <p:sldId id="2147478313" r:id="rId11"/>
    <p:sldId id="2147478317" r:id="rId12"/>
    <p:sldId id="2147478314" r:id="rId13"/>
    <p:sldId id="281" r:id="rId14"/>
    <p:sldId id="2147478315" r:id="rId15"/>
    <p:sldId id="2147478298" r:id="rId16"/>
    <p:sldId id="2147478318" r:id="rId17"/>
    <p:sldId id="2147478302" r:id="rId18"/>
    <p:sldId id="2147478303" r:id="rId19"/>
    <p:sldId id="2147478320" r:id="rId20"/>
    <p:sldId id="2147478312" r:id="rId21"/>
    <p:sldId id="2147478319" r:id="rId22"/>
    <p:sldId id="2147478301" r:id="rId23"/>
    <p:sldId id="2147478299" r:id="rId24"/>
    <p:sldId id="2147478305" r:id="rId25"/>
    <p:sldId id="2147478307" r:id="rId26"/>
    <p:sldId id="2147478306" r:id="rId27"/>
    <p:sldId id="2147478308" r:id="rId28"/>
    <p:sldId id="2147478309" r:id="rId29"/>
    <p:sldId id="2147478310" r:id="rId30"/>
    <p:sldId id="2147478311" r:id="rId31"/>
    <p:sldId id="2147478300" r:id="rId32"/>
    <p:sldId id="271" r:id="rId33"/>
    <p:sldId id="279" r:id="rId34"/>
  </p:sldIdLst>
  <p:sldSz cx="18288000" cy="10287000"/>
  <p:notesSz cx="6858000" cy="9144000"/>
  <p:embeddedFontLst>
    <p:embeddedFont>
      <p:font typeface="Girl Scout 1" panose="020B0604020202020204" charset="0"/>
      <p:regular r:id="rId36"/>
    </p:embeddedFont>
    <p:embeddedFont>
      <p:font typeface="Girl Scout 2" panose="020B0604020202020204" charset="0"/>
      <p:regular r:id="rId37"/>
    </p:embeddedFont>
    <p:embeddedFont>
      <p:font typeface="Girl Scout Display Light" panose="02020003000000000000" pitchFamily="18" charset="0"/>
      <p:regular r:id="rId38"/>
      <p:italic r:id="rId39"/>
    </p:embeddedFont>
    <p:embeddedFont>
      <p:font typeface="Girl Scout Text Book" panose="02020003000000000000" pitchFamily="18" charset="0"/>
      <p:regular r:id="rId40"/>
      <p:bold r:id="rId41"/>
      <p:italic r:id="rId42"/>
    </p:embeddedFont>
    <p:embeddedFont>
      <p:font typeface="Trefoil Sans Medium" panose="00000600000000000000" pitchFamily="50"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EBA0B-BFE1-2E4F-BF69-49FC95F9102F}" name="Jagroo, Mary" initials="JM" userId="S::mjagroo@girlscouts.org::e30e0fc3-12f1-425a-b926-0fe968314a63" providerId="AD"/>
  <p188:author id="{64E7DD30-06CE-56C3-3640-DABB6FA02BC5}" name="Sawyer Thomas" initials="ST" userId="S::sthomas@girlscoutsp2p.org::b119ff11-e7ca-479b-883c-1aa8e1eda63a" providerId="AD"/>
  <p188:author id="{AB368ABF-B638-F89D-BBFE-EB7377125157}" name="Jaclyn Johnson" initials="JJ" userId="S::jjohnson@girlscoutsp2p.org::fe93cd4b-5131-4483-8536-9c03ea42d0c2" providerId="AD"/>
  <p188:author id="{973D39FE-2CE6-C530-B76A-74E310914412}" name="Cindy Mathis" initials="CM" userId="S::cmathis@girlscoutsp2p.org::8e764a16-2518-4a89-b3a3-ee691af5e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EF1"/>
    <a:srgbClr val="6B2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9A9153-0AE1-4E3B-9E14-6A2FC8FE5492}" v="59" dt="2025-09-27T14:43:53.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458" autoAdjust="0"/>
  </p:normalViewPr>
  <p:slideViewPr>
    <p:cSldViewPr snapToGrid="0">
      <p:cViewPr varScale="1">
        <p:scale>
          <a:sx n="43" d="100"/>
          <a:sy n="43" d="100"/>
        </p:scale>
        <p:origin x="137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Johnson" userId="fe93cd4b-5131-4483-8536-9c03ea42d0c2" providerId="ADAL" clId="{88340363-F6DB-4248-91C2-B92AE537B9B0}"/>
    <pc:docChg chg="custSel addSld delSld modSld">
      <pc:chgData name="Jaclyn Johnson" userId="fe93cd4b-5131-4483-8536-9c03ea42d0c2" providerId="ADAL" clId="{88340363-F6DB-4248-91C2-B92AE537B9B0}" dt="2025-09-27T14:19:28.708" v="1904" actId="114"/>
      <pc:docMkLst>
        <pc:docMk/>
      </pc:docMkLst>
      <pc:sldChg chg="modNotesTx">
        <pc:chgData name="Jaclyn Johnson" userId="fe93cd4b-5131-4483-8536-9c03ea42d0c2" providerId="ADAL" clId="{88340363-F6DB-4248-91C2-B92AE537B9B0}" dt="2025-09-24T23:37:36.042" v="1426" actId="20577"/>
        <pc:sldMkLst>
          <pc:docMk/>
          <pc:sldMk cId="0" sldId="256"/>
        </pc:sldMkLst>
      </pc:sldChg>
      <pc:sldChg chg="modNotesTx">
        <pc:chgData name="Jaclyn Johnson" userId="fe93cd4b-5131-4483-8536-9c03ea42d0c2" providerId="ADAL" clId="{88340363-F6DB-4248-91C2-B92AE537B9B0}" dt="2025-09-22T21:28:26.984" v="641" actId="20577"/>
        <pc:sldMkLst>
          <pc:docMk/>
          <pc:sldMk cId="0" sldId="271"/>
        </pc:sldMkLst>
      </pc:sldChg>
      <pc:sldChg chg="modSp mod modNotesTx">
        <pc:chgData name="Jaclyn Johnson" userId="fe93cd4b-5131-4483-8536-9c03ea42d0c2" providerId="ADAL" clId="{88340363-F6DB-4248-91C2-B92AE537B9B0}" dt="2025-09-22T21:31:48.748" v="998" actId="20577"/>
        <pc:sldMkLst>
          <pc:docMk/>
          <pc:sldMk cId="3619215032" sldId="281"/>
        </pc:sldMkLst>
        <pc:spChg chg="mod">
          <ac:chgData name="Jaclyn Johnson" userId="fe93cd4b-5131-4483-8536-9c03ea42d0c2" providerId="ADAL" clId="{88340363-F6DB-4248-91C2-B92AE537B9B0}" dt="2025-09-22T21:21:59.945" v="332" actId="20577"/>
          <ac:spMkLst>
            <pc:docMk/>
            <pc:sldMk cId="3619215032" sldId="281"/>
            <ac:spMk id="6" creationId="{5BB2ABAA-7D23-0FF1-4DD2-328FB1088288}"/>
          </ac:spMkLst>
        </pc:spChg>
      </pc:sldChg>
      <pc:sldChg chg="modSp mod modNotesTx">
        <pc:chgData name="Jaclyn Johnson" userId="fe93cd4b-5131-4483-8536-9c03ea42d0c2" providerId="ADAL" clId="{88340363-F6DB-4248-91C2-B92AE537B9B0}" dt="2025-09-26T20:45:45.068" v="1495" actId="20577"/>
        <pc:sldMkLst>
          <pc:docMk/>
          <pc:sldMk cId="1232809782" sldId="282"/>
        </pc:sldMkLst>
        <pc:spChg chg="mod">
          <ac:chgData name="Jaclyn Johnson" userId="fe93cd4b-5131-4483-8536-9c03ea42d0c2" providerId="ADAL" clId="{88340363-F6DB-4248-91C2-B92AE537B9B0}" dt="2025-09-22T21:10:21.377" v="3" actId="1076"/>
          <ac:spMkLst>
            <pc:docMk/>
            <pc:sldMk cId="1232809782" sldId="282"/>
            <ac:spMk id="7" creationId="{00000000-0000-0000-0000-000000000000}"/>
          </ac:spMkLst>
        </pc:spChg>
        <pc:spChg chg="mod">
          <ac:chgData name="Jaclyn Johnson" userId="fe93cd4b-5131-4483-8536-9c03ea42d0c2" providerId="ADAL" clId="{88340363-F6DB-4248-91C2-B92AE537B9B0}" dt="2025-09-26T20:45:45.068" v="1495" actId="20577"/>
          <ac:spMkLst>
            <pc:docMk/>
            <pc:sldMk cId="1232809782" sldId="282"/>
            <ac:spMk id="8" creationId="{00000000-0000-0000-0000-000000000000}"/>
          </ac:spMkLst>
        </pc:spChg>
      </pc:sldChg>
      <pc:sldChg chg="modSp mod modNotesTx">
        <pc:chgData name="Jaclyn Johnson" userId="fe93cd4b-5131-4483-8536-9c03ea42d0c2" providerId="ADAL" clId="{88340363-F6DB-4248-91C2-B92AE537B9B0}" dt="2025-09-24T23:37:46.863" v="1428" actId="20577"/>
        <pc:sldMkLst>
          <pc:docMk/>
          <pc:sldMk cId="737473795" sldId="294"/>
        </pc:sldMkLst>
        <pc:spChg chg="mod">
          <ac:chgData name="Jaclyn Johnson" userId="fe93cd4b-5131-4483-8536-9c03ea42d0c2" providerId="ADAL" clId="{88340363-F6DB-4248-91C2-B92AE537B9B0}" dt="2025-09-22T21:13:01.880" v="80" actId="20577"/>
          <ac:spMkLst>
            <pc:docMk/>
            <pc:sldMk cId="737473795" sldId="294"/>
            <ac:spMk id="4" creationId="{00000000-0000-0000-0000-000000000000}"/>
          </ac:spMkLst>
        </pc:spChg>
        <pc:spChg chg="mod">
          <ac:chgData name="Jaclyn Johnson" userId="fe93cd4b-5131-4483-8536-9c03ea42d0c2" providerId="ADAL" clId="{88340363-F6DB-4248-91C2-B92AE537B9B0}" dt="2025-09-22T21:13:04.934" v="81" actId="1076"/>
          <ac:spMkLst>
            <pc:docMk/>
            <pc:sldMk cId="737473795" sldId="294"/>
            <ac:spMk id="16" creationId="{7A879CF8-BA49-FC89-9714-452E335DA019}"/>
          </ac:spMkLst>
        </pc:spChg>
      </pc:sldChg>
      <pc:sldChg chg="modSp mod modNotesTx">
        <pc:chgData name="Jaclyn Johnson" userId="fe93cd4b-5131-4483-8536-9c03ea42d0c2" providerId="ADAL" clId="{88340363-F6DB-4248-91C2-B92AE537B9B0}" dt="2025-09-24T23:37:50.803" v="1430" actId="6549"/>
        <pc:sldMkLst>
          <pc:docMk/>
          <pc:sldMk cId="3050419272" sldId="295"/>
        </pc:sldMkLst>
        <pc:spChg chg="mod">
          <ac:chgData name="Jaclyn Johnson" userId="fe93cd4b-5131-4483-8536-9c03ea42d0c2" providerId="ADAL" clId="{88340363-F6DB-4248-91C2-B92AE537B9B0}" dt="2025-09-22T21:13:37.877" v="97" actId="20577"/>
          <ac:spMkLst>
            <pc:docMk/>
            <pc:sldMk cId="3050419272" sldId="295"/>
            <ac:spMk id="3" creationId="{00000000-0000-0000-0000-000000000000}"/>
          </ac:spMkLst>
        </pc:spChg>
        <pc:spChg chg="mod">
          <ac:chgData name="Jaclyn Johnson" userId="fe93cd4b-5131-4483-8536-9c03ea42d0c2" providerId="ADAL" clId="{88340363-F6DB-4248-91C2-B92AE537B9B0}" dt="2025-09-22T21:14:08.475" v="145" actId="20577"/>
          <ac:spMkLst>
            <pc:docMk/>
            <pc:sldMk cId="3050419272" sldId="295"/>
            <ac:spMk id="4" creationId="{6B7471CC-534C-144E-8DEF-9EFCF599D881}"/>
          </ac:spMkLst>
        </pc:spChg>
      </pc:sldChg>
      <pc:sldChg chg="modNotesTx">
        <pc:chgData name="Jaclyn Johnson" userId="fe93cd4b-5131-4483-8536-9c03ea42d0c2" providerId="ADAL" clId="{88340363-F6DB-4248-91C2-B92AE537B9B0}" dt="2025-09-22T21:36:15.886" v="1425" actId="6549"/>
        <pc:sldMkLst>
          <pc:docMk/>
          <pc:sldMk cId="1861592003" sldId="2147478300"/>
        </pc:sldMkLst>
      </pc:sldChg>
      <pc:sldChg chg="addSp modSp mod modNotesTx">
        <pc:chgData name="Jaclyn Johnson" userId="fe93cd4b-5131-4483-8536-9c03ea42d0c2" providerId="ADAL" clId="{88340363-F6DB-4248-91C2-B92AE537B9B0}" dt="2025-09-22T21:35:22.435" v="1338" actId="20577"/>
        <pc:sldMkLst>
          <pc:docMk/>
          <pc:sldMk cId="3185657109" sldId="2147478301"/>
        </pc:sldMkLst>
        <pc:spChg chg="add mod">
          <ac:chgData name="Jaclyn Johnson" userId="fe93cd4b-5131-4483-8536-9c03ea42d0c2" providerId="ADAL" clId="{88340363-F6DB-4248-91C2-B92AE537B9B0}" dt="2025-09-22T21:27:27.133" v="601" actId="255"/>
          <ac:spMkLst>
            <pc:docMk/>
            <pc:sldMk cId="3185657109" sldId="2147478301"/>
            <ac:spMk id="2" creationId="{C62815FE-11D6-AC63-0B88-837432349EC5}"/>
          </ac:spMkLst>
        </pc:spChg>
        <pc:spChg chg="mod">
          <ac:chgData name="Jaclyn Johnson" userId="fe93cd4b-5131-4483-8536-9c03ea42d0c2" providerId="ADAL" clId="{88340363-F6DB-4248-91C2-B92AE537B9B0}" dt="2025-09-22T21:27:35.218" v="603" actId="1076"/>
          <ac:spMkLst>
            <pc:docMk/>
            <pc:sldMk cId="3185657109" sldId="2147478301"/>
            <ac:spMk id="4" creationId="{5C5D8986-5557-2C48-348E-701BAEEA245C}"/>
          </ac:spMkLst>
        </pc:spChg>
      </pc:sldChg>
      <pc:sldChg chg="modNotesTx">
        <pc:chgData name="Jaclyn Johnson" userId="fe93cd4b-5131-4483-8536-9c03ea42d0c2" providerId="ADAL" clId="{88340363-F6DB-4248-91C2-B92AE537B9B0}" dt="2025-09-24T23:40:37.474" v="1454" actId="20577"/>
        <pc:sldMkLst>
          <pc:docMk/>
          <pc:sldMk cId="2668981296" sldId="2147478302"/>
        </pc:sldMkLst>
      </pc:sldChg>
      <pc:sldChg chg="delSp modSp mod">
        <pc:chgData name="Jaclyn Johnson" userId="fe93cd4b-5131-4483-8536-9c03ea42d0c2" providerId="ADAL" clId="{88340363-F6DB-4248-91C2-B92AE537B9B0}" dt="2025-09-27T14:11:43.722" v="1800" actId="1076"/>
        <pc:sldMkLst>
          <pc:docMk/>
          <pc:sldMk cId="2126202438" sldId="2147478303"/>
        </pc:sldMkLst>
        <pc:spChg chg="mod">
          <ac:chgData name="Jaclyn Johnson" userId="fe93cd4b-5131-4483-8536-9c03ea42d0c2" providerId="ADAL" clId="{88340363-F6DB-4248-91C2-B92AE537B9B0}" dt="2025-09-27T14:11:40.748" v="1799" actId="1076"/>
          <ac:spMkLst>
            <pc:docMk/>
            <pc:sldMk cId="2126202438" sldId="2147478303"/>
            <ac:spMk id="14" creationId="{D405E9FB-7FBC-122A-31B0-C8DA7D4B3CDA}"/>
          </ac:spMkLst>
        </pc:spChg>
        <pc:picChg chg="mod">
          <ac:chgData name="Jaclyn Johnson" userId="fe93cd4b-5131-4483-8536-9c03ea42d0c2" providerId="ADAL" clId="{88340363-F6DB-4248-91C2-B92AE537B9B0}" dt="2025-09-27T14:11:43.722" v="1800" actId="1076"/>
          <ac:picMkLst>
            <pc:docMk/>
            <pc:sldMk cId="2126202438" sldId="2147478303"/>
            <ac:picMk id="8" creationId="{4F10EABA-740D-B440-C8A2-3D180CAC7361}"/>
          </ac:picMkLst>
        </pc:picChg>
        <pc:picChg chg="del">
          <ac:chgData name="Jaclyn Johnson" userId="fe93cd4b-5131-4483-8536-9c03ea42d0c2" providerId="ADAL" clId="{88340363-F6DB-4248-91C2-B92AE537B9B0}" dt="2025-09-27T14:11:33.468" v="1797" actId="478"/>
          <ac:picMkLst>
            <pc:docMk/>
            <pc:sldMk cId="2126202438" sldId="2147478303"/>
            <ac:picMk id="16" creationId="{3DD44534-BAF1-E6E7-5850-5475C2944CE3}"/>
          </ac:picMkLst>
        </pc:picChg>
      </pc:sldChg>
      <pc:sldChg chg="del">
        <pc:chgData name="Jaclyn Johnson" userId="fe93cd4b-5131-4483-8536-9c03ea42d0c2" providerId="ADAL" clId="{88340363-F6DB-4248-91C2-B92AE537B9B0}" dt="2025-09-22T21:26:16.011" v="541" actId="2696"/>
        <pc:sldMkLst>
          <pc:docMk/>
          <pc:sldMk cId="2418281566" sldId="2147478304"/>
        </pc:sldMkLst>
      </pc:sldChg>
      <pc:sldChg chg="delSp mod">
        <pc:chgData name="Jaclyn Johnson" userId="fe93cd4b-5131-4483-8536-9c03ea42d0c2" providerId="ADAL" clId="{88340363-F6DB-4248-91C2-B92AE537B9B0}" dt="2025-09-24T23:42:25.223" v="1455" actId="478"/>
        <pc:sldMkLst>
          <pc:docMk/>
          <pc:sldMk cId="3709125975" sldId="2147478309"/>
        </pc:sldMkLst>
      </pc:sldChg>
      <pc:sldChg chg="modSp mod">
        <pc:chgData name="Jaclyn Johnson" userId="fe93cd4b-5131-4483-8536-9c03ea42d0c2" providerId="ADAL" clId="{88340363-F6DB-4248-91C2-B92AE537B9B0}" dt="2025-09-27T14:03:00.653" v="1786" actId="255"/>
        <pc:sldMkLst>
          <pc:docMk/>
          <pc:sldMk cId="3988018217" sldId="2147478312"/>
        </pc:sldMkLst>
        <pc:spChg chg="mod">
          <ac:chgData name="Jaclyn Johnson" userId="fe93cd4b-5131-4483-8536-9c03ea42d0c2" providerId="ADAL" clId="{88340363-F6DB-4248-91C2-B92AE537B9B0}" dt="2025-09-27T14:03:00.653" v="1786" actId="255"/>
          <ac:spMkLst>
            <pc:docMk/>
            <pc:sldMk cId="3988018217" sldId="2147478312"/>
            <ac:spMk id="7" creationId="{FB1EDCCC-6517-A0A8-59D6-6BF1FC867364}"/>
          </ac:spMkLst>
        </pc:spChg>
      </pc:sldChg>
      <pc:sldChg chg="modSp mod modNotesTx">
        <pc:chgData name="Jaclyn Johnson" userId="fe93cd4b-5131-4483-8536-9c03ea42d0c2" providerId="ADAL" clId="{88340363-F6DB-4248-91C2-B92AE537B9B0}" dt="2025-09-24T23:37:54.061" v="1431" actId="6549"/>
        <pc:sldMkLst>
          <pc:docMk/>
          <pc:sldMk cId="785990502" sldId="2147478313"/>
        </pc:sldMkLst>
        <pc:spChg chg="mod">
          <ac:chgData name="Jaclyn Johnson" userId="fe93cd4b-5131-4483-8536-9c03ea42d0c2" providerId="ADAL" clId="{88340363-F6DB-4248-91C2-B92AE537B9B0}" dt="2025-09-22T21:15:11.960" v="167" actId="1076"/>
          <ac:spMkLst>
            <pc:docMk/>
            <pc:sldMk cId="785990502" sldId="2147478313"/>
            <ac:spMk id="16" creationId="{655845FC-B698-C426-2C7C-AC1F2AC542BE}"/>
          </ac:spMkLst>
        </pc:spChg>
      </pc:sldChg>
      <pc:sldChg chg="modSp mod modNotesTx">
        <pc:chgData name="Jaclyn Johnson" userId="fe93cd4b-5131-4483-8536-9c03ea42d0c2" providerId="ADAL" clId="{88340363-F6DB-4248-91C2-B92AE537B9B0}" dt="2025-09-24T23:39:33.945" v="1451" actId="20577"/>
        <pc:sldMkLst>
          <pc:docMk/>
          <pc:sldMk cId="2807097665" sldId="2147478314"/>
        </pc:sldMkLst>
        <pc:spChg chg="mod">
          <ac:chgData name="Jaclyn Johnson" userId="fe93cd4b-5131-4483-8536-9c03ea42d0c2" providerId="ADAL" clId="{88340363-F6DB-4248-91C2-B92AE537B9B0}" dt="2025-09-22T21:21:51.338" v="331" actId="1076"/>
          <ac:spMkLst>
            <pc:docMk/>
            <pc:sldMk cId="2807097665" sldId="2147478314"/>
            <ac:spMk id="16" creationId="{2C13734D-8315-A33E-A677-4F084B770102}"/>
          </ac:spMkLst>
        </pc:spChg>
      </pc:sldChg>
      <pc:sldChg chg="modSp mod modNotesTx">
        <pc:chgData name="Jaclyn Johnson" userId="fe93cd4b-5131-4483-8536-9c03ea42d0c2" providerId="ADAL" clId="{88340363-F6DB-4248-91C2-B92AE537B9B0}" dt="2025-09-24T23:40:24.663" v="1452" actId="20577"/>
        <pc:sldMkLst>
          <pc:docMk/>
          <pc:sldMk cId="797615902" sldId="2147478315"/>
        </pc:sldMkLst>
        <pc:spChg chg="mod">
          <ac:chgData name="Jaclyn Johnson" userId="fe93cd4b-5131-4483-8536-9c03ea42d0c2" providerId="ADAL" clId="{88340363-F6DB-4248-91C2-B92AE537B9B0}" dt="2025-09-22T21:22:49.037" v="362" actId="6549"/>
          <ac:spMkLst>
            <pc:docMk/>
            <pc:sldMk cId="797615902" sldId="2147478315"/>
            <ac:spMk id="6" creationId="{48E3E8FD-CAC4-8224-C3D6-9BDB17BAE5F7}"/>
          </ac:spMkLst>
        </pc:spChg>
      </pc:sldChg>
      <pc:sldChg chg="del">
        <pc:chgData name="Jaclyn Johnson" userId="fe93cd4b-5131-4483-8536-9c03ea42d0c2" providerId="ADAL" clId="{88340363-F6DB-4248-91C2-B92AE537B9B0}" dt="2025-09-22T21:27:39.250" v="604" actId="2696"/>
        <pc:sldMkLst>
          <pc:docMk/>
          <pc:sldMk cId="3609841225" sldId="2147478316"/>
        </pc:sldMkLst>
      </pc:sldChg>
      <pc:sldChg chg="addSp delSp modSp mod modNotesTx">
        <pc:chgData name="Jaclyn Johnson" userId="fe93cd4b-5131-4483-8536-9c03ea42d0c2" providerId="ADAL" clId="{88340363-F6DB-4248-91C2-B92AE537B9B0}" dt="2025-09-24T23:39:20.558" v="1450" actId="1076"/>
        <pc:sldMkLst>
          <pc:docMk/>
          <pc:sldMk cId="486310219" sldId="2147478317"/>
        </pc:sldMkLst>
        <pc:spChg chg="mod">
          <ac:chgData name="Jaclyn Johnson" userId="fe93cd4b-5131-4483-8536-9c03ea42d0c2" providerId="ADAL" clId="{88340363-F6DB-4248-91C2-B92AE537B9B0}" dt="2025-09-24T23:38:52.830" v="1443" actId="1076"/>
          <ac:spMkLst>
            <pc:docMk/>
            <pc:sldMk cId="486310219" sldId="2147478317"/>
            <ac:spMk id="4" creationId="{408B0094-69D8-B66A-4A20-588748FABCB8}"/>
          </ac:spMkLst>
        </pc:spChg>
        <pc:spChg chg="mod">
          <ac:chgData name="Jaclyn Johnson" userId="fe93cd4b-5131-4483-8536-9c03ea42d0c2" providerId="ADAL" clId="{88340363-F6DB-4248-91C2-B92AE537B9B0}" dt="2025-09-24T23:39:20.558" v="1450" actId="1076"/>
          <ac:spMkLst>
            <pc:docMk/>
            <pc:sldMk cId="486310219" sldId="2147478317"/>
            <ac:spMk id="6" creationId="{93C2F214-AE24-94D7-8D85-2886B09B21DF}"/>
          </ac:spMkLst>
        </pc:spChg>
        <pc:spChg chg="add mod">
          <ac:chgData name="Jaclyn Johnson" userId="fe93cd4b-5131-4483-8536-9c03ea42d0c2" providerId="ADAL" clId="{88340363-F6DB-4248-91C2-B92AE537B9B0}" dt="2025-09-24T23:39:14.724" v="1449" actId="1076"/>
          <ac:spMkLst>
            <pc:docMk/>
            <pc:sldMk cId="486310219" sldId="2147478317"/>
            <ac:spMk id="9" creationId="{44A6F54E-E9CA-D6C1-C594-6C53ACA8FB2A}"/>
          </ac:spMkLst>
        </pc:spChg>
        <pc:spChg chg="mod">
          <ac:chgData name="Jaclyn Johnson" userId="fe93cd4b-5131-4483-8536-9c03ea42d0c2" providerId="ADAL" clId="{88340363-F6DB-4248-91C2-B92AE537B9B0}" dt="2025-09-24T23:38:55.717" v="1444" actId="1076"/>
          <ac:spMkLst>
            <pc:docMk/>
            <pc:sldMk cId="486310219" sldId="2147478317"/>
            <ac:spMk id="16" creationId="{F290B3AF-F43C-0AD5-EAF7-44088DC2ABBF}"/>
          </ac:spMkLst>
        </pc:spChg>
        <pc:picChg chg="add mod">
          <ac:chgData name="Jaclyn Johnson" userId="fe93cd4b-5131-4483-8536-9c03ea42d0c2" providerId="ADAL" clId="{88340363-F6DB-4248-91C2-B92AE537B9B0}" dt="2025-09-24T23:39:10.966" v="1448" actId="1076"/>
          <ac:picMkLst>
            <pc:docMk/>
            <pc:sldMk cId="486310219" sldId="2147478317"/>
            <ac:picMk id="7" creationId="{614AAA10-4188-89A7-CF78-C55D151F4689}"/>
          </ac:picMkLst>
        </pc:picChg>
        <pc:picChg chg="add mod">
          <ac:chgData name="Jaclyn Johnson" userId="fe93cd4b-5131-4483-8536-9c03ea42d0c2" providerId="ADAL" clId="{88340363-F6DB-4248-91C2-B92AE537B9B0}" dt="2025-09-24T23:38:57.738" v="1445" actId="1076"/>
          <ac:picMkLst>
            <pc:docMk/>
            <pc:sldMk cId="486310219" sldId="2147478317"/>
            <ac:picMk id="8" creationId="{7823542D-504E-89CC-1841-3DEE3A124207}"/>
          </ac:picMkLst>
        </pc:picChg>
      </pc:sldChg>
      <pc:sldChg chg="addSp modSp mod modNotesTx">
        <pc:chgData name="Jaclyn Johnson" userId="fe93cd4b-5131-4483-8536-9c03ea42d0c2" providerId="ADAL" clId="{88340363-F6DB-4248-91C2-B92AE537B9B0}" dt="2025-09-24T23:40:30.557" v="1453" actId="20577"/>
        <pc:sldMkLst>
          <pc:docMk/>
          <pc:sldMk cId="2290592146" sldId="2147478318"/>
        </pc:sldMkLst>
        <pc:spChg chg="mod">
          <ac:chgData name="Jaclyn Johnson" userId="fe93cd4b-5131-4483-8536-9c03ea42d0c2" providerId="ADAL" clId="{88340363-F6DB-4248-91C2-B92AE537B9B0}" dt="2025-09-22T21:24:31.070" v="447" actId="20577"/>
          <ac:spMkLst>
            <pc:docMk/>
            <pc:sldMk cId="2290592146" sldId="2147478318"/>
            <ac:spMk id="2" creationId="{59420EC8-4CC5-9517-21BE-2F1D62360090}"/>
          </ac:spMkLst>
        </pc:spChg>
        <pc:spChg chg="mod">
          <ac:chgData name="Jaclyn Johnson" userId="fe93cd4b-5131-4483-8536-9c03ea42d0c2" providerId="ADAL" clId="{88340363-F6DB-4248-91C2-B92AE537B9B0}" dt="2025-09-22T21:26:00.066" v="540" actId="20577"/>
          <ac:spMkLst>
            <pc:docMk/>
            <pc:sldMk cId="2290592146" sldId="2147478318"/>
            <ac:spMk id="3" creationId="{A9B65145-CA66-8459-B84F-7D19740B8C59}"/>
          </ac:spMkLst>
        </pc:spChg>
        <pc:spChg chg="add mod">
          <ac:chgData name="Jaclyn Johnson" userId="fe93cd4b-5131-4483-8536-9c03ea42d0c2" providerId="ADAL" clId="{88340363-F6DB-4248-91C2-B92AE537B9B0}" dt="2025-09-22T21:25:52.987" v="538" actId="1076"/>
          <ac:spMkLst>
            <pc:docMk/>
            <pc:sldMk cId="2290592146" sldId="2147478318"/>
            <ac:spMk id="5" creationId="{6DC6184B-6DBC-6032-6640-73812B942750}"/>
          </ac:spMkLst>
        </pc:spChg>
      </pc:sldChg>
      <pc:sldChg chg="modSp add mod">
        <pc:chgData name="Jaclyn Johnson" userId="fe93cd4b-5131-4483-8536-9c03ea42d0c2" providerId="ADAL" clId="{88340363-F6DB-4248-91C2-B92AE537B9B0}" dt="2025-09-27T14:19:28.708" v="1904" actId="114"/>
        <pc:sldMkLst>
          <pc:docMk/>
          <pc:sldMk cId="4028669827" sldId="2147478319"/>
        </pc:sldMkLst>
        <pc:spChg chg="mod">
          <ac:chgData name="Jaclyn Johnson" userId="fe93cd4b-5131-4483-8536-9c03ea42d0c2" providerId="ADAL" clId="{88340363-F6DB-4248-91C2-B92AE537B9B0}" dt="2025-09-27T14:19:28.708" v="1904" actId="114"/>
          <ac:spMkLst>
            <pc:docMk/>
            <pc:sldMk cId="4028669827" sldId="2147478319"/>
            <ac:spMk id="7" creationId="{48DE26B7-1154-F574-E1F9-CCD32DE78803}"/>
          </ac:spMkLst>
        </pc:spChg>
      </pc:sldChg>
      <pc:sldChg chg="delSp modSp add mod">
        <pc:chgData name="Jaclyn Johnson" userId="fe93cd4b-5131-4483-8536-9c03ea42d0c2" providerId="ADAL" clId="{88340363-F6DB-4248-91C2-B92AE537B9B0}" dt="2025-09-27T14:17:40.800" v="1890" actId="20577"/>
        <pc:sldMkLst>
          <pc:docMk/>
          <pc:sldMk cId="618121516" sldId="2147478320"/>
        </pc:sldMkLst>
        <pc:spChg chg="mod">
          <ac:chgData name="Jaclyn Johnson" userId="fe93cd4b-5131-4483-8536-9c03ea42d0c2" providerId="ADAL" clId="{88340363-F6DB-4248-91C2-B92AE537B9B0}" dt="2025-09-27T14:17:40.800" v="1890" actId="20577"/>
          <ac:spMkLst>
            <pc:docMk/>
            <pc:sldMk cId="618121516" sldId="2147478320"/>
            <ac:spMk id="14" creationId="{116D1EBB-3E5E-DA21-1945-BC21506E937C}"/>
          </ac:spMkLst>
        </pc:spChg>
        <pc:picChg chg="del">
          <ac:chgData name="Jaclyn Johnson" userId="fe93cd4b-5131-4483-8536-9c03ea42d0c2" providerId="ADAL" clId="{88340363-F6DB-4248-91C2-B92AE537B9B0}" dt="2025-09-27T14:11:27.514" v="1795" actId="478"/>
          <ac:picMkLst>
            <pc:docMk/>
            <pc:sldMk cId="618121516" sldId="2147478320"/>
            <ac:picMk id="8" creationId="{410831AA-16FA-57E8-911B-9C1CC6E1F302}"/>
          </ac:picMkLst>
        </pc:picChg>
        <pc:picChg chg="mod">
          <ac:chgData name="Jaclyn Johnson" userId="fe93cd4b-5131-4483-8536-9c03ea42d0c2" providerId="ADAL" clId="{88340363-F6DB-4248-91C2-B92AE537B9B0}" dt="2025-09-27T14:11:31.060" v="1796" actId="1076"/>
          <ac:picMkLst>
            <pc:docMk/>
            <pc:sldMk cId="618121516" sldId="2147478320"/>
            <ac:picMk id="16" creationId="{9B3FDC0B-D9B8-75B8-15D1-DFCDBB8FD21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3C83B-F0A9-4282-817A-2BEB23414DA7}" type="datetimeFigureOut">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CB34E-50E2-40A4-B161-B712AA98D072}" type="slidenum">
              <a:t>‹#›</a:t>
            </a:fld>
            <a:endParaRPr lang="en-US"/>
          </a:p>
        </p:txBody>
      </p:sp>
    </p:spTree>
    <p:extLst>
      <p:ext uri="{BB962C8B-B14F-4D97-AF65-F5344CB8AC3E}">
        <p14:creationId xmlns:p14="http://schemas.microsoft.com/office/powerpoint/2010/main" val="500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mplife.com/campground/654087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1</a:t>
            </a:fld>
            <a:endParaRPr lang="en-US"/>
          </a:p>
        </p:txBody>
      </p:sp>
    </p:spTree>
    <p:extLst>
      <p:ext uri="{BB962C8B-B14F-4D97-AF65-F5344CB8AC3E}">
        <p14:creationId xmlns:p14="http://schemas.microsoft.com/office/powerpoint/2010/main" val="234836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JACLYN:</a:t>
            </a:r>
          </a:p>
          <a:p>
            <a:endParaRPr lang="en-US" dirty="0"/>
          </a:p>
          <a:p>
            <a:r>
              <a:rPr lang="en-US" dirty="0"/>
              <a:t>You will see that we have kicked off MY26 memberships and we have had a slow start to our new girl recruitment after an amazing spring renewal period as we are currently down about 8.5% from last year at this time. Please reach out to a member of your Engagement team if you can assist us in recruitment efforts throughout our council. BUT we are celebrating </a:t>
            </a:r>
            <a:r>
              <a:rPr lang="en-US" sz="1200" dirty="0">
                <a:latin typeface="Girl Scout Text Book"/>
              </a:rPr>
              <a:t>with SU 124 and SU 134 that have ALREADY achieved their ON TIME GOAL! And a shout out to SU's 114, 118, 125, 132, 141  who are all almost to goal and well over 90% there! Way to go!!</a:t>
            </a:r>
            <a:endParaRPr lang="en-US" sz="1200" dirty="0">
              <a:latin typeface="Girl Scout Text Book" panose="02020003000000000000" pitchFamily="18" charset="0"/>
            </a:endParaRPr>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a:t>10</a:t>
            </a:fld>
            <a:endParaRPr lang="en-US"/>
          </a:p>
        </p:txBody>
      </p:sp>
    </p:spTree>
    <p:extLst>
      <p:ext uri="{BB962C8B-B14F-4D97-AF65-F5344CB8AC3E}">
        <p14:creationId xmlns:p14="http://schemas.microsoft.com/office/powerpoint/2010/main" val="362512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018-3F6F-3D61-BEF0-545D2C660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E031-4BD2-6E4B-AFD5-AD4088BF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FBCF-A94D-1120-9582-8E5151BDA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3245E-944C-D7D4-9D38-6C99968BFEB3}"/>
              </a:ext>
            </a:extLst>
          </p:cNvPr>
          <p:cNvSpPr>
            <a:spLocks noGrp="1"/>
          </p:cNvSpPr>
          <p:nvPr>
            <p:ph type="sldNum" sz="quarter" idx="5"/>
          </p:nvPr>
        </p:nvSpPr>
        <p:spPr/>
        <p:txBody>
          <a:bodyPr/>
          <a:lstStyle/>
          <a:p>
            <a:fld id="{8CBCB34E-50E2-40A4-B161-B712AA98D072}" type="slidenum">
              <a:rPr lang="en-US"/>
              <a:t>11</a:t>
            </a:fld>
            <a:endParaRPr lang="en-US"/>
          </a:p>
        </p:txBody>
      </p:sp>
    </p:spTree>
    <p:extLst>
      <p:ext uri="{BB962C8B-B14F-4D97-AF65-F5344CB8AC3E}">
        <p14:creationId xmlns:p14="http://schemas.microsoft.com/office/powerpoint/2010/main" val="2325467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EFAD4-9F81-D5AF-BC0B-F383A7F6F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395BC-4191-6497-B579-8315924F0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F7FB0-7BAA-C968-91EB-FBEA15293690}"/>
              </a:ext>
            </a:extLst>
          </p:cNvPr>
          <p:cNvSpPr>
            <a:spLocks noGrp="1"/>
          </p:cNvSpPr>
          <p:nvPr>
            <p:ph type="body" idx="1"/>
          </p:nvPr>
        </p:nvSpPr>
        <p:spPr/>
        <p:txBody>
          <a:bodyPr/>
          <a:lstStyle/>
          <a:p>
            <a:r>
              <a:rPr lang="en-US" spc="59" dirty="0"/>
              <a:t>JACLYN:</a:t>
            </a:r>
            <a:endParaRPr lang="en-US" dirty="0"/>
          </a:p>
          <a:p>
            <a:endParaRPr lang="en-US" spc="59" dirty="0"/>
          </a:p>
          <a:p>
            <a:r>
              <a:rPr lang="en-US" spc="59" dirty="0"/>
              <a:t>Please encourage your troops to participate—it’s the perfect way to earn start-up funds before cookie season begins!</a:t>
            </a:r>
            <a:endParaRPr lang="en-US" dirty="0">
              <a:ea typeface="Calibri"/>
              <a:cs typeface="Calibri"/>
            </a:endParaRPr>
          </a:p>
          <a:p>
            <a:r>
              <a:rPr lang="en-US" spc="59" dirty="0"/>
              <a:t>Troop Earnings:</a:t>
            </a:r>
            <a:endParaRPr lang="en-US" dirty="0">
              <a:ea typeface="Calibri"/>
              <a:cs typeface="Calibri"/>
            </a:endParaRPr>
          </a:p>
          <a:p>
            <a:pPr marL="342900" indent="-342900">
              <a:buFont typeface="Arial"/>
              <a:buChar char="•"/>
            </a:pPr>
            <a:r>
              <a:rPr lang="en-US" spc="59" dirty="0"/>
              <a:t>15% of all proceeds for participating troops</a:t>
            </a:r>
            <a:endParaRPr lang="en-US" dirty="0">
              <a:ea typeface="Calibri"/>
              <a:cs typeface="Calibri"/>
            </a:endParaRPr>
          </a:p>
          <a:p>
            <a:pPr marL="342900" indent="-342900">
              <a:buFont typeface="Arial"/>
              <a:buChar char="•"/>
            </a:pPr>
            <a:r>
              <a:rPr lang="en-US" spc="59" dirty="0"/>
              <a:t>Up to 18% if troops choose to opt out of rewards for higher proceeds</a:t>
            </a:r>
            <a:endParaRPr lang="en-US" dirty="0">
              <a:ea typeface="Calibri"/>
              <a:cs typeface="Calibri"/>
            </a:endParaRPr>
          </a:p>
          <a:p>
            <a:r>
              <a:rPr lang="en-US" spc="59" dirty="0"/>
              <a:t>This is an easy, impactful way to build excitement, practice skills, and give girls a head start on reaching their goals before cookies even launch!</a:t>
            </a:r>
            <a:endParaRPr lang="en-US" dirty="0">
              <a:ea typeface="Calibri"/>
              <a:cs typeface="Calibri"/>
            </a:endParaRPr>
          </a:p>
          <a:p>
            <a:endParaRPr lang="en-US" sz="2400" spc="59" dirty="0">
              <a:ea typeface="Calibri"/>
              <a:cs typeface="Calibri"/>
            </a:endParaRPr>
          </a:p>
        </p:txBody>
      </p:sp>
      <p:sp>
        <p:nvSpPr>
          <p:cNvPr id="4" name="Slide Number Placeholder 3">
            <a:extLst>
              <a:ext uri="{FF2B5EF4-FFF2-40B4-BE49-F238E27FC236}">
                <a16:creationId xmlns:a16="http://schemas.microsoft.com/office/drawing/2014/main" id="{554C80E2-2795-5B74-94A0-AA3F56745481}"/>
              </a:ext>
            </a:extLst>
          </p:cNvPr>
          <p:cNvSpPr>
            <a:spLocks noGrp="1"/>
          </p:cNvSpPr>
          <p:nvPr>
            <p:ph type="sldNum" sz="quarter" idx="5"/>
          </p:nvPr>
        </p:nvSpPr>
        <p:spPr/>
        <p:txBody>
          <a:bodyPr/>
          <a:lstStyle/>
          <a:p>
            <a:fld id="{8CBCB34E-50E2-40A4-B161-B712AA98D072}" type="slidenum">
              <a:rPr lang="en-US"/>
              <a:t>12</a:t>
            </a:fld>
            <a:endParaRPr lang="en-US"/>
          </a:p>
        </p:txBody>
      </p:sp>
    </p:spTree>
    <p:extLst>
      <p:ext uri="{BB962C8B-B14F-4D97-AF65-F5344CB8AC3E}">
        <p14:creationId xmlns:p14="http://schemas.microsoft.com/office/powerpoint/2010/main" val="201701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13</a:t>
            </a:fld>
            <a:endParaRPr lang="en-US"/>
          </a:p>
        </p:txBody>
      </p:sp>
    </p:spTree>
    <p:extLst>
      <p:ext uri="{BB962C8B-B14F-4D97-AF65-F5344CB8AC3E}">
        <p14:creationId xmlns:p14="http://schemas.microsoft.com/office/powerpoint/2010/main" val="1870642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AE9D-1AE9-3745-6E08-EAB2359C1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38539-25AB-0387-8AC1-E95B3A4F6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FB1D2-9D72-9B85-E63F-7666CDE6BEFD}"/>
              </a:ext>
            </a:extLst>
          </p:cNvPr>
          <p:cNvSpPr>
            <a:spLocks noGrp="1"/>
          </p:cNvSpPr>
          <p:nvPr>
            <p:ph type="body" idx="1"/>
          </p:nvPr>
        </p:nvSpPr>
        <p:spPr/>
        <p:txBody>
          <a:bodyPr/>
          <a:lstStyle/>
          <a:p>
            <a:r>
              <a:rPr lang="en-US" spc="59" dirty="0">
                <a:ea typeface="Calibri"/>
                <a:cs typeface="Calibri"/>
              </a:rPr>
              <a:t>JACLYN:</a:t>
            </a:r>
          </a:p>
          <a:p>
            <a:br>
              <a:rPr lang="en-US" spc="59" dirty="0">
                <a:ea typeface="Calibri"/>
                <a:cs typeface="+mn-lt"/>
              </a:rPr>
            </a:br>
            <a:r>
              <a:rPr lang="en-US" spc="59" dirty="0">
                <a:ea typeface="Calibri"/>
                <a:cs typeface="Calibri"/>
              </a:rPr>
              <a:t>Thank you for all your great promotion of our September events after last SALT meeting. Our Girl Scouts Love State Parks events filled up very quickly with nearly 450 registrations for girls and adults (including a wait list) and we had 134 registrants for the KPC 80</a:t>
            </a:r>
            <a:r>
              <a:rPr lang="en-US" spc="59" baseline="30000" dirty="0">
                <a:ea typeface="Calibri"/>
                <a:cs typeface="Calibri"/>
              </a:rPr>
              <a:t>th</a:t>
            </a:r>
            <a:r>
              <a:rPr lang="en-US" spc="59" dirty="0">
                <a:ea typeface="Calibri"/>
                <a:cs typeface="Calibri"/>
              </a:rPr>
              <a:t> birthday we held on Saturday. We hope that you and your troops had a great time celebrating at all those events!</a:t>
            </a:r>
          </a:p>
          <a:p>
            <a:endParaRPr lang="en-US" spc="59" dirty="0">
              <a:ea typeface="Calibri"/>
              <a:cs typeface="Calibri"/>
            </a:endParaRPr>
          </a:p>
          <a:p>
            <a:r>
              <a:rPr lang="en-US" spc="59" dirty="0">
                <a:ea typeface="Calibri"/>
                <a:cs typeface="Calibri"/>
              </a:rPr>
              <a:t>We did want to let you all know about changes to our upcoming Council Wide Camp Out planned for October. Due to the continued property challenges at Pisgah we are unable to host the camp out there but we are excited to share with you two alternative options for you and your troops. Registration should be live now on our calendar. </a:t>
            </a:r>
          </a:p>
          <a:p>
            <a:endParaRPr lang="en-US" spc="59" dirty="0">
              <a:ea typeface="Calibri"/>
              <a:cs typeface="Calibri"/>
            </a:endParaRPr>
          </a:p>
          <a:p>
            <a:pPr rtl="0"/>
            <a:r>
              <a:rPr lang="en-US" sz="1200" b="1" i="0" kern="1200" dirty="0">
                <a:solidFill>
                  <a:schemeClr val="tx1"/>
                </a:solidFill>
                <a:effectLst/>
                <a:latin typeface="+mn-lt"/>
                <a:ea typeface="+mn-ea"/>
                <a:cs typeface="+mn-cs"/>
              </a:rPr>
              <a:t>Girl Scout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Spirit Day</a:t>
            </a:r>
            <a:endParaRPr lang="en-US" dirty="0">
              <a:effectLst/>
            </a:endParaRPr>
          </a:p>
          <a:p>
            <a:pPr rtl="0"/>
            <a:r>
              <a:rPr lang="en-US" sz="1200" b="1" i="0" kern="1200" dirty="0">
                <a:solidFill>
                  <a:schemeClr val="tx1"/>
                </a:solidFill>
                <a:effectLst/>
                <a:latin typeface="+mn-lt"/>
                <a:ea typeface="+mn-ea"/>
                <a:cs typeface="+mn-cs"/>
              </a:rPr>
              <a:t>Girl Scout Little House</a:t>
            </a:r>
            <a:endParaRPr lang="en-US" dirty="0">
              <a:effectLst/>
            </a:endParaRPr>
          </a:p>
          <a:p>
            <a:pPr rtl="0"/>
            <a:r>
              <a:rPr lang="en-US" sz="1200" b="1" i="0" kern="1200" dirty="0">
                <a:solidFill>
                  <a:schemeClr val="tx1"/>
                </a:solidFill>
                <a:effectLst/>
                <a:latin typeface="+mn-lt"/>
                <a:ea typeface="+mn-ea"/>
                <a:cs typeface="+mn-cs"/>
              </a:rPr>
              <a:t>Brevard, NC</a:t>
            </a:r>
            <a:endParaRPr lang="en-US" dirty="0">
              <a:effectLst/>
            </a:endParaRPr>
          </a:p>
          <a:p>
            <a:pPr rtl="0"/>
            <a:r>
              <a:rPr lang="en-US" sz="1200" b="0" i="0" kern="1200" dirty="0">
                <a:solidFill>
                  <a:schemeClr val="tx1"/>
                </a:solidFill>
                <a:effectLst/>
                <a:latin typeface="+mn-lt"/>
                <a:ea typeface="+mn-ea"/>
                <a:cs typeface="+mn-cs"/>
              </a:rPr>
              <a:t>Kick off the new Girl Scout year with an afternoon of traditional Girl Scout activities, fall fun in the field and celebrating what it means to be a Girl Scout in beautiful Brevard! A sweet treat will help us celebrate the historic milestone of the 77th anniversary of the Little House grand opening. Bring your family, invite your friends and join us for this joyful, family-friendly event open to all Girl Scouts and their families! </a:t>
            </a:r>
            <a:endParaRPr lang="en-US" cap="all" dirty="0">
              <a:effectLst/>
            </a:endParaRPr>
          </a:p>
          <a:p>
            <a:pPr rtl="0"/>
            <a:r>
              <a:rPr lang="en-US" sz="1200" b="1" i="0" kern="1200" dirty="0">
                <a:solidFill>
                  <a:schemeClr val="tx1"/>
                </a:solidFill>
                <a:effectLst/>
                <a:latin typeface="+mn-lt"/>
                <a:ea typeface="+mn-ea"/>
                <a:cs typeface="+mn-cs"/>
              </a:rPr>
              <a:t>Saturday, October 18 2-5 p.m.</a:t>
            </a:r>
            <a:endParaRPr lang="en-US" dirty="0">
              <a:effectLst/>
            </a:endParaRPr>
          </a:p>
          <a:p>
            <a:pPr rtl="0"/>
            <a:r>
              <a:rPr lang="en-US" sz="1200" b="0" i="1" kern="1200" dirty="0">
                <a:solidFill>
                  <a:schemeClr val="tx1"/>
                </a:solidFill>
                <a:effectLst/>
                <a:latin typeface="+mn-lt"/>
                <a:ea typeface="+mn-ea"/>
                <a:cs typeface="+mn-cs"/>
              </a:rPr>
              <a:t>Girl Scout Little House</a:t>
            </a:r>
            <a:endParaRPr lang="en-US" dirty="0">
              <a:effectLst/>
            </a:endParaRPr>
          </a:p>
          <a:p>
            <a:pPr rtl="0"/>
            <a:r>
              <a:rPr lang="en-US" sz="1200" b="0" i="1" kern="1200" dirty="0">
                <a:solidFill>
                  <a:schemeClr val="tx1"/>
                </a:solidFill>
                <a:effectLst/>
                <a:latin typeface="+mn-lt"/>
                <a:ea typeface="+mn-ea"/>
                <a:cs typeface="+mn-cs"/>
              </a:rPr>
              <a:t>251 Lakeview Avenue, Brevard, NC 28712 </a:t>
            </a:r>
          </a:p>
          <a:p>
            <a:pPr rtl="0"/>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then, the following weekend, join us for an unforgettable Council-Wide Camp Out at The Dale Earnhardt Environmental Leadership Campus at Oak Springs! Gather your troop and fellow Girl Scouts for this exciting weekend immersed in camp classics like archery, boating, campfires, s’mores and more! Enjoy a full day of adventure with lunch and dinner on Saturday and a hot breakfast on Sunday. </a:t>
            </a:r>
          </a:p>
          <a:p>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529"/>
                </a:solidFill>
                <a:latin typeface="Girl Scout Text Book" panose="02020003000000000000" pitchFamily="18" charset="0"/>
                <a:ea typeface="Calibri"/>
                <a:cs typeface="Calibri"/>
              </a:rPr>
              <a:t>The Spring 2026 troop and service unit camping calendar opens October 10th! Register for your camping weekend on our new system </a:t>
            </a:r>
            <a:r>
              <a:rPr lang="en-US" sz="1200" dirty="0" err="1">
                <a:solidFill>
                  <a:srgbClr val="212529"/>
                </a:solidFill>
                <a:latin typeface="Girl Scout Text Book" panose="02020003000000000000" pitchFamily="18" charset="0"/>
                <a:ea typeface="Calibri"/>
                <a:cs typeface="Calibri"/>
                <a:hlinkClick r:id="rId3"/>
              </a:rPr>
              <a:t>CampLife</a:t>
            </a:r>
            <a:endParaRPr lang="en-US" sz="1200" dirty="0">
              <a:solidFill>
                <a:srgbClr val="212529"/>
              </a:solidFill>
              <a:latin typeface="Girl Scout Text Book" panose="02020003000000000000" pitchFamily="18" charset="0"/>
              <a:ea typeface="Calibri"/>
              <a:cs typeface="Calibri"/>
            </a:endParaRPr>
          </a:p>
          <a:p>
            <a:endParaRPr lang="en-US" sz="1200" kern="1200" dirty="0">
              <a:solidFill>
                <a:schemeClr val="tx1"/>
              </a:solidFill>
              <a:effectLst/>
              <a:latin typeface="+mn-lt"/>
              <a:ea typeface="+mn-ea"/>
              <a:cs typeface="+mn-cs"/>
            </a:endParaRPr>
          </a:p>
          <a:p>
            <a:pPr rtl="0"/>
            <a:endParaRPr lang="en-US" dirty="0">
              <a:effectLst/>
            </a:endParaRPr>
          </a:p>
          <a:p>
            <a:endParaRPr lang="en-US" spc="59" dirty="0">
              <a:ea typeface="Calibri"/>
              <a:cs typeface="Calibri"/>
            </a:endParaRPr>
          </a:p>
        </p:txBody>
      </p:sp>
      <p:sp>
        <p:nvSpPr>
          <p:cNvPr id="4" name="Slide Number Placeholder 3">
            <a:extLst>
              <a:ext uri="{FF2B5EF4-FFF2-40B4-BE49-F238E27FC236}">
                <a16:creationId xmlns:a16="http://schemas.microsoft.com/office/drawing/2014/main" id="{42E991A4-FDF1-C247-8A13-8D73CF926365}"/>
              </a:ext>
            </a:extLst>
          </p:cNvPr>
          <p:cNvSpPr>
            <a:spLocks noGrp="1"/>
          </p:cNvSpPr>
          <p:nvPr>
            <p:ph type="sldNum" sz="quarter" idx="5"/>
          </p:nvPr>
        </p:nvSpPr>
        <p:spPr/>
        <p:txBody>
          <a:bodyPr/>
          <a:lstStyle/>
          <a:p>
            <a:fld id="{8CBCB34E-50E2-40A4-B161-B712AA98D072}" type="slidenum">
              <a:rPr lang="en-US"/>
              <a:t>14</a:t>
            </a:fld>
            <a:endParaRPr lang="en-US"/>
          </a:p>
        </p:txBody>
      </p:sp>
    </p:spTree>
    <p:extLst>
      <p:ext uri="{BB962C8B-B14F-4D97-AF65-F5344CB8AC3E}">
        <p14:creationId xmlns:p14="http://schemas.microsoft.com/office/powerpoint/2010/main" val="193947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EA7D-21CC-76AA-D506-E67D4E26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F53B4-8294-5B99-FCD4-5299514DA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D22CE-C0B7-3E02-D5D6-22CA5C0A1AE2}"/>
              </a:ext>
            </a:extLst>
          </p:cNvPr>
          <p:cNvSpPr>
            <a:spLocks noGrp="1"/>
          </p:cNvSpPr>
          <p:nvPr>
            <p:ph type="body" idx="1"/>
          </p:nvPr>
        </p:nvSpPr>
        <p:spPr/>
        <p:txBody>
          <a:bodyPr/>
          <a:lstStyle/>
          <a:p>
            <a:r>
              <a:rPr lang="en-US" spc="59">
                <a:ea typeface="Calibri"/>
                <a:cs typeface="Calibri"/>
              </a:rPr>
              <a:t>JACLYN:</a:t>
            </a:r>
            <a:br>
              <a:rPr lang="en-US" spc="59">
                <a:ea typeface="Calibri"/>
                <a:cs typeface="+mn-lt"/>
              </a:rPr>
            </a:br>
            <a:endParaRPr lang="en-US" spc="59">
              <a:ea typeface="Calibri"/>
              <a:cs typeface="+mn-lt"/>
            </a:endParaRPr>
          </a:p>
          <a:p>
            <a:r>
              <a:rPr lang="en-US" spc="59">
                <a:ea typeface="Calibri"/>
                <a:cs typeface="Calibri"/>
              </a:rPr>
              <a:t>Be sure to check out our program calendar for exciting programs for every level. We have some great programs for Daisies Brownies and Juniors coming up, including Grow, Glow and Connect – an International Day of the Girl Celebration and the Cookie Expo, where Girl Scouts practice their five entrepreneurial skills AND they will get to taste the new cookie!</a:t>
            </a:r>
          </a:p>
        </p:txBody>
      </p:sp>
      <p:sp>
        <p:nvSpPr>
          <p:cNvPr id="4" name="Slide Number Placeholder 3">
            <a:extLst>
              <a:ext uri="{FF2B5EF4-FFF2-40B4-BE49-F238E27FC236}">
                <a16:creationId xmlns:a16="http://schemas.microsoft.com/office/drawing/2014/main" id="{A2D8D29B-6955-5514-0B8E-2515001D5AD1}"/>
              </a:ext>
            </a:extLst>
          </p:cNvPr>
          <p:cNvSpPr>
            <a:spLocks noGrp="1"/>
          </p:cNvSpPr>
          <p:nvPr>
            <p:ph type="sldNum" sz="quarter" idx="5"/>
          </p:nvPr>
        </p:nvSpPr>
        <p:spPr/>
        <p:txBody>
          <a:bodyPr/>
          <a:lstStyle/>
          <a:p>
            <a:fld id="{8CBCB34E-50E2-40A4-B161-B712AA98D072}" type="slidenum">
              <a:rPr lang="en-US"/>
              <a:t>15</a:t>
            </a:fld>
            <a:endParaRPr lang="en-US"/>
          </a:p>
        </p:txBody>
      </p:sp>
    </p:spTree>
    <p:extLst>
      <p:ext uri="{BB962C8B-B14F-4D97-AF65-F5344CB8AC3E}">
        <p14:creationId xmlns:p14="http://schemas.microsoft.com/office/powerpoint/2010/main" val="2756501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AB152-C82F-3819-B313-D83E99B49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5BC2A-7980-DFB2-98A1-482EB9E11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5490D-82CD-7ED8-BBEB-DAB28B10EBF7}"/>
              </a:ext>
            </a:extLst>
          </p:cNvPr>
          <p:cNvSpPr>
            <a:spLocks noGrp="1"/>
          </p:cNvSpPr>
          <p:nvPr>
            <p:ph type="body" idx="1"/>
          </p:nvPr>
        </p:nvSpPr>
        <p:spPr/>
        <p:txBody>
          <a:bodyPr/>
          <a:lstStyle/>
          <a:p>
            <a:r>
              <a:rPr lang="en-US" spc="59">
                <a:ea typeface="Calibri"/>
                <a:cs typeface="Calibri"/>
              </a:rPr>
              <a:t>JACLYN:</a:t>
            </a:r>
            <a:br>
              <a:rPr lang="en-US" spc="59">
                <a:ea typeface="Calibri"/>
                <a:cs typeface="+mn-lt"/>
              </a:rPr>
            </a:br>
            <a:endParaRPr lang="en-US" spc="59">
              <a:ea typeface="Calibri"/>
              <a:cs typeface="+mn-lt"/>
            </a:endParaRPr>
          </a:p>
          <a:p>
            <a:r>
              <a:rPr lang="en-US" spc="59">
                <a:ea typeface="Calibri"/>
                <a:cs typeface="Calibri"/>
              </a:rPr>
              <a:t>Be sure to check out our program calendar for exciting programs for every level. We have some great programs for Daisies Brownies and Juniors coming up, including Grow, Glow and Connect – an International Day of the Girl Celebration and the Cookie Expo, where Girl Scouts practice their five entrepreneurial skills AND they will get to taste the new cookie!</a:t>
            </a:r>
          </a:p>
        </p:txBody>
      </p:sp>
      <p:sp>
        <p:nvSpPr>
          <p:cNvPr id="4" name="Slide Number Placeholder 3">
            <a:extLst>
              <a:ext uri="{FF2B5EF4-FFF2-40B4-BE49-F238E27FC236}">
                <a16:creationId xmlns:a16="http://schemas.microsoft.com/office/drawing/2014/main" id="{A63B1074-7EDE-5A46-3639-C7113334292F}"/>
              </a:ext>
            </a:extLst>
          </p:cNvPr>
          <p:cNvSpPr>
            <a:spLocks noGrp="1"/>
          </p:cNvSpPr>
          <p:nvPr>
            <p:ph type="sldNum" sz="quarter" idx="5"/>
          </p:nvPr>
        </p:nvSpPr>
        <p:spPr/>
        <p:txBody>
          <a:bodyPr/>
          <a:lstStyle/>
          <a:p>
            <a:fld id="{8CBCB34E-50E2-40A4-B161-B712AA98D072}" type="slidenum">
              <a:rPr lang="en-US"/>
              <a:t>16</a:t>
            </a:fld>
            <a:endParaRPr lang="en-US"/>
          </a:p>
        </p:txBody>
      </p:sp>
    </p:spTree>
    <p:extLst>
      <p:ext uri="{BB962C8B-B14F-4D97-AF65-F5344CB8AC3E}">
        <p14:creationId xmlns:p14="http://schemas.microsoft.com/office/powerpoint/2010/main" val="2462862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42598-3675-97F6-A794-6D0017733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6F086-E127-966F-9B24-6B9D5E83F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DFBBF-6CA8-B172-5686-F0D7238CC625}"/>
              </a:ext>
            </a:extLst>
          </p:cNvPr>
          <p:cNvSpPr>
            <a:spLocks noGrp="1"/>
          </p:cNvSpPr>
          <p:nvPr>
            <p:ph type="body" idx="1"/>
          </p:nvPr>
        </p:nvSpPr>
        <p:spPr/>
        <p:txBody>
          <a:bodyPr/>
          <a:lstStyle/>
          <a:p>
            <a:r>
              <a:rPr lang="en-US" spc="59">
                <a:ea typeface="Calibri"/>
                <a:cs typeface="Calibri"/>
              </a:rPr>
              <a:t>JACLYN:</a:t>
            </a:r>
          </a:p>
          <a:p>
            <a:endParaRPr lang="en-US" spc="59">
              <a:ea typeface="Calibri"/>
              <a:cs typeface="Calibri"/>
            </a:endParaRPr>
          </a:p>
          <a:p>
            <a:r>
              <a:rPr lang="en-US" spc="59">
                <a:ea typeface="Calibri"/>
                <a:cs typeface="Calibri"/>
              </a:rPr>
              <a:t>We also have some fabulous programs for our Cadettes, Seniors and Ambassadors. Girls can talk with a marine biologist during out Sharks, Science and Service events, earn their Program Aide Award or become a Babysitter Boss. Girl Scouts can also join us in Black Mountain to build on their Cookie Program skills while creating their own business. </a:t>
            </a:r>
          </a:p>
        </p:txBody>
      </p:sp>
      <p:sp>
        <p:nvSpPr>
          <p:cNvPr id="4" name="Slide Number Placeholder 3">
            <a:extLst>
              <a:ext uri="{FF2B5EF4-FFF2-40B4-BE49-F238E27FC236}">
                <a16:creationId xmlns:a16="http://schemas.microsoft.com/office/drawing/2014/main" id="{EF200B11-7437-2A38-D7E6-59DADD81745D}"/>
              </a:ext>
            </a:extLst>
          </p:cNvPr>
          <p:cNvSpPr>
            <a:spLocks noGrp="1"/>
          </p:cNvSpPr>
          <p:nvPr>
            <p:ph type="sldNum" sz="quarter" idx="5"/>
          </p:nvPr>
        </p:nvSpPr>
        <p:spPr/>
        <p:txBody>
          <a:bodyPr/>
          <a:lstStyle/>
          <a:p>
            <a:fld id="{8CBCB34E-50E2-40A4-B161-B712AA98D072}" type="slidenum">
              <a:rPr lang="en-US"/>
              <a:t>17</a:t>
            </a:fld>
            <a:endParaRPr lang="en-US"/>
          </a:p>
        </p:txBody>
      </p:sp>
    </p:spTree>
    <p:extLst>
      <p:ext uri="{BB962C8B-B14F-4D97-AF65-F5344CB8AC3E}">
        <p14:creationId xmlns:p14="http://schemas.microsoft.com/office/powerpoint/2010/main" val="15527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F9DD-96DF-F0D4-95C0-C03E6154D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01C12-66F1-CF1C-B3E9-E6961C69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6EBE7-32D3-416D-06B0-546EE584078F}"/>
              </a:ext>
            </a:extLst>
          </p:cNvPr>
          <p:cNvSpPr>
            <a:spLocks noGrp="1"/>
          </p:cNvSpPr>
          <p:nvPr>
            <p:ph type="body" idx="1"/>
          </p:nvPr>
        </p:nvSpPr>
        <p:spPr/>
        <p:txBody>
          <a:bodyPr/>
          <a:lstStyle/>
          <a:p>
            <a:r>
              <a:rPr lang="en-US" spc="59">
                <a:ea typeface="Calibri"/>
                <a:cs typeface="Calibri"/>
              </a:rPr>
              <a:t>JACLYN:</a:t>
            </a:r>
          </a:p>
          <a:p>
            <a:endParaRPr lang="en-US" spc="59">
              <a:ea typeface="Calibri"/>
              <a:cs typeface="Calibri"/>
            </a:endParaRPr>
          </a:p>
          <a:p>
            <a:r>
              <a:rPr lang="en-US" spc="59">
                <a:ea typeface="Calibri"/>
                <a:cs typeface="Calibri"/>
              </a:rPr>
              <a:t>We also have some fabulous programs for our Cadettes, Seniors and Ambassadors. Girls can talk with a marine biologist during out Sharks, Science and Service events, earn their Program Aide Award or become a Babysitter Boss. Girl Scouts can also join us in Black Mountain to build on their Cookie Program skills while creating their own business. </a:t>
            </a:r>
          </a:p>
        </p:txBody>
      </p:sp>
      <p:sp>
        <p:nvSpPr>
          <p:cNvPr id="4" name="Slide Number Placeholder 3">
            <a:extLst>
              <a:ext uri="{FF2B5EF4-FFF2-40B4-BE49-F238E27FC236}">
                <a16:creationId xmlns:a16="http://schemas.microsoft.com/office/drawing/2014/main" id="{912FFE49-D37F-5938-E8CC-FA9BADC1ABF4}"/>
              </a:ext>
            </a:extLst>
          </p:cNvPr>
          <p:cNvSpPr>
            <a:spLocks noGrp="1"/>
          </p:cNvSpPr>
          <p:nvPr>
            <p:ph type="sldNum" sz="quarter" idx="5"/>
          </p:nvPr>
        </p:nvSpPr>
        <p:spPr/>
        <p:txBody>
          <a:bodyPr/>
          <a:lstStyle/>
          <a:p>
            <a:fld id="{8CBCB34E-50E2-40A4-B161-B712AA98D072}" type="slidenum">
              <a:rPr lang="en-US"/>
              <a:t>18</a:t>
            </a:fld>
            <a:endParaRPr lang="en-US"/>
          </a:p>
        </p:txBody>
      </p:sp>
    </p:spTree>
    <p:extLst>
      <p:ext uri="{BB962C8B-B14F-4D97-AF65-F5344CB8AC3E}">
        <p14:creationId xmlns:p14="http://schemas.microsoft.com/office/powerpoint/2010/main" val="578090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AD20-7787-0FA6-C447-8347BA288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9F2D1-ECC0-65BE-C217-2758CC95C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6D3BA-BD93-D54B-3844-E994BA8EC4DC}"/>
              </a:ext>
            </a:extLst>
          </p:cNvPr>
          <p:cNvSpPr>
            <a:spLocks noGrp="1"/>
          </p:cNvSpPr>
          <p:nvPr>
            <p:ph type="body" idx="1"/>
          </p:nvPr>
        </p:nvSpPr>
        <p:spPr/>
        <p:txBody>
          <a:bodyPr/>
          <a:lstStyle/>
          <a:p>
            <a:r>
              <a:rPr lang="en-US" sz="2400" spc="59" dirty="0">
                <a:ea typeface="Calibri"/>
                <a:cs typeface="Calibri"/>
              </a:rPr>
              <a:t>JACLYN:</a:t>
            </a:r>
          </a:p>
          <a:p>
            <a:endParaRPr lang="en-US" sz="2400" spc="59" dirty="0">
              <a:ea typeface="Calibri"/>
              <a:cs typeface="Calibri"/>
            </a:endParaRPr>
          </a:p>
          <a:p>
            <a:r>
              <a:rPr lang="en-US" sz="2400" spc="59" dirty="0">
                <a:ea typeface="Calibri"/>
                <a:cs typeface="Calibri"/>
              </a:rPr>
              <a:t>For volunteers - we have one more opportunity for volunteers to take their Basic Camp Skills course coming up in October. We have a special enrichment opportunity for all volunteers presented by Mothers Against Drunk Driving about how parents can support teens in making smart choices around underage drinking and driving. And in December we will offer Youth Mental Health First Aid. Coming soon will be specialized trainings for all troop and SU roles. We won’t have all trainings ready to go at the same time but will roll out as they are finished. </a:t>
            </a:r>
            <a:endParaRPr lang="en-US" sz="2400" b="0" spc="59" dirty="0">
              <a:ea typeface="Calibri"/>
              <a:cs typeface="Calibri"/>
            </a:endParaRPr>
          </a:p>
        </p:txBody>
      </p:sp>
      <p:sp>
        <p:nvSpPr>
          <p:cNvPr id="4" name="Slide Number Placeholder 3">
            <a:extLst>
              <a:ext uri="{FF2B5EF4-FFF2-40B4-BE49-F238E27FC236}">
                <a16:creationId xmlns:a16="http://schemas.microsoft.com/office/drawing/2014/main" id="{2E7A891E-2954-85F1-ED3D-B6F60BBEC1D6}"/>
              </a:ext>
            </a:extLst>
          </p:cNvPr>
          <p:cNvSpPr>
            <a:spLocks noGrp="1"/>
          </p:cNvSpPr>
          <p:nvPr>
            <p:ph type="sldNum" sz="quarter" idx="5"/>
          </p:nvPr>
        </p:nvSpPr>
        <p:spPr/>
        <p:txBody>
          <a:bodyPr/>
          <a:lstStyle/>
          <a:p>
            <a:fld id="{8CBCB34E-50E2-40A4-B161-B712AA98D072}" type="slidenum">
              <a:rPr lang="en-US"/>
              <a:t>19</a:t>
            </a:fld>
            <a:endParaRPr lang="en-US"/>
          </a:p>
        </p:txBody>
      </p:sp>
    </p:spTree>
    <p:extLst>
      <p:ext uri="{BB962C8B-B14F-4D97-AF65-F5344CB8AC3E}">
        <p14:creationId xmlns:p14="http://schemas.microsoft.com/office/powerpoint/2010/main" val="2253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JACLYN: Good evening and welcome to our September SALT meeting. I’m Jaclyn Johnson, Chief Mission Delivery Officer.</a:t>
            </a:r>
          </a:p>
          <a:p>
            <a:endParaRPr lang="en-US"/>
          </a:p>
          <a:p>
            <a:r>
              <a:rPr lang="en-US"/>
              <a:t>We were excited to welcome over 60 of you in last month's meeting and our hope tonight is that you will leave here with lots of up to date information and resources to take back to your service units and service unit meetings. Thank you for being here with us! Please introduce yourself in the chat with your name, SU number and Service Team position.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CBCB34E-50E2-40A4-B161-B712AA98D072}" type="slidenum">
              <a:rPr lang="en-US" smtClean="0"/>
              <a:t>2</a:t>
            </a:fld>
            <a:endParaRPr lang="en-US"/>
          </a:p>
        </p:txBody>
      </p:sp>
    </p:spTree>
    <p:extLst>
      <p:ext uri="{BB962C8B-B14F-4D97-AF65-F5344CB8AC3E}">
        <p14:creationId xmlns:p14="http://schemas.microsoft.com/office/powerpoint/2010/main" val="18988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9CEF-CE15-03F0-B4B8-15B62B203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6199A-B1DA-F520-B989-093A085F7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664F7-A5E9-B672-CCDA-A6FEC26825DD}"/>
              </a:ext>
            </a:extLst>
          </p:cNvPr>
          <p:cNvSpPr>
            <a:spLocks noGrp="1"/>
          </p:cNvSpPr>
          <p:nvPr>
            <p:ph type="body" idx="1"/>
          </p:nvPr>
        </p:nvSpPr>
        <p:spPr/>
        <p:txBody>
          <a:bodyPr/>
          <a:lstStyle/>
          <a:p>
            <a:r>
              <a:rPr lang="en-US" dirty="0"/>
              <a:t>JACLYN:</a:t>
            </a:r>
            <a:endParaRPr lang="en-US" dirty="0">
              <a:solidFill>
                <a:srgbClr val="444444"/>
              </a:solidFill>
            </a:endParaRPr>
          </a:p>
          <a:p>
            <a:endParaRPr lang="en-US" dirty="0">
              <a:solidFill>
                <a:srgbClr val="444444"/>
              </a:solidFill>
            </a:endParaRPr>
          </a:p>
          <a:p>
            <a:r>
              <a:rPr lang="en-US" dirty="0"/>
              <a:t>We shared some updates to the new GSUSA Leadership Awards at our Volunteer Conference in August so I would like to turn things over to Valerie Alexander, Experience Manager, to give us more information.</a:t>
            </a:r>
            <a:endParaRPr lang="en-US" dirty="0">
              <a:solidFill>
                <a:srgbClr val="444444"/>
              </a:solidFill>
            </a:endParaRPr>
          </a:p>
          <a:p>
            <a:endParaRPr lang="en-US" dirty="0">
              <a:solidFill>
                <a:srgbClr val="444444"/>
              </a:solidFill>
            </a:endParaRPr>
          </a:p>
          <a:p>
            <a:r>
              <a:rPr lang="en-US" dirty="0"/>
              <a:t>Valerie?</a:t>
            </a:r>
            <a:endParaRPr lang="en-US" dirty="0">
              <a:ea typeface="Calibri"/>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9EF92307-23B3-840E-17A2-BBF39F1CABED}"/>
              </a:ext>
            </a:extLst>
          </p:cNvPr>
          <p:cNvSpPr>
            <a:spLocks noGrp="1"/>
          </p:cNvSpPr>
          <p:nvPr>
            <p:ph type="sldNum" sz="quarter" idx="5"/>
          </p:nvPr>
        </p:nvSpPr>
        <p:spPr/>
        <p:txBody>
          <a:bodyPr/>
          <a:lstStyle/>
          <a:p>
            <a:fld id="{8CBCB34E-50E2-40A4-B161-B712AA98D072}" type="slidenum">
              <a:rPr lang="en-US" smtClean="0"/>
              <a:t>20</a:t>
            </a:fld>
            <a:endParaRPr lang="en-US"/>
          </a:p>
        </p:txBody>
      </p:sp>
    </p:spTree>
    <p:extLst>
      <p:ext uri="{BB962C8B-B14F-4D97-AF65-F5344CB8AC3E}">
        <p14:creationId xmlns:p14="http://schemas.microsoft.com/office/powerpoint/2010/main" val="372314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2018-596F-32C5-9672-F354A13EA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3668F-79E2-78FE-7A16-4C61D63CB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8E3DE-DDC6-B114-1E79-515FE221D16F}"/>
              </a:ext>
            </a:extLst>
          </p:cNvPr>
          <p:cNvSpPr>
            <a:spLocks noGrp="1"/>
          </p:cNvSpPr>
          <p:nvPr>
            <p:ph type="body" idx="1"/>
          </p:nvPr>
        </p:nvSpPr>
        <p:spPr/>
        <p:txBody>
          <a:bodyPr/>
          <a:lstStyle/>
          <a:p>
            <a:pPr defTabSz="685800">
              <a:defRPr/>
            </a:pPr>
            <a:r>
              <a:rPr lang="en-US" dirty="0"/>
              <a:t>VALERIE:</a:t>
            </a:r>
          </a:p>
          <a:p>
            <a:pPr defTabSz="685800">
              <a:defRPr/>
            </a:pPr>
            <a:endParaRPr lang="en-US" dirty="0"/>
          </a:p>
          <a:p>
            <a:pPr defTabSz="685800">
              <a:defRPr/>
            </a:pPr>
            <a:r>
              <a:rPr lang="en-US" dirty="0"/>
              <a:t>Thank you, Jaclyn.</a:t>
            </a:r>
            <a:endParaRPr lang="en-US" dirty="0">
              <a:ea typeface="Calibri"/>
              <a:cs typeface="Calibri"/>
            </a:endParaRPr>
          </a:p>
          <a:p>
            <a:pPr defTabSz="685800">
              <a:defRPr/>
            </a:pPr>
            <a:endParaRPr lang="en-US" dirty="0"/>
          </a:p>
          <a:p>
            <a:pPr defTabSz="685800">
              <a:defRPr/>
            </a:pPr>
            <a:r>
              <a:rPr lang="en-US" dirty="0"/>
              <a:t>You all know that we as Girl Scouts have a special opportunity to strengthen how we teach Girl Scouts to lead – themselves, others and their communities. </a:t>
            </a:r>
            <a:endParaRPr lang="en-US" dirty="0">
              <a:ea typeface="Calibri" panose="020F0502020204030204"/>
              <a:cs typeface="Calibri" panose="020F0502020204030204"/>
            </a:endParaRPr>
          </a:p>
          <a:p>
            <a:endParaRPr lang="en-US" dirty="0"/>
          </a:p>
        </p:txBody>
      </p:sp>
      <p:sp>
        <p:nvSpPr>
          <p:cNvPr id="4" name="Footer Placeholder 3">
            <a:extLst>
              <a:ext uri="{FF2B5EF4-FFF2-40B4-BE49-F238E27FC236}">
                <a16:creationId xmlns:a16="http://schemas.microsoft.com/office/drawing/2014/main" id="{7072FAE8-6E17-61DE-9689-9510000D52C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08608C9-C088-F952-A8EA-B978F176028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7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VALERIE:</a:t>
            </a:r>
          </a:p>
          <a:p>
            <a:endParaRPr lang="en-US" dirty="0"/>
          </a:p>
          <a:p>
            <a:r>
              <a:rPr lang="en-US" dirty="0"/>
              <a:t>Tonight, we are going to review the following new and updated program content including New and Updated Leadership Awards</a:t>
            </a:r>
          </a:p>
        </p:txBody>
      </p:sp>
      <p:sp>
        <p:nvSpPr>
          <p:cNvPr id="4" name="Slide Number Placeholder 3"/>
          <p:cNvSpPr>
            <a:spLocks noGrp="1"/>
          </p:cNvSpPr>
          <p:nvPr>
            <p:ph type="sldNum" sz="quarter" idx="5"/>
          </p:nvPr>
        </p:nvSpPr>
        <p:spPr/>
        <p:txBody>
          <a:bodyPr/>
          <a:lstStyle/>
          <a:p>
            <a:fld id="{3C77D3F0-1D25-42D8-9AB1-9261A935CD70}" type="slidenum">
              <a:rPr lang="en-US" smtClean="0"/>
              <a:t>22</a:t>
            </a:fld>
            <a:endParaRPr lang="en-US"/>
          </a:p>
        </p:txBody>
      </p:sp>
    </p:spTree>
    <p:extLst>
      <p:ext uri="{BB962C8B-B14F-4D97-AF65-F5344CB8AC3E}">
        <p14:creationId xmlns:p14="http://schemas.microsoft.com/office/powerpoint/2010/main" val="1848527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0745E-9328-197B-09E6-F9EE759FC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063B4-3D08-F048-C9EB-23775F083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D2228-063F-6F2E-E8B0-3F706BF510F4}"/>
              </a:ext>
            </a:extLst>
          </p:cNvPr>
          <p:cNvSpPr>
            <a:spLocks noGrp="1"/>
          </p:cNvSpPr>
          <p:nvPr>
            <p:ph type="body" idx="1"/>
          </p:nvPr>
        </p:nvSpPr>
        <p:spPr/>
        <p:txBody>
          <a:bodyPr/>
          <a:lstStyle/>
          <a:p>
            <a:r>
              <a:rPr lang="en-US"/>
              <a:t>VALERIE:</a:t>
            </a:r>
          </a:p>
          <a:p>
            <a:endParaRPr lang="en-US"/>
          </a:p>
          <a:p>
            <a:r>
              <a:rPr lang="en-US"/>
              <a:t>With that – I am excited to officially present our refreshed Leadership Award Suite.  Let’s take a look: </a:t>
            </a:r>
            <a:endParaRPr lang="en-US">
              <a:ea typeface="Calibri"/>
              <a:cs typeface="Calibri"/>
            </a:endParaRPr>
          </a:p>
          <a:p>
            <a:pPr marL="171450" indent="-171450">
              <a:buFont typeface="Arial" panose="020B0604020202020204" pitchFamily="34" charset="0"/>
              <a:buChar char="•"/>
            </a:pPr>
            <a:r>
              <a:rPr lang="en-US"/>
              <a:t>Review Name </a:t>
            </a:r>
            <a:endParaRPr lang="en-US">
              <a:ea typeface="Calibri"/>
              <a:cs typeface="Calibri"/>
            </a:endParaRPr>
          </a:p>
          <a:p>
            <a:pPr marL="171450" indent="-171450">
              <a:buFont typeface="Arial" panose="020B0604020202020204" pitchFamily="34" charset="0"/>
              <a:buChar char="•"/>
            </a:pPr>
            <a:r>
              <a:rPr lang="en-US"/>
              <a:t>Purpose</a:t>
            </a:r>
            <a:endParaRPr lang="en-US">
              <a:ea typeface="Calibri"/>
              <a:cs typeface="Calibri"/>
            </a:endParaRPr>
          </a:p>
          <a:p>
            <a:pPr marL="171450" indent="-171450">
              <a:buFont typeface="Arial" panose="020B0604020202020204" pitchFamily="34" charset="0"/>
              <a:buChar char="•"/>
            </a:pPr>
            <a:r>
              <a:rPr lang="en-US"/>
              <a:t>Availability</a:t>
            </a:r>
            <a:endParaRPr lang="en-US">
              <a:ea typeface="Calibri"/>
              <a:cs typeface="Calibri"/>
            </a:endParaRPr>
          </a:p>
          <a:p>
            <a:pPr marL="171450" indent="-171450">
              <a:buFont typeface="Arial" panose="020B0604020202020204" pitchFamily="34" charset="0"/>
              <a:buChar char="•"/>
            </a:pPr>
            <a:endParaRPr lang="en-US"/>
          </a:p>
          <a:p>
            <a:pPr marL="0" indent="0">
              <a:buFont typeface="+mj-lt"/>
              <a:buNone/>
            </a:pPr>
            <a:r>
              <a:rPr lang="en-US"/>
              <a:t>When you dive into our final award booklets, you’ll see that there is an intentional progression both by skill development and grade level. Here are a few highlights: </a:t>
            </a:r>
            <a:endParaRPr lang="en-US">
              <a:ea typeface="Calibri"/>
              <a:cs typeface="Calibri"/>
            </a:endParaRPr>
          </a:p>
          <a:p>
            <a:pPr marL="571500" lvl="1" indent="-228600">
              <a:buFont typeface="+mj-lt"/>
              <a:buAutoNum type="arabicPeriod"/>
            </a:pPr>
            <a:r>
              <a:rPr lang="en-US" sz="900">
                <a:solidFill>
                  <a:schemeClr val="tx1"/>
                </a:solidFill>
                <a:latin typeface="Girl Scout Text Book"/>
              </a:rPr>
              <a:t>Unique, sophisticated design using our branding to complement badge booklets, yet stand out as separate assets</a:t>
            </a:r>
          </a:p>
          <a:p>
            <a:pPr marL="571500" lvl="1" indent="-228600">
              <a:buFont typeface="+mj-lt"/>
              <a:buAutoNum type="arabicPeriod"/>
            </a:pPr>
            <a:r>
              <a:rPr lang="en-US" sz="900">
                <a:solidFill>
                  <a:schemeClr val="tx1"/>
                </a:solidFill>
                <a:latin typeface="Girl Scout Text Book"/>
              </a:rPr>
              <a:t>Progression across grade levels in content and using color – True North Award progresses to be age-appropriate, where Teaching Awards progress in terms of developing group leadership skills. Whether you’ve earned the previous award in the progression or are just getting started at your current level (</a:t>
            </a:r>
            <a:r>
              <a:rPr lang="en-US" sz="900" err="1">
                <a:solidFill>
                  <a:schemeClr val="tx1"/>
                </a:solidFill>
                <a:latin typeface="Girl Scout Text Book"/>
              </a:rPr>
              <a:t>ie</a:t>
            </a:r>
            <a:r>
              <a:rPr lang="en-US" sz="900">
                <a:solidFill>
                  <a:schemeClr val="tx1"/>
                </a:solidFill>
                <a:latin typeface="Girl Scout Text Book"/>
              </a:rPr>
              <a:t>: You’re a Cadette who already earned Junior Aide – or you’re just getting started on Teaching Leadership with Program Aide) – we’ll take you through a review of the fundamentals, before progressing into a more advanced skill.  </a:t>
            </a:r>
          </a:p>
          <a:p>
            <a:pPr marL="571500" lvl="1" indent="-228600">
              <a:buFont typeface="+mj-lt"/>
              <a:buAutoNum type="arabicPeriod"/>
            </a:pPr>
            <a:r>
              <a:rPr lang="en-US" sz="900">
                <a:solidFill>
                  <a:schemeClr val="tx1"/>
                </a:solidFill>
                <a:latin typeface="Girl Scout Text Book"/>
              </a:rPr>
              <a:t>There is also a clear callout to progression to Highest Awards</a:t>
            </a:r>
            <a:endParaRPr lang="en-US">
              <a:latin typeface="Girl Scout Text Book"/>
            </a:endParaRPr>
          </a:p>
          <a:p>
            <a:endParaRPr lang="en-US"/>
          </a:p>
          <a:p>
            <a:endParaRPr lang="en-US"/>
          </a:p>
        </p:txBody>
      </p:sp>
      <p:sp>
        <p:nvSpPr>
          <p:cNvPr id="4" name="Footer Placeholder 3">
            <a:extLst>
              <a:ext uri="{FF2B5EF4-FFF2-40B4-BE49-F238E27FC236}">
                <a16:creationId xmlns:a16="http://schemas.microsoft.com/office/drawing/2014/main" id="{FB9919DA-C397-2D31-AD17-1C14868EB95E}"/>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D4A1B31-5330-6929-16B0-30F4ED4A945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4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buFont typeface="Arial" panose="020B0604020202020204" pitchFamily="34" charset="0"/>
              <a:defRPr/>
            </a:pPr>
            <a:r>
              <a:rPr lang="en-US" dirty="0"/>
              <a:t>VALERIE:</a:t>
            </a:r>
          </a:p>
          <a:p>
            <a:pPr defTabSz="685800">
              <a:defRPr/>
            </a:pPr>
            <a:endParaRPr lang="en-US" dirty="0"/>
          </a:p>
          <a:p>
            <a:pPr marL="0" marR="0" lvl="0" indent="0" algn="l" defTabSz="685800">
              <a:lnSpc>
                <a:spcPct val="100000"/>
              </a:lnSpc>
              <a:spcBef>
                <a:spcPts val="0"/>
              </a:spcBef>
              <a:spcAft>
                <a:spcPts val="0"/>
              </a:spcAft>
              <a:buClrTx/>
              <a:buSzTx/>
              <a:buFont typeface="Arial" panose="020B0604020202020204" pitchFamily="34" charset="0"/>
              <a:buNone/>
              <a:tabLst/>
              <a:defRPr/>
            </a:pPr>
            <a:r>
              <a:rPr lang="en-US" dirty="0"/>
              <a:t>You’ll see a visual of the award progression.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love looking at this alongside the key skills Girl Scouts will develop – and that we also know parents/caregivers want: their GS to develop practical life skills that are applicable today and beyond.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only will these leadership award pathways help us in membership retention; we’ve seen in the data that Seniors and Ambassadors in particular are excited to have these leadership experiences, and they’re a reason girls stay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know these are also now going to be directly connected to another reason Girl Scouts stay… the Highest Awards.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On the next slide…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 </a:t>
            </a:r>
          </a:p>
        </p:txBody>
      </p:sp>
      <p:sp>
        <p:nvSpPr>
          <p:cNvPr id="4" name="Footer Placehold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15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VALERIE:</a:t>
            </a:r>
          </a:p>
          <a:p>
            <a:endParaRPr lang="en-US" dirty="0"/>
          </a:p>
          <a:p>
            <a:r>
              <a:rPr lang="en-US" dirty="0"/>
              <a:t>You’ll see our external framing for how we’ll be framing the Leadership Awards as part of the new menu of Highest Award prerequisites. We know that the Leadership Awards will stand proudly on their own, and as a bonus feature, which started officially July 14, one Leadership Award will open the door to the Highest Awards.</a:t>
            </a:r>
          </a:p>
          <a:p>
            <a:endParaRPr lang="en-US" dirty="0"/>
          </a:p>
          <a:p>
            <a:r>
              <a:rPr lang="en-US" dirty="0"/>
              <a:t>When we confidentially shared the news with our Girl Scout Advisory Group this weekend, they emphasized that </a:t>
            </a:r>
            <a:r>
              <a:rPr lang="en-US" i="1" dirty="0"/>
              <a:t>one prerequisite </a:t>
            </a:r>
            <a:r>
              <a:rPr lang="en-US" dirty="0"/>
              <a:t>feels more achievable and will definitely “open the door so more girls will participate”.  They also agree that this will reduce barriers!</a:t>
            </a:r>
          </a:p>
          <a:p>
            <a:endParaRPr lang="en-US" dirty="0"/>
          </a:p>
        </p:txBody>
      </p:sp>
      <p:sp>
        <p:nvSpPr>
          <p:cNvPr id="4" name="Footer Placehold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82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7D1EF-03CF-897E-7755-A010A70F9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60F07-5BFF-AC65-B8AE-7511A3226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D8CB3-0A79-DBE8-2C68-7122D33F897C}"/>
              </a:ext>
            </a:extLst>
          </p:cNvPr>
          <p:cNvSpPr>
            <a:spLocks noGrp="1"/>
          </p:cNvSpPr>
          <p:nvPr>
            <p:ph type="body" idx="1"/>
          </p:nvPr>
        </p:nvSpPr>
        <p:spPr/>
        <p:txBody>
          <a:bodyPr/>
          <a:lstStyle/>
          <a:p>
            <a:r>
              <a:rPr lang="en-US" dirty="0"/>
              <a:t>VALERIE:</a:t>
            </a:r>
          </a:p>
          <a:p>
            <a:endParaRPr lang="en-US" dirty="0"/>
          </a:p>
          <a:p>
            <a:r>
              <a:rPr lang="en-US" dirty="0"/>
              <a:t>Here it is – and I’ll reiterate two points you’ve likely heard from me already: </a:t>
            </a:r>
            <a:endParaRPr lang="en-US" dirty="0">
              <a:ea typeface="Calibri" panose="020F0502020204030204"/>
              <a:cs typeface="Calibri" panose="020F0502020204030204"/>
            </a:endParaRPr>
          </a:p>
          <a:p>
            <a:pPr marL="0" indent="0">
              <a:buFont typeface="Arial" panose="020B0604020202020204" pitchFamily="34" charset="0"/>
              <a:buNone/>
            </a:pPr>
            <a:endParaRPr lang="en-US" dirty="0"/>
          </a:p>
          <a:p>
            <a:pPr marL="228600" indent="-228600">
              <a:buFont typeface="+mj-lt"/>
              <a:buAutoNum type="arabicPeriod"/>
            </a:pPr>
            <a:r>
              <a:rPr lang="en-US" dirty="0"/>
              <a:t>While the old award / pin designs aren’t on this chart, I want to emphasize that starting this  past July we’ll honor Girl Scouts who earned the Leadership Awards using the retired </a:t>
            </a:r>
            <a:r>
              <a:rPr lang="en-US" b="1" dirty="0"/>
              <a:t>or </a:t>
            </a:r>
            <a:r>
              <a:rPr lang="en-US" dirty="0"/>
              <a:t>new guidelines. While we developed the new Leadership Awards with the Highest Awards in mind, we also recognize that Girl Scouts developed important leadership skills using the Journeys and the retired guidelines. Let’s commit to making this transition as simple as possible both for our council partners and our members. </a:t>
            </a:r>
            <a:endParaRPr lang="en-US" dirty="0">
              <a:ea typeface="Calibri"/>
              <a:cs typeface="Calibri"/>
            </a:endParaRPr>
          </a:p>
          <a:p>
            <a:pPr marL="228600" indent="-228600">
              <a:buFont typeface="+mj-lt"/>
              <a:buAutoNum type="arabicPeriod"/>
            </a:pPr>
            <a:r>
              <a:rPr lang="en-US" dirty="0"/>
              <a:t>Journeys (and the current Global Action Awards, also not pictured) will be removed when they are retired on October 1, 2026. </a:t>
            </a:r>
            <a:endParaRPr lang="en-US" dirty="0">
              <a:ea typeface="Calibri"/>
              <a:cs typeface="Calibri"/>
            </a:endParaRPr>
          </a:p>
          <a:p>
            <a:pPr marL="0" indent="0">
              <a:buFont typeface="+mj-lt"/>
              <a:buNone/>
            </a:pPr>
            <a:endParaRPr lang="en-US" dirty="0"/>
          </a:p>
        </p:txBody>
      </p:sp>
      <p:sp>
        <p:nvSpPr>
          <p:cNvPr id="4" name="Footer Placeholder 3">
            <a:extLst>
              <a:ext uri="{FF2B5EF4-FFF2-40B4-BE49-F238E27FC236}">
                <a16:creationId xmlns:a16="http://schemas.microsoft.com/office/drawing/2014/main" id="{42C4E123-214F-DEC5-A050-A1A9FA0357E2}"/>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A2837EF-7D93-7967-C44E-1BF5473174D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97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E7824-F083-6D21-6691-DCCF6CEEF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911AD-73DD-B65D-AFB3-79ECAAE03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156BE-EE9E-449D-8A77-88DCEDE02312}"/>
              </a:ext>
            </a:extLst>
          </p:cNvPr>
          <p:cNvSpPr>
            <a:spLocks noGrp="1"/>
          </p:cNvSpPr>
          <p:nvPr>
            <p:ph type="body" idx="1"/>
          </p:nvPr>
        </p:nvSpPr>
        <p:spPr/>
        <p:txBody>
          <a:bodyPr/>
          <a:lstStyle/>
          <a:p>
            <a:r>
              <a:rPr lang="en-US" dirty="0">
                <a:sym typeface="Wingdings" panose="05000000000000000000" pitchFamily="2" charset="2"/>
              </a:rPr>
              <a:t>VALERIE:</a:t>
            </a:r>
          </a:p>
          <a:p>
            <a:endParaRPr lang="en-US" dirty="0">
              <a:sym typeface="Wingdings" panose="05000000000000000000" pitchFamily="2" charset="2"/>
            </a:endParaRPr>
          </a:p>
          <a:p>
            <a:r>
              <a:rPr lang="en-US" dirty="0">
                <a:sym typeface="Wingdings" panose="05000000000000000000" pitchFamily="2" charset="2"/>
              </a:rPr>
              <a:t>Here it is!  Take a moment to soak in this slide, especially the messaging for the expanded prerequisite messaging. It’s as easy as 1, 2 or 3! </a:t>
            </a:r>
            <a:endParaRPr lang="en-US" dirty="0">
              <a:ea typeface="Calibri"/>
              <a:cs typeface="Calibri"/>
            </a:endParaRPr>
          </a:p>
          <a:p>
            <a:pPr marL="0" indent="0">
              <a:buFontTx/>
              <a:buNone/>
            </a:pPr>
            <a:endParaRPr lang="en-US" dirty="0">
              <a:sym typeface="Wingdings" panose="05000000000000000000" pitchFamily="2" charset="2"/>
            </a:endParaRPr>
          </a:p>
          <a:p>
            <a:pPr marL="171450" indent="-171450">
              <a:buFont typeface="Arial" panose="020B0604020202020204" pitchFamily="34" charset="0"/>
              <a:buChar char="•"/>
            </a:pPr>
            <a:r>
              <a:rPr lang="en-US" dirty="0">
                <a:sym typeface="Wingdings" panose="05000000000000000000" pitchFamily="2" charset="2"/>
              </a:rPr>
              <a:t>Importantly, please note that in addition to releasing a marketing toolkit that features a flyer, email content block and featured story, we're in the final stages of updating our council's Gold and Silver Award assets. You can expect an updated online presence notifying folks about the new Highest Award prerequisites and our impending Journey retirement. </a:t>
            </a:r>
            <a:endParaRPr lang="en-US" dirty="0">
              <a:ea typeface="Calibri"/>
              <a:cs typeface="Calibri"/>
            </a:endParaRPr>
          </a:p>
          <a:p>
            <a:pPr marL="171450" indent="-171450">
              <a:buFont typeface="Arial" panose="020B0604020202020204" pitchFamily="34" charset="0"/>
              <a:buChar char="•"/>
            </a:pPr>
            <a:endParaRPr lang="en-US" dirty="0">
              <a:sym typeface="Wingdings" panose="05000000000000000000" pitchFamily="2" charset="2"/>
            </a:endParaRPr>
          </a:p>
          <a:p>
            <a:pPr marL="0" indent="0">
              <a:buFont typeface="Arial" panose="020B0604020202020204" pitchFamily="34" charset="0"/>
              <a:buNone/>
            </a:pPr>
            <a:r>
              <a:rPr lang="en-US" dirty="0">
                <a:sym typeface="Wingdings" panose="05000000000000000000" pitchFamily="2" charset="2"/>
              </a:rPr>
              <a:t>We can’t wait to hear how this change makes the Highest Awards more accessible to Girl Scouts and celebrate the many ways Girl Scouts take the lead, and make the world a better place. </a:t>
            </a:r>
            <a:endParaRPr lang="en-US" dirty="0">
              <a:ea typeface="Calibri"/>
              <a:cs typeface="Calibri"/>
            </a:endParaRPr>
          </a:p>
          <a:p>
            <a:pPr marL="0" indent="0">
              <a:buFont typeface="Arial" panose="020B0604020202020204" pitchFamily="34" charset="0"/>
              <a:buNone/>
            </a:pPr>
            <a:endParaRPr lang="en-US" dirty="0">
              <a:sym typeface="Wingdings" panose="05000000000000000000" pitchFamily="2" charset="2"/>
            </a:endParaRPr>
          </a:p>
          <a:p>
            <a:pPr marL="0" indent="0">
              <a:buFont typeface="Arial" panose="020B0604020202020204" pitchFamily="34" charset="0"/>
              <a:buNone/>
            </a:pPr>
            <a:r>
              <a:rPr lang="en-US" dirty="0">
                <a:sym typeface="Wingdings" panose="05000000000000000000" pitchFamily="2" charset="2"/>
              </a:rPr>
              <a:t>Thanks!</a:t>
            </a:r>
            <a:endParaRPr lang="en-US" dirty="0">
              <a:ea typeface="Calibri"/>
              <a:cs typeface="Calibri"/>
            </a:endParaRPr>
          </a:p>
          <a:p>
            <a:pPr marL="0" indent="0">
              <a:buFont typeface="Arial" panose="020B0604020202020204" pitchFamily="34" charset="0"/>
              <a:buNone/>
            </a:pPr>
            <a:endParaRPr lang="en-US" dirty="0">
              <a:ea typeface="Calibri"/>
              <a:cs typeface="Calibri"/>
            </a:endParaRPr>
          </a:p>
          <a:p>
            <a:pPr>
              <a:buFont typeface="Arial" panose="020B0604020202020204" pitchFamily="34" charset="0"/>
            </a:pPr>
            <a:r>
              <a:rPr lang="en-US" dirty="0">
                <a:ea typeface="Calibri"/>
                <a:cs typeface="Calibri"/>
              </a:rPr>
              <a:t>Now I am going to turn things back over to Jaclyn.</a:t>
            </a:r>
          </a:p>
          <a:p>
            <a:endParaRPr lang="en-US" dirty="0">
              <a:ea typeface="Calibri"/>
              <a:cs typeface="Calibri"/>
            </a:endParaRPr>
          </a:p>
        </p:txBody>
      </p:sp>
      <p:sp>
        <p:nvSpPr>
          <p:cNvPr id="4" name="Footer Placeholder 3">
            <a:extLst>
              <a:ext uri="{FF2B5EF4-FFF2-40B4-BE49-F238E27FC236}">
                <a16:creationId xmlns:a16="http://schemas.microsoft.com/office/drawing/2014/main" id="{F35083D8-35DE-90AF-3D8D-51AEAD7899A0}"/>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6FE0432-9FB5-8728-6CBC-47017856AC18}"/>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61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0CD0-5355-AD69-933E-C633DB847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B02C1-252F-735A-AB0D-28ACD9804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C63A3-9D1E-C9E7-62B5-D3AB6A5CE853}"/>
              </a:ext>
            </a:extLst>
          </p:cNvPr>
          <p:cNvSpPr>
            <a:spLocks noGrp="1"/>
          </p:cNvSpPr>
          <p:nvPr>
            <p:ph type="body" idx="1"/>
          </p:nvPr>
        </p:nvSpPr>
        <p:spPr/>
        <p:txBody>
          <a:bodyPr/>
          <a:lstStyle/>
          <a:p>
            <a:r>
              <a:rPr lang="en-US" dirty="0">
                <a:solidFill>
                  <a:srgbClr val="444444"/>
                </a:solidFill>
                <a:ea typeface="Calibri"/>
                <a:cs typeface="Calibri"/>
              </a:rPr>
              <a:t>JACLYN:</a:t>
            </a:r>
            <a:endParaRPr lang="en-US" dirty="0"/>
          </a:p>
          <a:p>
            <a:endParaRPr lang="en-US" dirty="0">
              <a:solidFill>
                <a:srgbClr val="444444"/>
              </a:solidFill>
              <a:ea typeface="Calibri"/>
              <a:cs typeface="Calibri"/>
            </a:endParaRPr>
          </a:p>
          <a:p>
            <a:r>
              <a:rPr lang="en-US" dirty="0">
                <a:solidFill>
                  <a:srgbClr val="444444"/>
                </a:solidFill>
                <a:ea typeface="Calibri"/>
                <a:cs typeface="Calibri"/>
              </a:rPr>
              <a:t>Thank</a:t>
            </a:r>
            <a:r>
              <a:rPr lang="en-US" dirty="0">
                <a:solidFill>
                  <a:srgbClr val="444444"/>
                </a:solidFill>
              </a:rPr>
              <a:t> you, Valerie.</a:t>
            </a:r>
            <a:endParaRPr lang="en-US" dirty="0">
              <a:ea typeface="Calibri"/>
              <a:cs typeface="Calibri"/>
            </a:endParaRPr>
          </a:p>
          <a:p>
            <a:endParaRPr lang="en-US" dirty="0">
              <a:solidFill>
                <a:srgbClr val="444444"/>
              </a:solidFill>
              <a:ea typeface="Calibri"/>
              <a:cs typeface="Calibri"/>
            </a:endParaRPr>
          </a:p>
          <a:p>
            <a:r>
              <a:rPr lang="en-US" dirty="0">
                <a:solidFill>
                  <a:srgbClr val="444444"/>
                </a:solidFill>
                <a:ea typeface="Calibri"/>
                <a:cs typeface="Calibri"/>
              </a:rPr>
              <a:t>Our final update tonight is an exciting reminder about our </a:t>
            </a:r>
            <a:r>
              <a:rPr lang="en-US">
                <a:solidFill>
                  <a:srgbClr val="444444"/>
                </a:solidFill>
                <a:ea typeface="Calibri"/>
                <a:cs typeface="Calibri"/>
              </a:rPr>
              <a:t>retail experiences! Did </a:t>
            </a:r>
            <a:r>
              <a:rPr lang="en-US" dirty="0">
                <a:solidFill>
                  <a:srgbClr val="444444"/>
                </a:solidFill>
                <a:ea typeface="Calibri" panose="020F0502020204030204"/>
                <a:cs typeface="Calibri" panose="020F0502020204030204"/>
              </a:rPr>
              <a:t>you know we do mobile shops by appointment anytime and anywhere? We can come to you and your service unit OR we can also just open up the service center shop for your group after hours!</a:t>
            </a: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B37D47E-E6F3-C223-C745-81864E605E5E}"/>
              </a:ext>
            </a:extLst>
          </p:cNvPr>
          <p:cNvSpPr>
            <a:spLocks noGrp="1"/>
          </p:cNvSpPr>
          <p:nvPr>
            <p:ph type="sldNum" sz="quarter" idx="5"/>
          </p:nvPr>
        </p:nvSpPr>
        <p:spPr/>
        <p:txBody>
          <a:bodyPr/>
          <a:lstStyle/>
          <a:p>
            <a:fld id="{8CBCB34E-50E2-40A4-B161-B712AA98D072}" type="slidenum">
              <a:rPr lang="en-US" smtClean="0"/>
              <a:t>28</a:t>
            </a:fld>
            <a:endParaRPr lang="en-US"/>
          </a:p>
        </p:txBody>
      </p:sp>
    </p:spTree>
    <p:extLst>
      <p:ext uri="{BB962C8B-B14F-4D97-AF65-F5344CB8AC3E}">
        <p14:creationId xmlns:p14="http://schemas.microsoft.com/office/powerpoint/2010/main" val="4277817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JACLYN:</a:t>
            </a:r>
          </a:p>
          <a:p>
            <a:endParaRPr lang="en-US" dirty="0"/>
          </a:p>
          <a:p>
            <a:r>
              <a:rPr lang="en-US" dirty="0"/>
              <a:t>That concludes the end of our information sharing. Later this week you all will receive this PowerPoint presentation and notes as well as a sample SU Meeting Agenda for October. It will also be posted in </a:t>
            </a:r>
            <a:r>
              <a:rPr lang="en-US" dirty="0" err="1"/>
              <a:t>Rallyhood</a:t>
            </a:r>
            <a:r>
              <a:rPr lang="en-US" dirty="0"/>
              <a:t>. Our hope is that these will be useful tools for you as you go back to your Service Units and share information. </a:t>
            </a:r>
            <a:endParaRPr lang="en-US" dirty="0">
              <a:ea typeface="Calibri"/>
              <a:cs typeface="Calibri"/>
            </a:endParaRPr>
          </a:p>
          <a:p>
            <a:endParaRPr lang="en-US" dirty="0"/>
          </a:p>
          <a:p>
            <a:r>
              <a:rPr lang="en-US" dirty="0"/>
              <a:t>We have been answering questions in the chat as the meeting has been going on but would anyone like to unmute and ask any final questions tonight? Please feel free to unmute.</a:t>
            </a:r>
            <a:endParaRPr lang="en-US" dirty="0">
              <a:ea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29</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JACLYN</a:t>
            </a:r>
          </a:p>
          <a:p>
            <a:endParaRPr lang="en-US" dirty="0"/>
          </a:p>
          <a:p>
            <a:r>
              <a:rPr lang="en-US" dirty="0"/>
              <a:t>Our agenda is packed this evening with lots of great information!</a:t>
            </a:r>
            <a:endParaRPr lang="en-US" dirty="0">
              <a:ea typeface="Calibri"/>
              <a:cs typeface="Calibri"/>
            </a:endParaRPr>
          </a:p>
          <a:p>
            <a:endParaRPr lang="en-US" dirty="0"/>
          </a:p>
          <a:p>
            <a:r>
              <a:rPr lang="en-US" i="1" dirty="0"/>
              <a:t>Go through list…</a:t>
            </a:r>
            <a:endParaRPr lang="en-US" i="1" dirty="0">
              <a:ea typeface="Calibri"/>
              <a:cs typeface="Calibri"/>
            </a:endParaRPr>
          </a:p>
          <a:p>
            <a:endParaRPr lang="en-US" dirty="0"/>
          </a:p>
          <a:p>
            <a:r>
              <a:rPr lang="en-US" dirty="0"/>
              <a:t>Please make sure you stay on mute for the presentation portion of this evening, but you are welcome to add questions and comments to the chat as you think of them. We will also have time at the end of tonight’s meeting for you to unmute and ask any additional questions.</a:t>
            </a:r>
            <a:endParaRPr lang="en-US" dirty="0">
              <a:ea typeface="Calibri"/>
              <a:cs typeface="Calibri"/>
            </a:endParaRPr>
          </a:p>
          <a:p>
            <a:endParaRPr lang="en-US" dirty="0"/>
          </a:p>
          <a:p>
            <a:pPr>
              <a:defRPr/>
            </a:pPr>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a:t>
            </a:fld>
            <a:endParaRPr lang="en-US"/>
          </a:p>
        </p:txBody>
      </p:sp>
    </p:spTree>
    <p:extLst>
      <p:ext uri="{BB962C8B-B14F-4D97-AF65-F5344CB8AC3E}">
        <p14:creationId xmlns:p14="http://schemas.microsoft.com/office/powerpoint/2010/main" val="544998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JACLYN:</a:t>
            </a:r>
          </a:p>
          <a:p>
            <a:endParaRPr lang="en-US"/>
          </a:p>
          <a:p>
            <a:r>
              <a:rPr lang="en-US"/>
              <a:t>Thank you for spending time with us this evening, and we can’t wait to see you at our next SALT meeting on October 27- Have a good night!</a:t>
            </a:r>
            <a:endParaRPr lang="en-US">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30</a:t>
            </a:fld>
            <a:endParaRPr lang="en-US"/>
          </a:p>
        </p:txBody>
      </p:sp>
    </p:spTree>
    <p:extLst>
      <p:ext uri="{BB962C8B-B14F-4D97-AF65-F5344CB8AC3E}">
        <p14:creationId xmlns:p14="http://schemas.microsoft.com/office/powerpoint/2010/main" val="32844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4</a:t>
            </a:fld>
            <a:endParaRPr lang="en-US"/>
          </a:p>
        </p:txBody>
      </p:sp>
    </p:spTree>
    <p:extLst>
      <p:ext uri="{BB962C8B-B14F-4D97-AF65-F5344CB8AC3E}">
        <p14:creationId xmlns:p14="http://schemas.microsoft.com/office/powerpoint/2010/main" val="157341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5</a:t>
            </a:fld>
            <a:endParaRPr lang="en-US"/>
          </a:p>
        </p:txBody>
      </p:sp>
    </p:spTree>
    <p:extLst>
      <p:ext uri="{BB962C8B-B14F-4D97-AF65-F5344CB8AC3E}">
        <p14:creationId xmlns:p14="http://schemas.microsoft.com/office/powerpoint/2010/main" val="142337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I’d like to turn things over to our </a:t>
            </a:r>
            <a:r>
              <a:rPr lang="en-US" sz="1200" dirty="0">
                <a:latin typeface="Girl Scout Text Book" panose="02020003000000000000" pitchFamily="18" charset="0"/>
              </a:rPr>
              <a:t>Individual and Family Giving Volunteer Chair</a:t>
            </a:r>
            <a:r>
              <a:rPr lang="en-US" dirty="0"/>
              <a:t>, Carrie Harrison, for some Fund Development updates. Carrie?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6</a:t>
            </a:fld>
            <a:endParaRPr lang="en-US"/>
          </a:p>
        </p:txBody>
      </p:sp>
    </p:spTree>
    <p:extLst>
      <p:ext uri="{BB962C8B-B14F-4D97-AF65-F5344CB8AC3E}">
        <p14:creationId xmlns:p14="http://schemas.microsoft.com/office/powerpoint/2010/main" val="170758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B23F-B25A-702C-3994-D514E547E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C9D2B-920F-4635-02BA-BD66ED8F7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CA5E9-BA02-8A72-5CE9-7745A89D9E13}"/>
              </a:ext>
            </a:extLst>
          </p:cNvPr>
          <p:cNvSpPr>
            <a:spLocks noGrp="1"/>
          </p:cNvSpPr>
          <p:nvPr>
            <p:ph type="body" idx="1"/>
          </p:nvPr>
        </p:nvSpPr>
        <p:spPr/>
        <p:txBody>
          <a:bodyPr/>
          <a:lstStyle/>
          <a:p>
            <a:r>
              <a:rPr lang="en-US" dirty="0"/>
              <a:t>CARRIE</a:t>
            </a:r>
          </a:p>
          <a:p>
            <a:endParaRPr lang="en-US" dirty="0"/>
          </a:p>
        </p:txBody>
      </p:sp>
      <p:sp>
        <p:nvSpPr>
          <p:cNvPr id="4" name="Slide Number Placeholder 3">
            <a:extLst>
              <a:ext uri="{FF2B5EF4-FFF2-40B4-BE49-F238E27FC236}">
                <a16:creationId xmlns:a16="http://schemas.microsoft.com/office/drawing/2014/main" id="{8ED49AF5-0639-77E9-903F-EF92FC6F4DAE}"/>
              </a:ext>
            </a:extLst>
          </p:cNvPr>
          <p:cNvSpPr>
            <a:spLocks noGrp="1"/>
          </p:cNvSpPr>
          <p:nvPr>
            <p:ph type="sldNum" sz="quarter" idx="5"/>
          </p:nvPr>
        </p:nvSpPr>
        <p:spPr/>
        <p:txBody>
          <a:bodyPr/>
          <a:lstStyle/>
          <a:p>
            <a:fld id="{8CBCB34E-50E2-40A4-B161-B712AA98D072}" type="slidenum">
              <a:rPr lang="en-US" smtClean="0"/>
              <a:t>7</a:t>
            </a:fld>
            <a:endParaRPr lang="en-US"/>
          </a:p>
        </p:txBody>
      </p:sp>
    </p:spTree>
    <p:extLst>
      <p:ext uri="{BB962C8B-B14F-4D97-AF65-F5344CB8AC3E}">
        <p14:creationId xmlns:p14="http://schemas.microsoft.com/office/powerpoint/2010/main" val="350633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322D-EFE4-FD81-F3FC-16C6041C0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9339F-BE53-110A-8D73-ADA8BECBC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EFF67-C0A7-EE2A-4245-84C38BF40FF4}"/>
              </a:ext>
            </a:extLst>
          </p:cNvPr>
          <p:cNvSpPr>
            <a:spLocks noGrp="1"/>
          </p:cNvSpPr>
          <p:nvPr>
            <p:ph type="body" idx="1"/>
          </p:nvPr>
        </p:nvSpPr>
        <p:spPr/>
        <p:txBody>
          <a:bodyPr/>
          <a:lstStyle/>
          <a:p>
            <a:r>
              <a:rPr lang="en-US" dirty="0"/>
              <a:t>CARRIE</a:t>
            </a:r>
          </a:p>
        </p:txBody>
      </p:sp>
      <p:sp>
        <p:nvSpPr>
          <p:cNvPr id="4" name="Slide Number Placeholder 3">
            <a:extLst>
              <a:ext uri="{FF2B5EF4-FFF2-40B4-BE49-F238E27FC236}">
                <a16:creationId xmlns:a16="http://schemas.microsoft.com/office/drawing/2014/main" id="{64D490B0-F6D3-C888-0C1A-71D8A68EF787}"/>
              </a:ext>
            </a:extLst>
          </p:cNvPr>
          <p:cNvSpPr>
            <a:spLocks noGrp="1"/>
          </p:cNvSpPr>
          <p:nvPr>
            <p:ph type="sldNum" sz="quarter" idx="5"/>
          </p:nvPr>
        </p:nvSpPr>
        <p:spPr/>
        <p:txBody>
          <a:bodyPr/>
          <a:lstStyle/>
          <a:p>
            <a:fld id="{8CBCB34E-50E2-40A4-B161-B712AA98D072}" type="slidenum">
              <a:rPr lang="en-US" smtClean="0"/>
              <a:t>8</a:t>
            </a:fld>
            <a:endParaRPr lang="en-US"/>
          </a:p>
        </p:txBody>
      </p:sp>
    </p:spTree>
    <p:extLst>
      <p:ext uri="{BB962C8B-B14F-4D97-AF65-F5344CB8AC3E}">
        <p14:creationId xmlns:p14="http://schemas.microsoft.com/office/powerpoint/2010/main" val="2217002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FF206-B5FA-81C5-17C8-C2AD7003D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56FFB-EA23-8CA4-DBDA-7B422043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1F0F8-80D4-76D1-4800-0BE0F5EA7F6D}"/>
              </a:ext>
            </a:extLst>
          </p:cNvPr>
          <p:cNvSpPr>
            <a:spLocks noGrp="1"/>
          </p:cNvSpPr>
          <p:nvPr>
            <p:ph type="body" idx="1"/>
          </p:nvPr>
        </p:nvSpPr>
        <p:spPr/>
        <p:txBody>
          <a:bodyPr/>
          <a:lstStyle/>
          <a:p>
            <a:r>
              <a:rPr lang="en-US" dirty="0"/>
              <a:t>CARRIE</a:t>
            </a:r>
          </a:p>
          <a:p>
            <a:endParaRPr lang="en-US" dirty="0"/>
          </a:p>
          <a:p>
            <a:endParaRPr lang="en-US" dirty="0"/>
          </a:p>
          <a:p>
            <a:endParaRPr lang="en-US" dirty="0"/>
          </a:p>
          <a:p>
            <a:r>
              <a:rPr lang="en-US" dirty="0"/>
              <a:t>JACLYN:</a:t>
            </a:r>
          </a:p>
          <a:p>
            <a:endParaRPr lang="en-US" dirty="0"/>
          </a:p>
          <a:p>
            <a:r>
              <a:rPr lang="en-US" dirty="0"/>
              <a:t>Thanks so much, Carrie.</a:t>
            </a:r>
          </a:p>
        </p:txBody>
      </p:sp>
      <p:sp>
        <p:nvSpPr>
          <p:cNvPr id="4" name="Slide Number Placeholder 3">
            <a:extLst>
              <a:ext uri="{FF2B5EF4-FFF2-40B4-BE49-F238E27FC236}">
                <a16:creationId xmlns:a16="http://schemas.microsoft.com/office/drawing/2014/main" id="{39311566-05C2-8705-B64C-C23164485D96}"/>
              </a:ext>
            </a:extLst>
          </p:cNvPr>
          <p:cNvSpPr>
            <a:spLocks noGrp="1"/>
          </p:cNvSpPr>
          <p:nvPr>
            <p:ph type="sldNum" sz="quarter" idx="5"/>
          </p:nvPr>
        </p:nvSpPr>
        <p:spPr/>
        <p:txBody>
          <a:bodyPr/>
          <a:lstStyle/>
          <a:p>
            <a:fld id="{8CBCB34E-50E2-40A4-B161-B712AA98D072}" type="slidenum">
              <a:rPr lang="en-US" smtClean="0"/>
              <a:t>9</a:t>
            </a:fld>
            <a:endParaRPr lang="en-US"/>
          </a:p>
        </p:txBody>
      </p:sp>
    </p:spTree>
    <p:extLst>
      <p:ext uri="{BB962C8B-B14F-4D97-AF65-F5344CB8AC3E}">
        <p14:creationId xmlns:p14="http://schemas.microsoft.com/office/powerpoint/2010/main" val="137011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9224"/>
            <a:ext cx="6076906" cy="10318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334218" y="3066243"/>
            <a:ext cx="5490848" cy="4154522"/>
          </a:xfrm>
        </p:spPr>
        <p:txBody>
          <a:bodyPr lIns="182880" rIns="182880" anchor="ctr"/>
          <a:lstStyle>
            <a:lvl1pPr marL="0" marR="0" indent="0" algn="ctr" defTabSz="1371566" rtl="0" eaLnBrk="1" fontAlgn="auto" latinLnBrk="0" hangingPunct="1">
              <a:lnSpc>
                <a:spcPct val="90000"/>
              </a:lnSpc>
              <a:spcBef>
                <a:spcPct val="0"/>
              </a:spcBef>
              <a:spcAft>
                <a:spcPts val="0"/>
              </a:spcAft>
              <a:buClrTx/>
              <a:buSzTx/>
              <a:buFontTx/>
              <a:buNone/>
              <a:tabLst/>
              <a:defRPr lang="en-US" sz="32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896712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384977" y="549276"/>
            <a:ext cx="17687124" cy="8780988"/>
          </a:xfrm>
        </p:spPr>
        <p:txBody>
          <a:bodyPr anchor="t">
            <a:noAutofit/>
          </a:bodyPr>
          <a:lstStyle>
            <a:lvl1pPr marL="0" indent="0" algn="l">
              <a:buNone/>
              <a:defRPr sz="8000" b="0" i="0">
                <a:solidFill>
                  <a:schemeClr val="accent1"/>
                </a:solidFill>
                <a:latin typeface="Girl Scout Display Light" panose="02020003000000000000" pitchFamily="18" charset="0"/>
              </a:defRPr>
            </a:lvl1pPr>
            <a:lvl2pPr marL="914378" indent="0">
              <a:buNone/>
              <a:defRPr sz="14000" b="0" i="0">
                <a:latin typeface="Girl Scout Display Light" panose="02020003000000000000" pitchFamily="18" charset="0"/>
              </a:defRPr>
            </a:lvl2pPr>
            <a:lvl3pPr marL="1828755" indent="0">
              <a:buNone/>
              <a:defRPr sz="14000" b="0" i="0">
                <a:latin typeface="Girl Scout Display Light" panose="02020003000000000000" pitchFamily="18" charset="0"/>
              </a:defRPr>
            </a:lvl3pPr>
            <a:lvl4pPr marL="2743131" indent="0">
              <a:buNone/>
              <a:defRPr sz="14000" b="0" i="0">
                <a:latin typeface="Girl Scout Display Light" panose="02020003000000000000" pitchFamily="18" charset="0"/>
              </a:defRPr>
            </a:lvl4pPr>
            <a:lvl5pPr marL="3657509" indent="0">
              <a:buNone/>
              <a:defRPr sz="14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865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40325" y="9944102"/>
            <a:ext cx="18328326" cy="387144"/>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389678" y="-23890"/>
            <a:ext cx="17602200" cy="558440"/>
          </a:xfrm>
        </p:spPr>
        <p:txBody>
          <a:bodyPr anchor="b">
            <a:normAutofit/>
          </a:bodyPr>
          <a:lstStyle>
            <a:lvl1pPr marL="0" indent="0">
              <a:lnSpc>
                <a:spcPct val="100000"/>
              </a:lnSpc>
              <a:buNone/>
              <a:defRPr sz="2000" b="0" i="0">
                <a:solidFill>
                  <a:schemeClr val="tx1"/>
                </a:solidFill>
                <a:latin typeface="Trefoil Sans Medium" panose="020B0000000000000000"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4822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irlscoutsp2p.org/en/discover/activities/event-calendar.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https://www.girlscoutsp2p.org/en/sf-events-repository/2025/2025-council-wide-campout.html" TargetMode="External"/><Relationship Id="rId4" Type="http://schemas.openxmlformats.org/officeDocument/2006/relationships/hyperlink" Target="https://www.girlscoutsp2p.org/en/sf-events-repository/2025/girl-scout-spirit-day.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girlscoutsp2p.org/en/sf-events-repository/2025/girl-scout-spirit-day.html" TargetMode="External"/><Relationship Id="rId3" Type="http://schemas.openxmlformats.org/officeDocument/2006/relationships/image" Target="../media/image33.png"/><Relationship Id="rId7" Type="http://schemas.openxmlformats.org/officeDocument/2006/relationships/hyperlink" Target="https://www.girlscoutsp2p.org/en/sf-events-repository/2025/virtual--safe-sitter--safe-home.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power-of-me-.html" TargetMode="External"/><Relationship Id="rId11" Type="http://schemas.openxmlformats.org/officeDocument/2006/relationships/hyperlink" Target="https://www.girlscoutsp2p.org/en/sf-events-repository/2025/2025-council-wide-campout.html" TargetMode="External"/><Relationship Id="rId5" Type="http://schemas.openxmlformats.org/officeDocument/2006/relationships/hyperlink" Target="https://www.girlscoutsp2p.org/en/sf-events-repository/2025/grow--glow--and-connect----international-day-of-the-girl-event.html" TargetMode="External"/><Relationship Id="rId10" Type="http://schemas.openxmlformats.org/officeDocument/2006/relationships/hyperlink" Target="https://www.girlscoutsp2p.org/en/sf-events-repository/2025/horses-in-stem--escape-stable.html" TargetMode="External"/><Relationship Id="rId4" Type="http://schemas.microsoft.com/office/2007/relationships/hdphoto" Target="../media/hdphoto1.wdp"/><Relationship Id="rId9" Type="http://schemas.openxmlformats.org/officeDocument/2006/relationships/hyperlink" Target="https://www.girlscoutsp2p.org/en/sf-events-repository/2025/virtual--ocearch---girl-scouts--sharks--science--and-service.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irlscoutsp2p.org/en/sf-events-repository/2025/brownie-riit-explorers.html" TargetMode="External"/><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girlscoutsp2p.org/en/sf-events-repository/2025/cookie-expo.html" TargetMode="External"/><Relationship Id="rId5" Type="http://schemas.openxmlformats.org/officeDocument/2006/relationships/hyperlink" Target="https://www.girlscoutsp2p.org/en/sf-events-repository/2025/no-horse--no-problem----model-horse-artist.html" TargetMode="External"/><Relationship Id="rId4" Type="http://schemas.openxmlformats.org/officeDocument/2006/relationships/hyperlink" Target="https://www.girlscoutsp2p.org/en/sf-events-repository/2025/virtual--ocearch---girl--scouts--sharks--science--and-service0.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girlscoutsp2p.org/en/sf-events-repository/2025/girl-scout-spirit-day.html" TargetMode="External"/><Relationship Id="rId13" Type="http://schemas.openxmlformats.org/officeDocument/2006/relationships/hyperlink" Target="https://www.girlscoutsp2p.org/en/sf-events-repository/2025/virtual--adventure-awaits--your-passport-to-girl-scout-destinati0.html" TargetMode="External"/><Relationship Id="rId3" Type="http://schemas.openxmlformats.org/officeDocument/2006/relationships/image" Target="../media/image35.png"/><Relationship Id="rId7" Type="http://schemas.openxmlformats.org/officeDocument/2006/relationships/hyperlink" Target="https://www.girlscoutsp2p.org/en/sf-events-repository/2025/virtual--power-of-you-th----middle-school.html" TargetMode="External"/><Relationship Id="rId12" Type="http://schemas.openxmlformats.org/officeDocument/2006/relationships/hyperlink" Target="https://www.girlscoutsp2p.org/en/sf-events-repository/2025/2025-council-wide-campout.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safe-sitter--safe-home.html" TargetMode="External"/><Relationship Id="rId11" Type="http://schemas.openxmlformats.org/officeDocument/2006/relationships/hyperlink" Target="https://www.girlscoutsp2p.org/en/sf-events-repository/2025/virtual--ocearch---girl--scouts--sharks--science--and-service.html" TargetMode="External"/><Relationship Id="rId5" Type="http://schemas.openxmlformats.org/officeDocument/2006/relationships/hyperlink" Target="https://www.girlscoutsp2p.org/en/sf-events-repository/2025/balance--bravery--belonging----international-day-of-the-girl-eve.html" TargetMode="External"/><Relationship Id="rId15" Type="http://schemas.microsoft.com/office/2007/relationships/hdphoto" Target="../media/hdphoto2.wdp"/><Relationship Id="rId10" Type="http://schemas.openxmlformats.org/officeDocument/2006/relationships/hyperlink" Target="https://www.girlscoutsp2p.org/en/sf-events-repository/2025/virtual--lead-the-change--highest-awards-info-night-1.html" TargetMode="External"/><Relationship Id="rId4" Type="http://schemas.microsoft.com/office/2007/relationships/hdphoto" Target="../media/hdphoto1.wdp"/><Relationship Id="rId9" Type="http://schemas.openxmlformats.org/officeDocument/2006/relationships/hyperlink" Target="https://www.girlscoutsp2p.org/en/sf-events-repository/2025/barn-rat-olympics.html" TargetMode="External"/><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hyperlink" Target="https://www.girlscoutsp2p.org/en/sf-events-repository/2025/safe-sitter--safe-home.html" TargetMode="External"/><Relationship Id="rId13" Type="http://schemas.openxmlformats.org/officeDocument/2006/relationships/hyperlink" Target="https://www.girlscoutsp2p.org/en/sf-events-repository/2025/cookie-university.html" TargetMode="External"/><Relationship Id="rId3" Type="http://schemas.openxmlformats.org/officeDocument/2006/relationships/image" Target="../media/image35.png"/><Relationship Id="rId7" Type="http://schemas.openxmlformats.org/officeDocument/2006/relationships/hyperlink" Target="https://www.girlscoutsp2p.org/en/sf-events-repository/2025/cadette-animal-helpers-badge-workshop.html" TargetMode="External"/><Relationship Id="rId12" Type="http://schemas.openxmlformats.org/officeDocument/2006/relationships/hyperlink" Target="https://www.girlscoutsp2p.org/en/sf-events-repository/2025/no-horse--no-problem----model-horse-artist.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power-of-you-th--high-school.html" TargetMode="External"/><Relationship Id="rId11" Type="http://schemas.openxmlformats.org/officeDocument/2006/relationships/hyperlink" Target="https://www.girlscoutsp2p.org/en/sf-events-repository/2025/virtual--safe-sitter--intro-to-safe-babysitting.html" TargetMode="External"/><Relationship Id="rId5" Type="http://schemas.openxmlformats.org/officeDocument/2006/relationships/hyperlink" Target="https://www.girlscoutsp2p.org/en/sf-events-repository/2025/virtual--teaching-leadership--program-aide-award.html" TargetMode="External"/><Relationship Id="rId15" Type="http://schemas.microsoft.com/office/2007/relationships/hdphoto" Target="../media/hdphoto2.wdp"/><Relationship Id="rId10" Type="http://schemas.openxmlformats.org/officeDocument/2006/relationships/hyperlink" Target="https://www.girlscoutsp2p.org/en/sf-events-repository/2025/virtual--lead-the-change--highest-awards-info-night-2.html" TargetMode="External"/><Relationship Id="rId4" Type="http://schemas.microsoft.com/office/2007/relationships/hdphoto" Target="../media/hdphoto1.wdp"/><Relationship Id="rId9" Type="http://schemas.openxmlformats.org/officeDocument/2006/relationships/hyperlink" Target="https://www.girlscoutsp2p.org/en/sf-events-repository/2025/virtual--ocearch---girl--scouts--sharks--science--and-service1.html" TargetMode="Externa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hyperlink" Target="https://www.girlscoutsp2p.org/en/sf-events-repository/2025/virtual--power-of-parents.html" TargetMode="External"/><Relationship Id="rId3" Type="http://schemas.openxmlformats.org/officeDocument/2006/relationships/hyperlink" Target="https://www.girlscoutsp2p.org/en/sf-events-repository/2025/basic-camping-skills-license.html" TargetMode="External"/><Relationship Id="rId7" Type="http://schemas.openxmlformats.org/officeDocument/2006/relationships/hyperlink" Target="https://www.girlscoutsp2p.org/en/sf-events-repository/2025/virtual--adventure-awaits--your-passport-to-girl-scout-destinati0.html" TargetMode="External"/><Relationship Id="rId12" Type="http://schemas.openxmlformats.org/officeDocument/2006/relationships/hyperlink" Target="https://www.girlscoutsp2p.org/en/sf-events-repository/2025/virtual--gold-award-training1.htm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lead-the-change--highest-awards-info-night-1.html" TargetMode="External"/><Relationship Id="rId11" Type="http://schemas.openxmlformats.org/officeDocument/2006/relationships/hyperlink" Target="https://www.girlscoutsp2p.org/en/sf-events-repository/2025/virtual--lead-the-change--highest-awards-info-night-2.html" TargetMode="External"/><Relationship Id="rId5" Type="http://schemas.openxmlformats.org/officeDocument/2006/relationships/hyperlink" Target="https://www.girlscoutsp2p.org/en/sf-events-repository/2025/virtual--gold-award-training0.html" TargetMode="External"/><Relationship Id="rId10" Type="http://schemas.openxmlformats.org/officeDocument/2006/relationships/hyperlink" Target="https://www.girlscoutsp2p.org/en/sf-events-repository/2025/basic-camping-skills-license0.html" TargetMode="External"/><Relationship Id="rId4" Type="http://schemas.openxmlformats.org/officeDocument/2006/relationships/hyperlink" Target="https://www.girlscoutsp2p.org/en/sf-events-repository/2025/first-aid-cpr-certification.html" TargetMode="External"/><Relationship Id="rId9" Type="http://schemas.openxmlformats.org/officeDocument/2006/relationships/hyperlink" Target="https://www.girlscoutsp2p.org/en/sf-events-repository/2025/virtual--gold-award-training2.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50.png"/><Relationship Id="rId21" Type="http://schemas.openxmlformats.org/officeDocument/2006/relationships/image" Target="../media/image5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23.xml"/><Relationship Id="rId16" Type="http://schemas.openxmlformats.org/officeDocument/2006/relationships/image" Target="../media/image49.png"/><Relationship Id="rId20"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9.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8.png"/><Relationship Id="rId10" Type="http://schemas.openxmlformats.org/officeDocument/2006/relationships/image" Target="../media/image43.png"/><Relationship Id="rId19"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8.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9.png"/><Relationship Id="rId4" Type="http://schemas.openxmlformats.org/officeDocument/2006/relationships/image" Target="../media/image62.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8.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hyperlink" Target="https://www.youtube.com/watch?v=cIMHUn3rzq8&amp;list=PL5AHxZ1pqzMzeXz98219vyu-2N4wO3qc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mailto:rcurry@girlscoutsp2p.org" TargetMode="External"/><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r:embed="rId3">
              <a:extLst>
                <a:ext uri="{96DAC541-7B7A-43D3-8B79-37D633B846F1}">
                  <asvg:svgBlip xmlns:asvg="http://schemas.microsoft.com/office/drawing/2016/SVG/main" r:embed="rId4"/>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5"/>
              <a:stretch>
                <a:fillRect t="-265" b="-265"/>
              </a:stretch>
            </a:blipFill>
          </p:spPr>
          <p:txBody>
            <a:bodyPr/>
            <a:lstStyle/>
            <a:p>
              <a:endParaRPr lang="en-US"/>
            </a:p>
          </p:txBody>
        </p:sp>
      </p:grpSp>
      <p:grpSp>
        <p:nvGrpSpPr>
          <p:cNvPr id="7" name="Group 7"/>
          <p:cNvGrpSpPr/>
          <p:nvPr/>
        </p:nvGrpSpPr>
        <p:grpSpPr>
          <a:xfrm>
            <a:off x="234000" y="299160"/>
            <a:ext cx="2443353" cy="1401127"/>
            <a:chOff x="0" y="0"/>
            <a:chExt cx="3257804" cy="1868170"/>
          </a:xfrm>
        </p:grpSpPr>
        <p:sp>
          <p:nvSpPr>
            <p:cNvPr id="8" name="Freeform 8"/>
            <p:cNvSpPr/>
            <p:nvPr/>
          </p:nvSpPr>
          <p:spPr>
            <a:xfrm>
              <a:off x="0" y="0"/>
              <a:ext cx="3257804" cy="1868170"/>
            </a:xfrm>
            <a:custGeom>
              <a:avLst/>
              <a:gdLst/>
              <a:ahLst/>
              <a:cxnLst/>
              <a:rect l="l" t="t" r="r" b="b"/>
              <a:pathLst>
                <a:path w="3257804" h="1868170">
                  <a:moveTo>
                    <a:pt x="0" y="0"/>
                  </a:moveTo>
                  <a:lnTo>
                    <a:pt x="3257804" y="0"/>
                  </a:lnTo>
                  <a:lnTo>
                    <a:pt x="3257804" y="1868170"/>
                  </a:lnTo>
                  <a:lnTo>
                    <a:pt x="0" y="1868170"/>
                  </a:lnTo>
                  <a:lnTo>
                    <a:pt x="0" y="0"/>
                  </a:lnTo>
                  <a:close/>
                </a:path>
              </a:pathLst>
            </a:custGeom>
            <a:blipFill>
              <a:blip r:embed="rId6"/>
              <a:stretch>
                <a:fillRect t="-107" b="-107"/>
              </a:stretch>
            </a:blipFill>
          </p:spPr>
          <p:txBody>
            <a:bodyPr/>
            <a:lstStyle/>
            <a:p>
              <a:endParaRPr lang="en-US"/>
            </a:p>
          </p:txBody>
        </p:sp>
      </p:grpSp>
      <p:grpSp>
        <p:nvGrpSpPr>
          <p:cNvPr id="9" name="Group 9"/>
          <p:cNvGrpSpPr/>
          <p:nvPr/>
        </p:nvGrpSpPr>
        <p:grpSpPr>
          <a:xfrm>
            <a:off x="15483960" y="293760"/>
            <a:ext cx="2752154" cy="1406176"/>
            <a:chOff x="0" y="0"/>
            <a:chExt cx="3669538" cy="1874901"/>
          </a:xfrm>
        </p:grpSpPr>
        <p:sp>
          <p:nvSpPr>
            <p:cNvPr id="10" name="Freeform 10"/>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5"/>
              <a:stretch>
                <a:fillRect t="-258" b="-258"/>
              </a:stretch>
            </a:blipFill>
          </p:spPr>
          <p:txBody>
            <a:bodyPr/>
            <a:lstStyle/>
            <a:p>
              <a:endParaRPr lang="en-US"/>
            </a:p>
          </p:txBody>
        </p:sp>
      </p:grpSp>
      <p:grpSp>
        <p:nvGrpSpPr>
          <p:cNvPr id="11" name="Group 11"/>
          <p:cNvGrpSpPr/>
          <p:nvPr/>
        </p:nvGrpSpPr>
        <p:grpSpPr>
          <a:xfrm>
            <a:off x="-451440" y="5176080"/>
            <a:ext cx="3514725" cy="1795653"/>
            <a:chOff x="0" y="0"/>
            <a:chExt cx="4686300" cy="2394204"/>
          </a:xfrm>
        </p:grpSpPr>
        <p:sp>
          <p:nvSpPr>
            <p:cNvPr id="12" name="Freeform 12"/>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5"/>
              <a:stretch>
                <a:fillRect t="-262" b="-262"/>
              </a:stretch>
            </a:blipFill>
          </p:spPr>
          <p:txBody>
            <a:bodyPr/>
            <a:lstStyle/>
            <a:p>
              <a:endParaRPr lang="en-US"/>
            </a:p>
          </p:txBody>
        </p:sp>
      </p:grpSp>
      <p:grpSp>
        <p:nvGrpSpPr>
          <p:cNvPr id="13" name="Group 13"/>
          <p:cNvGrpSpPr/>
          <p:nvPr/>
        </p:nvGrpSpPr>
        <p:grpSpPr>
          <a:xfrm>
            <a:off x="7313760" y="-29484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5" name="Group 15"/>
          <p:cNvGrpSpPr/>
          <p:nvPr/>
        </p:nvGrpSpPr>
        <p:grpSpPr>
          <a:xfrm>
            <a:off x="16027200" y="3166200"/>
            <a:ext cx="2699957" cy="1379506"/>
            <a:chOff x="0" y="0"/>
            <a:chExt cx="3599942" cy="1839341"/>
          </a:xfrm>
        </p:grpSpPr>
        <p:sp>
          <p:nvSpPr>
            <p:cNvPr id="16" name="Freeform 16"/>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7" name="Group 17"/>
          <p:cNvGrpSpPr/>
          <p:nvPr/>
        </p:nvGrpSpPr>
        <p:grpSpPr>
          <a:xfrm>
            <a:off x="-4512538" y="8262260"/>
            <a:ext cx="24521423" cy="2981798"/>
            <a:chOff x="0" y="0"/>
            <a:chExt cx="32695231" cy="3975731"/>
          </a:xfrm>
        </p:grpSpPr>
        <p:grpSp>
          <p:nvGrpSpPr>
            <p:cNvPr id="18" name="Group 18"/>
            <p:cNvGrpSpPr/>
            <p:nvPr/>
          </p:nvGrpSpPr>
          <p:grpSpPr>
            <a:xfrm>
              <a:off x="0" y="76287"/>
              <a:ext cx="18458906" cy="3899444"/>
              <a:chOff x="0" y="0"/>
              <a:chExt cx="18458906" cy="3899444"/>
            </a:xfrm>
          </p:grpSpPr>
          <p:sp>
            <p:nvSpPr>
              <p:cNvPr id="19" name="Freeform 19"/>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7"/>
                <a:stretch>
                  <a:fillRect t="-29" b="-30"/>
                </a:stretch>
              </a:blipFill>
            </p:spPr>
            <p:txBody>
              <a:bodyPr/>
              <a:lstStyle/>
              <a:p>
                <a:endParaRPr lang="en-US"/>
              </a:p>
            </p:txBody>
          </p:sp>
        </p:grpSp>
        <p:grpSp>
          <p:nvGrpSpPr>
            <p:cNvPr id="20" name="Group 20"/>
            <p:cNvGrpSpPr/>
            <p:nvPr/>
          </p:nvGrpSpPr>
          <p:grpSpPr>
            <a:xfrm>
              <a:off x="14211542" y="0"/>
              <a:ext cx="18483689" cy="3904680"/>
              <a:chOff x="0" y="0"/>
              <a:chExt cx="18813754" cy="3974406"/>
            </a:xfrm>
          </p:grpSpPr>
          <p:sp>
            <p:nvSpPr>
              <p:cNvPr id="21" name="Freeform 21"/>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7"/>
                <a:stretch>
                  <a:fillRect t="-29" b="-27"/>
                </a:stretch>
              </a:blipFill>
            </p:spPr>
            <p:txBody>
              <a:bodyPr/>
              <a:lstStyle/>
              <a:p>
                <a:endParaRPr lang="en-US"/>
              </a:p>
            </p:txBody>
          </p:sp>
        </p:grpSp>
      </p:grpSp>
      <p:grpSp>
        <p:nvGrpSpPr>
          <p:cNvPr id="22" name="Group 22"/>
          <p:cNvGrpSpPr/>
          <p:nvPr/>
        </p:nvGrpSpPr>
        <p:grpSpPr>
          <a:xfrm>
            <a:off x="-2422778" y="6665985"/>
            <a:ext cx="6243131" cy="3449330"/>
            <a:chOff x="0" y="0"/>
            <a:chExt cx="8324174" cy="4599106"/>
          </a:xfrm>
        </p:grpSpPr>
        <p:sp>
          <p:nvSpPr>
            <p:cNvPr id="23" name="Freeform 23"/>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8"/>
              <a:stretch>
                <a:fillRect l="-16" r="-15" b="-1"/>
              </a:stretch>
            </a:blipFill>
          </p:spPr>
          <p:txBody>
            <a:bodyPr/>
            <a:lstStyle/>
            <a:p>
              <a:endParaRPr lang="en-US"/>
            </a:p>
          </p:txBody>
        </p:sp>
      </p:grpSp>
      <p:sp>
        <p:nvSpPr>
          <p:cNvPr id="24" name="Freeform 24"/>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r:embed="rId9">
              <a:extLst>
                <a:ext uri="{96DAC541-7B7A-43D3-8B79-37D633B846F1}">
                  <asvg:svgBlip xmlns:asvg="http://schemas.microsoft.com/office/drawing/2016/SVG/main" r:embed="rId10"/>
                </a:ext>
              </a:extLst>
            </a:blip>
            <a:stretch>
              <a:fillRect t="-1" b="-1"/>
            </a:stretch>
          </a:blipFill>
        </p:spPr>
        <p:txBody>
          <a:bodyPr/>
          <a:lstStyle/>
          <a:p>
            <a:endParaRPr lang="en-US"/>
          </a:p>
        </p:txBody>
      </p:sp>
      <p:sp>
        <p:nvSpPr>
          <p:cNvPr id="25" name="Freeform 25"/>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r:embed="rId11">
              <a:extLst>
                <a:ext uri="{96DAC541-7B7A-43D3-8B79-37D633B846F1}">
                  <asvg:svgBlip xmlns:asvg="http://schemas.microsoft.com/office/drawing/2016/SVG/main" r:embed="rId12"/>
                </a:ext>
              </a:extLst>
            </a:blip>
            <a:stretch>
              <a:fillRect t="-8" b="-8"/>
            </a:stretch>
          </a:blipFill>
        </p:spPr>
        <p:txBody>
          <a:bodyPr/>
          <a:lstStyle/>
          <a:p>
            <a:endParaRPr lang="en-US"/>
          </a:p>
        </p:txBody>
      </p:sp>
      <p:grpSp>
        <p:nvGrpSpPr>
          <p:cNvPr id="26" name="Group 26"/>
          <p:cNvGrpSpPr/>
          <p:nvPr/>
        </p:nvGrpSpPr>
        <p:grpSpPr>
          <a:xfrm>
            <a:off x="3044953" y="738208"/>
            <a:ext cx="12198094" cy="5808994"/>
            <a:chOff x="0" y="0"/>
            <a:chExt cx="16264125" cy="7745325"/>
          </a:xfrm>
        </p:grpSpPr>
        <p:sp>
          <p:nvSpPr>
            <p:cNvPr id="27" name="Freeform 27"/>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3"/>
              <a:stretch>
                <a:fillRect l="-850" t="-1119" r="-320"/>
              </a:stretch>
            </a:blipFill>
          </p:spPr>
          <p:txBody>
            <a:bodyPr/>
            <a:lstStyle/>
            <a:p>
              <a:endParaRPr lang="en-US"/>
            </a:p>
          </p:txBody>
        </p:sp>
        <p:sp>
          <p:nvSpPr>
            <p:cNvPr id="28" name="Freeform 28"/>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9" name="Group 29"/>
          <p:cNvGrpSpPr/>
          <p:nvPr/>
        </p:nvGrpSpPr>
        <p:grpSpPr>
          <a:xfrm>
            <a:off x="7845144" y="2635244"/>
            <a:ext cx="2611033" cy="2441418"/>
            <a:chOff x="0" y="0"/>
            <a:chExt cx="2357755" cy="2204593"/>
          </a:xfrm>
        </p:grpSpPr>
        <p:sp>
          <p:nvSpPr>
            <p:cNvPr id="30" name="Freeform 30"/>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4"/>
              <a:stretch>
                <a:fillRect l="-26" r="-26"/>
              </a:stretch>
            </a:blipFill>
          </p:spPr>
          <p:txBody>
            <a:bodyPr/>
            <a:lstStyle/>
            <a:p>
              <a:endParaRPr lang="en-US"/>
            </a:p>
          </p:txBody>
        </p:sp>
      </p:grpSp>
      <p:sp>
        <p:nvSpPr>
          <p:cNvPr id="31" name="TextBox 31"/>
          <p:cNvSpPr txBox="1"/>
          <p:nvPr/>
        </p:nvSpPr>
        <p:spPr>
          <a:xfrm>
            <a:off x="3166560" y="5480364"/>
            <a:ext cx="11968200" cy="705642"/>
          </a:xfrm>
          <a:prstGeom prst="rect">
            <a:avLst/>
          </a:prstGeom>
        </p:spPr>
        <p:txBody>
          <a:bodyPr lIns="0" tIns="0" rIns="0" bIns="0" rtlCol="0" anchor="t">
            <a:spAutoFit/>
          </a:bodyPr>
          <a:lstStyle/>
          <a:p>
            <a:pPr algn="ctr">
              <a:lnSpc>
                <a:spcPts val="6021"/>
              </a:lnSpc>
            </a:pPr>
            <a:r>
              <a:rPr lang="en-US" sz="4250" i="1" spc="-1">
                <a:solidFill>
                  <a:srgbClr val="FFFFFF"/>
                </a:solidFill>
                <a:latin typeface="Girl Scout 1"/>
                <a:ea typeface="Girl Scout 1"/>
                <a:cs typeface="Girl Scout 1"/>
                <a:sym typeface="Girl Scout 1"/>
              </a:rPr>
              <a:t>September 22, 2025</a:t>
            </a:r>
          </a:p>
        </p:txBody>
      </p:sp>
      <p:sp>
        <p:nvSpPr>
          <p:cNvPr id="32" name="TextBox 32"/>
          <p:cNvSpPr txBox="1"/>
          <p:nvPr/>
        </p:nvSpPr>
        <p:spPr>
          <a:xfrm>
            <a:off x="3131460" y="1031010"/>
            <a:ext cx="11968200" cy="1308515"/>
          </a:xfrm>
          <a:prstGeom prst="rect">
            <a:avLst/>
          </a:prstGeom>
        </p:spPr>
        <p:txBody>
          <a:bodyPr lIns="0" tIns="0" rIns="0" bIns="0" rtlCol="0" anchor="t">
            <a:spAutoFit/>
          </a:bodyPr>
          <a:lstStyle/>
          <a:p>
            <a:pPr algn="ctr">
              <a:lnSpc>
                <a:spcPts val="4982"/>
              </a:lnSpc>
            </a:pPr>
            <a:r>
              <a:rPr lang="en-US" sz="5301" spc="125">
                <a:solidFill>
                  <a:srgbClr val="FFFFFF"/>
                </a:solidFill>
                <a:latin typeface="Girl Scout 1"/>
                <a:ea typeface="Girl Scout 1"/>
                <a:cs typeface="Girl Scout 1"/>
                <a:sym typeface="Girl Scout 1"/>
              </a:rPr>
              <a:t>Service Area Leadership Team Meeting</a:t>
            </a:r>
          </a:p>
        </p:txBody>
      </p:sp>
      <p:sp>
        <p:nvSpPr>
          <p:cNvPr id="33" name="TextBox 24">
            <a:extLst>
              <a:ext uri="{FF2B5EF4-FFF2-40B4-BE49-F238E27FC236}">
                <a16:creationId xmlns:a16="http://schemas.microsoft.com/office/drawing/2014/main" id="{A5CBC910-09AF-16B0-5798-5407C4206A57}"/>
              </a:ext>
            </a:extLst>
          </p:cNvPr>
          <p:cNvSpPr txBox="1"/>
          <p:nvPr/>
        </p:nvSpPr>
        <p:spPr>
          <a:xfrm>
            <a:off x="4086390" y="8697487"/>
            <a:ext cx="13282012" cy="476541"/>
          </a:xfrm>
          <a:prstGeom prst="rect">
            <a:avLst/>
          </a:prstGeom>
        </p:spPr>
        <p:txBody>
          <a:bodyPr wrap="square" lIns="0" tIns="0" rIns="0" bIns="0" rtlCol="0" anchor="t">
            <a:spAutoFit/>
          </a:bodyPr>
          <a:lstStyle/>
          <a:p>
            <a:pPr algn="ctr">
              <a:lnSpc>
                <a:spcPts val="4201"/>
              </a:lnSpc>
              <a:spcBef>
                <a:spcPct val="0"/>
              </a:spcBef>
            </a:pPr>
            <a:r>
              <a:rPr lang="en-US" sz="2400" i="1" spc="0">
                <a:solidFill>
                  <a:schemeClr val="bg1"/>
                </a:solidFill>
                <a:latin typeface="Girl Scout 1"/>
                <a:ea typeface="Girl Scout 1"/>
                <a:cs typeface="Girl Scout 1"/>
                <a:sym typeface="Girl Scout 1"/>
              </a:rPr>
              <a:t>Please enter your name, Service </a:t>
            </a:r>
            <a:r>
              <a:rPr lang="en-US" sz="2400" i="1">
                <a:solidFill>
                  <a:schemeClr val="bg1"/>
                </a:solidFill>
                <a:latin typeface="Girl Scout 1"/>
                <a:ea typeface="Girl Scout 1"/>
                <a:cs typeface="Girl Scout 1"/>
                <a:sym typeface="Girl Scout 1"/>
              </a:rPr>
              <a:t>U</a:t>
            </a:r>
            <a:r>
              <a:rPr lang="en-US" sz="2400" i="1" spc="0">
                <a:solidFill>
                  <a:schemeClr val="bg1"/>
                </a:solidFill>
                <a:latin typeface="Girl Scout 1"/>
                <a:ea typeface="Girl Scout 1"/>
                <a:cs typeface="Girl Scout 1"/>
                <a:sym typeface="Girl Scout 1"/>
              </a:rPr>
              <a:t>nit number and Service Team position in the chat!</a:t>
            </a:r>
            <a:endParaRPr lang="en-US" sz="2400" i="1" spc="0">
              <a:solidFill>
                <a:schemeClr val="bg1"/>
              </a:solidFill>
              <a:latin typeface="Girl Scout 1"/>
              <a:ea typeface="Girl Scout 1"/>
              <a:cs typeface="Girl Scout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6818-B572-2A3E-CC60-74723BE6AC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953AB-E81C-DE4F-93A6-14E415AE900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692E91A-09C4-084D-37E3-257D2BD86A9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E763FB20-6319-F829-2368-88EB5E2F826E}"/>
              </a:ext>
            </a:extLst>
          </p:cNvPr>
          <p:cNvSpPr txBox="1"/>
          <p:nvPr/>
        </p:nvSpPr>
        <p:spPr>
          <a:xfrm>
            <a:off x="9143880" y="616475"/>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GSCP2P Membership Updates</a:t>
            </a:r>
          </a:p>
        </p:txBody>
      </p:sp>
      <p:sp>
        <p:nvSpPr>
          <p:cNvPr id="6" name="TextBox 5">
            <a:extLst>
              <a:ext uri="{FF2B5EF4-FFF2-40B4-BE49-F238E27FC236}">
                <a16:creationId xmlns:a16="http://schemas.microsoft.com/office/drawing/2014/main" id="{5BB2ABAA-7D23-0FF1-4DD2-328FB1088288}"/>
              </a:ext>
            </a:extLst>
          </p:cNvPr>
          <p:cNvSpPr txBox="1"/>
          <p:nvPr/>
        </p:nvSpPr>
        <p:spPr>
          <a:xfrm>
            <a:off x="8672426" y="3019841"/>
            <a:ext cx="9316957"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3000" dirty="0">
                <a:latin typeface="Girl Scout Text Book" panose="02020003000000000000" pitchFamily="18" charset="0"/>
              </a:rPr>
              <a:t>MY25 Membership: </a:t>
            </a:r>
          </a:p>
          <a:p>
            <a:pPr fontAlgn="base"/>
            <a:r>
              <a:rPr lang="en-US" sz="3000" dirty="0">
                <a:latin typeface="Girl Scout Text Book" panose="02020003000000000000" pitchFamily="18" charset="0"/>
              </a:rPr>
              <a:t>Girls- 6304 (93.4% of 6750) </a:t>
            </a:r>
          </a:p>
          <a:p>
            <a:pPr fontAlgn="base"/>
            <a:r>
              <a:rPr lang="en-US" sz="3000" dirty="0">
                <a:latin typeface="Girl Scout Text Book" panose="02020003000000000000" pitchFamily="18" charset="0"/>
              </a:rPr>
              <a:t>Adults- 4637 (101.4% of 4572)</a:t>
            </a:r>
          </a:p>
          <a:p>
            <a:pPr fontAlgn="base"/>
            <a:endParaRPr lang="en-US" sz="3000" dirty="0">
              <a:latin typeface="Girl Scout Text Book" panose="02020003000000000000" pitchFamily="18" charset="0"/>
            </a:endParaRPr>
          </a:p>
          <a:p>
            <a:pPr fontAlgn="base"/>
            <a:r>
              <a:rPr lang="en-US" sz="3000" dirty="0">
                <a:latin typeface="Girl Scout Text Book" panose="02020003000000000000" pitchFamily="18" charset="0"/>
              </a:rPr>
              <a:t>MY26 Membership as of 9.21.25: </a:t>
            </a:r>
          </a:p>
          <a:p>
            <a:pPr fontAlgn="base"/>
            <a:r>
              <a:rPr lang="en-US" sz="3000" dirty="0">
                <a:latin typeface="Girl Scout Text Book" panose="02020003000000000000" pitchFamily="18" charset="0"/>
              </a:rPr>
              <a:t>Girls- 3905 (8.5% down from last year- 4271) </a:t>
            </a:r>
          </a:p>
          <a:p>
            <a:pPr fontAlgn="base"/>
            <a:r>
              <a:rPr lang="en-US" sz="3000" dirty="0">
                <a:latin typeface="Girl Scout Text Book" panose="02020003000000000000" pitchFamily="18" charset="0"/>
              </a:rPr>
              <a:t>New: 403 this year vs. 586 last year </a:t>
            </a:r>
          </a:p>
          <a:p>
            <a:pPr fontAlgn="base"/>
            <a:r>
              <a:rPr lang="en-US" sz="3000" dirty="0">
                <a:latin typeface="Girl Scout Text Book"/>
              </a:rPr>
              <a:t>Renewed: 3502 this year vs. 3685 last year</a:t>
            </a:r>
          </a:p>
          <a:p>
            <a:pPr fontAlgn="base"/>
            <a:endParaRPr lang="en-US" sz="3000" dirty="0">
              <a:latin typeface="Girl Scout Text Book" panose="02020003000000000000" pitchFamily="18" charset="0"/>
            </a:endParaRPr>
          </a:p>
          <a:p>
            <a:r>
              <a:rPr lang="en-US" sz="3000" dirty="0">
                <a:latin typeface="Girl Scout Text Book"/>
              </a:rPr>
              <a:t>Congratulations to SU 124 and SU 134 that have ALREADY achieved their ON TIME GOAL!</a:t>
            </a:r>
          </a:p>
          <a:p>
            <a:endParaRPr lang="en-US" sz="3000" dirty="0">
              <a:latin typeface="Girl Scout Text Book" panose="02020003000000000000" pitchFamily="18" charset="0"/>
            </a:endParaRPr>
          </a:p>
          <a:p>
            <a:r>
              <a:rPr lang="en-US" sz="3000" dirty="0">
                <a:latin typeface="Girl Scout Text Book"/>
              </a:rPr>
              <a:t>Shout out to SU's 114, 118, 125, 132, 141  - all almost to goal and well over 90%!</a:t>
            </a:r>
            <a:endParaRPr lang="en-US" sz="3000" dirty="0">
              <a:latin typeface="Girl Scout Text Book" panose="02020003000000000000" pitchFamily="18" charset="0"/>
            </a:endParaRPr>
          </a:p>
        </p:txBody>
      </p:sp>
    </p:spTree>
    <p:extLst>
      <p:ext uri="{BB962C8B-B14F-4D97-AF65-F5344CB8AC3E}">
        <p14:creationId xmlns:p14="http://schemas.microsoft.com/office/powerpoint/2010/main" val="3619215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72FF-8257-6164-8B14-99FF8F32A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28A19-F2C0-D5F8-A3DC-0BA7CB97E0F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E528D098-293E-3C81-16AB-A9D21C4E9B0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18EB13BB-DC34-5DA8-AA1C-461AF20A61D0}"/>
              </a:ext>
            </a:extLst>
          </p:cNvPr>
          <p:cNvSpPr txBox="1"/>
          <p:nvPr/>
        </p:nvSpPr>
        <p:spPr>
          <a:xfrm>
            <a:off x="9143880" y="616475"/>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SU TEAM UPDATE</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48E3E8FD-CAC4-8224-C3D6-9BDB17BAE5F7}"/>
              </a:ext>
            </a:extLst>
          </p:cNvPr>
          <p:cNvSpPr txBox="1"/>
          <p:nvPr/>
        </p:nvSpPr>
        <p:spPr>
          <a:xfrm>
            <a:off x="8266026" y="2537241"/>
            <a:ext cx="931695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Text Book"/>
              </a:rPr>
              <a:t>September:</a:t>
            </a:r>
            <a:endParaRPr lang="en-US" dirty="0">
              <a:latin typeface="Calibri"/>
              <a:ea typeface="Calibri"/>
              <a:cs typeface="Calibri"/>
            </a:endParaRPr>
          </a:p>
          <a:p>
            <a:r>
              <a:rPr lang="en-US" sz="3000" dirty="0">
                <a:latin typeface="Girl Scout Text Book"/>
              </a:rPr>
              <a:t>Make sure the SU Team votes on a budget and then presents to troops at SU Meeting.</a:t>
            </a:r>
          </a:p>
          <a:p>
            <a:endParaRPr lang="en-US" sz="3000" dirty="0">
              <a:latin typeface="Girl Scout Text Book"/>
            </a:endParaRPr>
          </a:p>
          <a:p>
            <a:endParaRPr lang="en-US" sz="3000" dirty="0">
              <a:latin typeface="Girl Scout Text Book"/>
            </a:endParaRPr>
          </a:p>
          <a:p>
            <a:r>
              <a:rPr lang="en-US" sz="3000" dirty="0">
                <a:latin typeface="Girl Scout Text Book"/>
              </a:rPr>
              <a:t>Delegates:</a:t>
            </a:r>
            <a:br>
              <a:rPr lang="en-US" sz="3000" dirty="0">
                <a:latin typeface="Girl Scout Text Book"/>
              </a:rPr>
            </a:br>
            <a:r>
              <a:rPr lang="en-US" sz="3000" dirty="0">
                <a:latin typeface="Girl Scout Text Book"/>
              </a:rPr>
              <a:t>October is the time to elect!  After election – delegates go in and select the role in Volunteer Systems – reach out to us if you need assistance.</a:t>
            </a:r>
          </a:p>
        </p:txBody>
      </p:sp>
    </p:spTree>
    <p:extLst>
      <p:ext uri="{BB962C8B-B14F-4D97-AF65-F5344CB8AC3E}">
        <p14:creationId xmlns:p14="http://schemas.microsoft.com/office/powerpoint/2010/main" val="79761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2ED30-21F0-5952-0614-1AF08715D97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9AFD812-D98B-70A0-DA9A-988DAC1F0B9A}"/>
              </a:ext>
            </a:extLst>
          </p:cNvPr>
          <p:cNvSpPr txBox="1"/>
          <p:nvPr/>
        </p:nvSpPr>
        <p:spPr>
          <a:xfrm>
            <a:off x="-188847" y="919124"/>
            <a:ext cx="18665687" cy="825419"/>
          </a:xfrm>
          <a:prstGeom prst="rect">
            <a:avLst/>
          </a:prstGeom>
        </p:spPr>
        <p:txBody>
          <a:bodyPr wrap="square" lIns="0" tIns="0" rIns="0" bIns="0" rtlCol="0" anchor="t">
            <a:spAutoFit/>
          </a:bodyPr>
          <a:lstStyle/>
          <a:p>
            <a:pPr algn="ctr">
              <a:lnSpc>
                <a:spcPts val="6999"/>
              </a:lnSpc>
            </a:pPr>
            <a:r>
              <a:rPr lang="en-US" sz="4600" spc="118" dirty="0">
                <a:solidFill>
                  <a:srgbClr val="000000"/>
                </a:solidFill>
                <a:latin typeface="Girl Scout 2"/>
              </a:rPr>
              <a:t>The Fall Product Program Started September 15!</a:t>
            </a:r>
            <a:endParaRPr lang="en-US" sz="4600" dirty="0">
              <a:ea typeface="Calibri"/>
              <a:cs typeface="Calibri"/>
            </a:endParaRPr>
          </a:p>
        </p:txBody>
      </p:sp>
      <p:pic>
        <p:nvPicPr>
          <p:cNvPr id="5" name="Picture 4" descr="A cartoon bear in a pool of water&#10;&#10;AI-generated content may be incorrect.">
            <a:extLst>
              <a:ext uri="{FF2B5EF4-FFF2-40B4-BE49-F238E27FC236}">
                <a16:creationId xmlns:a16="http://schemas.microsoft.com/office/drawing/2014/main" id="{87740467-F54B-C515-36AC-3D85EDE8C1D2}"/>
              </a:ext>
            </a:extLst>
          </p:cNvPr>
          <p:cNvPicPr>
            <a:picLocks noChangeAspect="1"/>
          </p:cNvPicPr>
          <p:nvPr/>
        </p:nvPicPr>
        <p:blipFill>
          <a:blip r:embed="rId3"/>
          <a:stretch>
            <a:fillRect/>
          </a:stretch>
        </p:blipFill>
        <p:spPr>
          <a:xfrm>
            <a:off x="5062533" y="1744543"/>
            <a:ext cx="8162925" cy="8048625"/>
          </a:xfrm>
          <a:prstGeom prst="rect">
            <a:avLst/>
          </a:prstGeom>
        </p:spPr>
      </p:pic>
    </p:spTree>
    <p:extLst>
      <p:ext uri="{BB962C8B-B14F-4D97-AF65-F5344CB8AC3E}">
        <p14:creationId xmlns:p14="http://schemas.microsoft.com/office/powerpoint/2010/main" val="179226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0EC8-4CC5-9517-21BE-2F1D62360090}"/>
              </a:ext>
            </a:extLst>
          </p:cNvPr>
          <p:cNvSpPr>
            <a:spLocks noGrp="1"/>
          </p:cNvSpPr>
          <p:nvPr>
            <p:ph type="title"/>
          </p:nvPr>
        </p:nvSpPr>
        <p:spPr/>
        <p:txBody>
          <a:bodyPr/>
          <a:lstStyle/>
          <a:p>
            <a:r>
              <a:rPr lang="en-US" dirty="0">
                <a:latin typeface="Girl Scout Text Book"/>
              </a:rPr>
              <a:t>Our goal is to have 1000 more of our Girl Scouts participate in the </a:t>
            </a:r>
            <a:br>
              <a:rPr lang="en-US" dirty="0">
                <a:latin typeface="Girl Scout Text Book"/>
              </a:rPr>
            </a:br>
            <a:r>
              <a:rPr lang="en-US" dirty="0">
                <a:latin typeface="Girl Scout Text Book"/>
              </a:rPr>
              <a:t>Fall Product Program this year!</a:t>
            </a:r>
            <a:endParaRPr lang="en-US" dirty="0"/>
          </a:p>
        </p:txBody>
      </p:sp>
      <p:sp>
        <p:nvSpPr>
          <p:cNvPr id="3" name="TextBox 2">
            <a:extLst>
              <a:ext uri="{FF2B5EF4-FFF2-40B4-BE49-F238E27FC236}">
                <a16:creationId xmlns:a16="http://schemas.microsoft.com/office/drawing/2014/main" id="{A9B65145-CA66-8459-B84F-7D19740B8C59}"/>
              </a:ext>
            </a:extLst>
          </p:cNvPr>
          <p:cNvSpPr txBox="1"/>
          <p:nvPr/>
        </p:nvSpPr>
        <p:spPr>
          <a:xfrm>
            <a:off x="6613525" y="3863385"/>
            <a:ext cx="1023937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latin typeface="Girl Scout Text Book" panose="02020003000000000000" pitchFamily="18" charset="0"/>
                <a:ea typeface="Calibri"/>
                <a:cs typeface="Calibri"/>
              </a:rPr>
              <a:t>By doing this program, you can EASILY complete LOTS of badges- and not just Cookie Badges.</a:t>
            </a:r>
          </a:p>
          <a:p>
            <a:endParaRPr lang="en-US" sz="2500" dirty="0">
              <a:latin typeface="Girl Scout Text Book" panose="02020003000000000000" pitchFamily="18" charset="0"/>
              <a:ea typeface="Calibri"/>
              <a:cs typeface="Calibri"/>
            </a:endParaRPr>
          </a:p>
          <a:p>
            <a:r>
              <a:rPr lang="en-US" sz="2500" dirty="0">
                <a:latin typeface="Girl Scout Text Book" panose="02020003000000000000" pitchFamily="18" charset="0"/>
                <a:ea typeface="Calibri"/>
                <a:cs typeface="Calibri"/>
              </a:rPr>
              <a:t>BADGE MEETINGS AVAILABLE WITH COOKIE MATERIALS to help you earn at EVERY LEVEL.</a:t>
            </a:r>
          </a:p>
          <a:p>
            <a:endParaRPr lang="en-US" sz="2500" dirty="0">
              <a:latin typeface="Girl Scout Text Book" panose="02020003000000000000" pitchFamily="18" charset="0"/>
              <a:ea typeface="Calibri"/>
              <a:cs typeface="Calibri"/>
            </a:endParaRPr>
          </a:p>
          <a:p>
            <a:r>
              <a:rPr lang="en-US" sz="2500" dirty="0">
                <a:latin typeface="Girl Scout Text Book" panose="02020003000000000000" pitchFamily="18" charset="0"/>
                <a:ea typeface="Calibri"/>
                <a:cs typeface="Calibri"/>
              </a:rPr>
              <a:t>MOST IMPORTANT: TROOP EARN NEEDED FUNDS FOR FALL AND WINTER EXPERIENCES!</a:t>
            </a:r>
          </a:p>
          <a:p>
            <a:endParaRPr lang="en-US" sz="2500" dirty="0">
              <a:latin typeface="Girl Scout Text Book" panose="02020003000000000000" pitchFamily="18" charset="0"/>
              <a:ea typeface="Calibri"/>
              <a:cs typeface="Calibri"/>
            </a:endParaRPr>
          </a:p>
          <a:p>
            <a:r>
              <a:rPr lang="en-US" sz="2500" dirty="0">
                <a:latin typeface="Girl Scout Text Book" panose="02020003000000000000" pitchFamily="18" charset="0"/>
                <a:ea typeface="Calibri"/>
                <a:cs typeface="Calibri"/>
              </a:rPr>
              <a:t>Girls GAIN real E-COMMERCE experience, make their own Online Store and Avatar and gain real world experience in TODAY's Business world – which is all WEB BASED!</a:t>
            </a:r>
          </a:p>
        </p:txBody>
      </p:sp>
      <p:pic>
        <p:nvPicPr>
          <p:cNvPr id="4" name="Picture 3" descr="Thumbs Up Smiley Face Emoji - Free vector graphic on Pixabay">
            <a:extLst>
              <a:ext uri="{FF2B5EF4-FFF2-40B4-BE49-F238E27FC236}">
                <a16:creationId xmlns:a16="http://schemas.microsoft.com/office/drawing/2014/main" id="{5733E5CB-4AF0-3419-5673-F733B0BE2B05}"/>
              </a:ext>
            </a:extLst>
          </p:cNvPr>
          <p:cNvPicPr>
            <a:picLocks noChangeAspect="1"/>
          </p:cNvPicPr>
          <p:nvPr/>
        </p:nvPicPr>
        <p:blipFill>
          <a:blip r:embed="rId3"/>
          <a:stretch>
            <a:fillRect/>
          </a:stretch>
        </p:blipFill>
        <p:spPr>
          <a:xfrm>
            <a:off x="14287499" y="285016"/>
            <a:ext cx="3810002" cy="2565891"/>
          </a:xfrm>
          <a:prstGeom prst="rect">
            <a:avLst/>
          </a:prstGeom>
        </p:spPr>
      </p:pic>
      <p:sp>
        <p:nvSpPr>
          <p:cNvPr id="5" name="TextBox 3">
            <a:extLst>
              <a:ext uri="{FF2B5EF4-FFF2-40B4-BE49-F238E27FC236}">
                <a16:creationId xmlns:a16="http://schemas.microsoft.com/office/drawing/2014/main" id="{6DC6184B-6DBC-6032-6640-73812B942750}"/>
              </a:ext>
            </a:extLst>
          </p:cNvPr>
          <p:cNvSpPr txBox="1"/>
          <p:nvPr/>
        </p:nvSpPr>
        <p:spPr>
          <a:xfrm>
            <a:off x="6613525" y="914534"/>
            <a:ext cx="7178675" cy="2462213"/>
          </a:xfrm>
          <a:prstGeom prst="rect">
            <a:avLst/>
          </a:prstGeom>
        </p:spPr>
        <p:txBody>
          <a:bodyPr wrap="square" lIns="0" tIns="0" rIns="0" bIns="0" rtlCol="0" anchor="t">
            <a:spAutoFit/>
          </a:bodyPr>
          <a:lstStyle/>
          <a:p>
            <a:pPr algn="ctr"/>
            <a:r>
              <a:rPr lang="en-US" sz="4000" spc="118" dirty="0">
                <a:solidFill>
                  <a:srgbClr val="000000"/>
                </a:solidFill>
                <a:latin typeface="Girl Scout 2"/>
              </a:rPr>
              <a:t>Service Unit Meeting Agenda Item- Fall Product: What Skills do your Girl Scouts gain?</a:t>
            </a:r>
            <a:endParaRPr lang="en-US" sz="4000" dirty="0">
              <a:ea typeface="Calibri"/>
              <a:cs typeface="Calibri"/>
            </a:endParaRPr>
          </a:p>
        </p:txBody>
      </p:sp>
    </p:spTree>
    <p:extLst>
      <p:ext uri="{BB962C8B-B14F-4D97-AF65-F5344CB8AC3E}">
        <p14:creationId xmlns:p14="http://schemas.microsoft.com/office/powerpoint/2010/main" val="22905921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B6D77-669D-C2A7-C41B-6754B65D0E1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5D77C67-4F6D-3F0F-4EDE-5866534D3385}"/>
              </a:ext>
            </a:extLst>
          </p:cNvPr>
          <p:cNvSpPr txBox="1"/>
          <p:nvPr/>
        </p:nvSpPr>
        <p:spPr>
          <a:xfrm>
            <a:off x="1748172" y="467487"/>
            <a:ext cx="1479164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ea typeface="Girl Scout 2"/>
                <a:cs typeface="Girl Scout 2"/>
              </a:rPr>
              <a:t>Council-Wide Camp Out Updates</a:t>
            </a:r>
            <a:endParaRPr lang="en-US" sz="5000" b="1"/>
          </a:p>
        </p:txBody>
      </p:sp>
      <p:sp>
        <p:nvSpPr>
          <p:cNvPr id="4" name="TextBox 3">
            <a:extLst>
              <a:ext uri="{FF2B5EF4-FFF2-40B4-BE49-F238E27FC236}">
                <a16:creationId xmlns:a16="http://schemas.microsoft.com/office/drawing/2014/main" id="{B846BA56-20C0-781A-236D-F4B1F0DAA668}"/>
              </a:ext>
            </a:extLst>
          </p:cNvPr>
          <p:cNvSpPr txBox="1"/>
          <p:nvPr/>
        </p:nvSpPr>
        <p:spPr>
          <a:xfrm>
            <a:off x="735496" y="6865295"/>
            <a:ext cx="1679713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dirty="0">
                <a:latin typeface="Girl Scout Text Book" panose="02020003000000000000" pitchFamily="18" charset="0"/>
                <a:ea typeface="Calibri"/>
                <a:cs typeface="Calibri"/>
              </a:rPr>
              <a:t>Council-Wide Campout venue changes due to property challenges at Camp Pisgah; you can find registration and more information for 2 new events on the </a:t>
            </a:r>
            <a:r>
              <a:rPr lang="en-US" sz="3000" dirty="0">
                <a:latin typeface="Girl Scout Text Book" panose="02020003000000000000" pitchFamily="18" charset="0"/>
                <a:ea typeface="Calibri"/>
                <a:cs typeface="Calibri"/>
                <a:hlinkClick r:id="rId3"/>
              </a:rPr>
              <a:t>Online Calendar</a:t>
            </a:r>
            <a:endParaRPr lang="en-US" sz="3000" dirty="0">
              <a:latin typeface="Girl Scout Text Book" panose="02020003000000000000" pitchFamily="18" charset="0"/>
              <a:ea typeface="Calibri"/>
              <a:cs typeface="Calibri"/>
            </a:endParaRPr>
          </a:p>
          <a:p>
            <a:pPr marL="742950" lvl="1" indent="-285750">
              <a:buFont typeface="Courier New"/>
              <a:buChar char="o"/>
            </a:pPr>
            <a:r>
              <a:rPr lang="en-US" sz="3000" dirty="0">
                <a:latin typeface="Girl Scout Text Book" panose="02020003000000000000" pitchFamily="18" charset="0"/>
                <a:ea typeface="Calibri"/>
                <a:cs typeface="Calibri"/>
                <a:hlinkClick r:id="rId4"/>
              </a:rPr>
              <a:t>Fall Festival at Girl Scout Little House in Brevard </a:t>
            </a:r>
            <a:r>
              <a:rPr lang="en-US" sz="3000" dirty="0">
                <a:latin typeface="Girl Scout Text Book" panose="02020003000000000000" pitchFamily="18" charset="0"/>
                <a:ea typeface="Calibri"/>
                <a:cs typeface="Calibri"/>
              </a:rPr>
              <a:t>on October 18 from 2-5 p.m.</a:t>
            </a:r>
          </a:p>
          <a:p>
            <a:pPr marL="742950" lvl="1" indent="-285750">
              <a:buFont typeface="Courier New"/>
              <a:buChar char="o"/>
            </a:pPr>
            <a:r>
              <a:rPr lang="en-US" sz="3000" dirty="0">
                <a:latin typeface="Girl Scout Text Book" panose="02020003000000000000" pitchFamily="18" charset="0"/>
                <a:ea typeface="Calibri"/>
                <a:cs typeface="Calibri"/>
                <a:hlinkClick r:id="rId5"/>
              </a:rPr>
              <a:t>Council-Wide Campout at </a:t>
            </a:r>
            <a:r>
              <a:rPr lang="en-US" sz="3000" dirty="0">
                <a:solidFill>
                  <a:srgbClr val="212529"/>
                </a:solidFill>
                <a:latin typeface="Girl Scout Text Book" panose="02020003000000000000" pitchFamily="18" charset="0"/>
                <a:hlinkClick r:id="rId5"/>
              </a:rPr>
              <a:t>Dale Earnhardt Environmental Leadership Campus at Oak Springs in Statesville</a:t>
            </a:r>
            <a:r>
              <a:rPr lang="en-US" sz="3000" dirty="0">
                <a:solidFill>
                  <a:srgbClr val="212529"/>
                </a:solidFill>
                <a:latin typeface="Girl Scout Text Book" panose="02020003000000000000" pitchFamily="18" charset="0"/>
              </a:rPr>
              <a:t>, October 25-26</a:t>
            </a:r>
            <a:endParaRPr lang="en-US" sz="3000" dirty="0">
              <a:latin typeface="Girl Scout Text Book" panose="02020003000000000000" pitchFamily="18" charset="0"/>
              <a:ea typeface="Calibri"/>
              <a:cs typeface="Calibri"/>
            </a:endParaRPr>
          </a:p>
          <a:p>
            <a:pPr lvl="1"/>
            <a:endParaRPr lang="en-US" sz="3000" dirty="0">
              <a:solidFill>
                <a:srgbClr val="212529"/>
              </a:solidFill>
              <a:latin typeface="Girl Scout Text Book" panose="02020003000000000000" pitchFamily="18" charset="0"/>
              <a:ea typeface="Calibri"/>
              <a:cs typeface="Calibri"/>
            </a:endParaRPr>
          </a:p>
        </p:txBody>
      </p:sp>
      <p:pic>
        <p:nvPicPr>
          <p:cNvPr id="6" name="Picture 5" descr="A two round orange badges&#10;&#10;AI-generated content may be incorrect.">
            <a:extLst>
              <a:ext uri="{FF2B5EF4-FFF2-40B4-BE49-F238E27FC236}">
                <a16:creationId xmlns:a16="http://schemas.microsoft.com/office/drawing/2014/main" id="{7CDCBDFF-0EE5-8906-D9E8-D4E2ED20EFE4}"/>
              </a:ext>
            </a:extLst>
          </p:cNvPr>
          <p:cNvPicPr>
            <a:picLocks noChangeAspect="1"/>
          </p:cNvPicPr>
          <p:nvPr/>
        </p:nvPicPr>
        <p:blipFill>
          <a:blip r:embed="rId6">
            <a:extLst>
              <a:ext uri="{28A0092B-C50C-407E-A947-70E740481C1C}">
                <a14:useLocalDpi xmlns:a14="http://schemas.microsoft.com/office/drawing/2010/main" val="0"/>
              </a:ext>
            </a:extLst>
          </a:blip>
          <a:srcRect t="962" r="6430" b="53815"/>
          <a:stretch>
            <a:fillRect/>
          </a:stretch>
        </p:blipFill>
        <p:spPr>
          <a:xfrm>
            <a:off x="3995528" y="1500348"/>
            <a:ext cx="10296939" cy="4976607"/>
          </a:xfrm>
          <a:prstGeom prst="rect">
            <a:avLst/>
          </a:prstGeom>
        </p:spPr>
      </p:pic>
    </p:spTree>
    <p:extLst>
      <p:ext uri="{BB962C8B-B14F-4D97-AF65-F5344CB8AC3E}">
        <p14:creationId xmlns:p14="http://schemas.microsoft.com/office/powerpoint/2010/main" val="2668981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1EE5-485F-BC24-55E5-21C4F5CD03B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2B6A851-AFA4-C6FA-C6CC-538A07B363F8}"/>
              </a:ext>
            </a:extLst>
          </p:cNvPr>
          <p:cNvSpPr txBox="1"/>
          <p:nvPr/>
        </p:nvSpPr>
        <p:spPr>
          <a:xfrm>
            <a:off x="2870610" y="674149"/>
            <a:ext cx="12546779" cy="838691"/>
          </a:xfrm>
          <a:prstGeom prst="rect">
            <a:avLst/>
          </a:prstGeom>
        </p:spPr>
        <p:txBody>
          <a:bodyPr wrap="square" lIns="0" tIns="0" rIns="0" bIns="0" rtlCol="0" anchor="t">
            <a:spAutoFit/>
          </a:bodyPr>
          <a:lstStyle/>
          <a:p>
            <a:pPr algn="ctr">
              <a:lnSpc>
                <a:spcPts val="6999"/>
              </a:lnSpc>
            </a:pPr>
            <a:r>
              <a:rPr lang="en-US" sz="5000" b="1" spc="118" dirty="0">
                <a:solidFill>
                  <a:srgbClr val="000000"/>
                </a:solidFill>
                <a:latin typeface="Girl Scout 2"/>
              </a:rPr>
              <a:t>Daisies/Brownies/Juniors</a:t>
            </a:r>
            <a:endParaRPr lang="en-US" sz="5000" b="1" dirty="0">
              <a:ea typeface="Calibri"/>
              <a:cs typeface="Calibri"/>
            </a:endParaRPr>
          </a:p>
        </p:txBody>
      </p:sp>
      <p:pic>
        <p:nvPicPr>
          <p:cNvPr id="8" name="Picture 7" descr="International Day of the Girl 2025 Sew-On Patch">
            <a:extLst>
              <a:ext uri="{FF2B5EF4-FFF2-40B4-BE49-F238E27FC236}">
                <a16:creationId xmlns:a16="http://schemas.microsoft.com/office/drawing/2014/main" id="{4F10EABA-740D-B440-C8A2-3D180CAC73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1551" t="9325" r="9441" b="11575"/>
          <a:stretch>
            <a:fillRect/>
          </a:stretch>
        </p:blipFill>
        <p:spPr>
          <a:xfrm>
            <a:off x="422900" y="2413163"/>
            <a:ext cx="3986557" cy="4069824"/>
          </a:xfrm>
          <a:prstGeom prst="rect">
            <a:avLst/>
          </a:prstGeom>
        </p:spPr>
      </p:pic>
      <p:sp>
        <p:nvSpPr>
          <p:cNvPr id="14" name="TextBox 13">
            <a:extLst>
              <a:ext uri="{FF2B5EF4-FFF2-40B4-BE49-F238E27FC236}">
                <a16:creationId xmlns:a16="http://schemas.microsoft.com/office/drawing/2014/main" id="{D405E9FB-7FBC-122A-31B0-C8DA7D4B3CDA}"/>
              </a:ext>
            </a:extLst>
          </p:cNvPr>
          <p:cNvSpPr txBox="1"/>
          <p:nvPr/>
        </p:nvSpPr>
        <p:spPr>
          <a:xfrm>
            <a:off x="4194304" y="1819513"/>
            <a:ext cx="12546779"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10/11 Greensboro: </a:t>
            </a:r>
            <a:r>
              <a:rPr lang="en-US" sz="3000" dirty="0">
                <a:latin typeface="Girl Scout Text Book" panose="02020003000000000000" pitchFamily="18" charset="0"/>
                <a:hlinkClick r:id="rId5"/>
              </a:rPr>
              <a:t>Grow, Glow and Connect -  International Day of the Girl Celebration</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10/14 </a:t>
            </a:r>
            <a:r>
              <a:rPr lang="en-US" sz="3000" dirty="0">
                <a:latin typeface="Girl Scout Text Book" panose="02020003000000000000" pitchFamily="18" charset="0"/>
                <a:hlinkClick r:id="rId6"/>
              </a:rPr>
              <a:t>Virtual: Power of Me (for Juniors) </a:t>
            </a:r>
            <a:r>
              <a:rPr lang="en-US" sz="3000" dirty="0">
                <a:latin typeface="Girl Scout Text Book" panose="02020003000000000000" pitchFamily="18" charset="0"/>
              </a:rPr>
              <a:t>– Presented by MADD, introduces skills to make healthy choices in the face of peer pressure. </a:t>
            </a:r>
          </a:p>
          <a:p>
            <a:pPr marL="742950" lvl="1" indent="-285750">
              <a:buFont typeface="Courier New"/>
              <a:buChar char="○"/>
            </a:pPr>
            <a:r>
              <a:rPr lang="en-US" sz="3000" dirty="0">
                <a:latin typeface="Girl Scout Text Book" panose="02020003000000000000" pitchFamily="18" charset="0"/>
              </a:rPr>
              <a:t>10/15 </a:t>
            </a:r>
            <a:r>
              <a:rPr lang="en-US" sz="3000" dirty="0">
                <a:latin typeface="Girl Scout Text Book" panose="02020003000000000000" pitchFamily="18" charset="0"/>
                <a:hlinkClick r:id="rId7"/>
              </a:rPr>
              <a:t>Virtual: Safe Sitter </a:t>
            </a:r>
            <a:r>
              <a:rPr lang="en-US" sz="3000" dirty="0" err="1">
                <a:latin typeface="Girl Scout Text Book" panose="02020003000000000000" pitchFamily="18" charset="0"/>
                <a:hlinkClick r:id="rId7"/>
              </a:rPr>
              <a:t>Safe@Home</a:t>
            </a:r>
            <a:r>
              <a:rPr lang="en-US" sz="3000" dirty="0">
                <a:latin typeface="Girl Scout Text Book" panose="02020003000000000000" pitchFamily="18" charset="0"/>
                <a:hlinkClick r:id="rId7"/>
              </a:rPr>
              <a:t> </a:t>
            </a:r>
            <a:r>
              <a:rPr lang="en-US" sz="3000" dirty="0">
                <a:latin typeface="Girl Scout Text Book" panose="02020003000000000000" pitchFamily="18" charset="0"/>
              </a:rPr>
              <a:t>(Junior) </a:t>
            </a:r>
            <a:r>
              <a:rPr lang="en-US" sz="3200" dirty="0">
                <a:latin typeface="Girl Scout Text Book" panose="02020003000000000000" pitchFamily="18" charset="0"/>
              </a:rPr>
              <a:t>– Learn the skills needed to be safe at home alone or while supervising siblings.  </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10/18 </a:t>
            </a:r>
            <a:r>
              <a:rPr lang="en-US" sz="3000" dirty="0">
                <a:latin typeface="Girl Scout Text Book" panose="02020003000000000000" pitchFamily="18" charset="0"/>
                <a:hlinkClick r:id="rId8"/>
              </a:rPr>
              <a:t>Brevard: Girl Scout Spirit Day</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10/21 </a:t>
            </a:r>
            <a:r>
              <a:rPr lang="en-US" sz="3000" dirty="0">
                <a:latin typeface="Girl Scout Text Book" panose="02020003000000000000" pitchFamily="18" charset="0"/>
                <a:hlinkClick r:id="rId9"/>
              </a:rPr>
              <a:t>Virtual: Sharks, Science &amp; Service </a:t>
            </a:r>
            <a:r>
              <a:rPr lang="en-US" sz="3000" dirty="0">
                <a:latin typeface="Girl Scout Text Book" panose="02020003000000000000" pitchFamily="18" charset="0"/>
              </a:rPr>
              <a:t>–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 </a:t>
            </a:r>
          </a:p>
          <a:p>
            <a:pPr marL="742950" lvl="1" indent="-285750">
              <a:buFont typeface="Courier New"/>
              <a:buChar char="○"/>
            </a:pPr>
            <a:r>
              <a:rPr lang="en-US" sz="3000" dirty="0">
                <a:latin typeface="Girl Scout Text Book" panose="02020003000000000000" pitchFamily="18" charset="0"/>
              </a:rPr>
              <a:t>10/25 </a:t>
            </a:r>
            <a:r>
              <a:rPr lang="en-US" sz="3000" dirty="0">
                <a:latin typeface="Girl Scout Text Book" panose="02020003000000000000" pitchFamily="18" charset="0"/>
                <a:hlinkClick r:id="rId10"/>
              </a:rPr>
              <a:t>KPC: Horses in STEM (Juniors)</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10/25-26 </a:t>
            </a:r>
            <a:r>
              <a:rPr lang="en-US" sz="3000" dirty="0">
                <a:latin typeface="Girl Scout Text Book" panose="02020003000000000000" pitchFamily="18" charset="0"/>
                <a:hlinkClick r:id="rId11"/>
              </a:rPr>
              <a:t>Statesville: Council-Wide Camp Out</a:t>
            </a:r>
            <a:endParaRPr lang="en-US" sz="3000" dirty="0">
              <a:latin typeface="Girl Scout Text Book" panose="02020003000000000000" pitchFamily="18" charset="0"/>
            </a:endParaRPr>
          </a:p>
        </p:txBody>
      </p:sp>
    </p:spTree>
    <p:extLst>
      <p:ext uri="{BB962C8B-B14F-4D97-AF65-F5344CB8AC3E}">
        <p14:creationId xmlns:p14="http://schemas.microsoft.com/office/powerpoint/2010/main" val="212620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C6C7-0BEF-B368-622C-D2FA69AD567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DCCF719-D869-F8B7-D7EF-984FAAC5E631}"/>
              </a:ext>
            </a:extLst>
          </p:cNvPr>
          <p:cNvSpPr txBox="1"/>
          <p:nvPr/>
        </p:nvSpPr>
        <p:spPr>
          <a:xfrm>
            <a:off x="2870610" y="674149"/>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Daisies/Brownies/Juniors</a:t>
            </a:r>
            <a:endParaRPr lang="en-US" sz="5000" b="1">
              <a:ea typeface="Calibri"/>
              <a:cs typeface="Calibri"/>
            </a:endParaRPr>
          </a:p>
        </p:txBody>
      </p:sp>
      <p:sp>
        <p:nvSpPr>
          <p:cNvPr id="14" name="TextBox 13">
            <a:extLst>
              <a:ext uri="{FF2B5EF4-FFF2-40B4-BE49-F238E27FC236}">
                <a16:creationId xmlns:a16="http://schemas.microsoft.com/office/drawing/2014/main" id="{116D1EBB-3E5E-DA21-1945-BC21506E937C}"/>
              </a:ext>
            </a:extLst>
          </p:cNvPr>
          <p:cNvSpPr txBox="1"/>
          <p:nvPr/>
        </p:nvSpPr>
        <p:spPr>
          <a:xfrm>
            <a:off x="4194305" y="2029338"/>
            <a:ext cx="12677272"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11/1 </a:t>
            </a:r>
            <a:r>
              <a:rPr lang="en-US" sz="3000" dirty="0">
                <a:latin typeface="Girl Scout Text Book" panose="02020003000000000000" pitchFamily="18" charset="0"/>
                <a:hlinkClick r:id="rId3"/>
              </a:rPr>
              <a:t>KPC: Brownie RIIT Explorers</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11/8 Gastonia: Hero In You – Grow your super-powers while earning the Healthy View, Healthy You patch.</a:t>
            </a:r>
          </a:p>
          <a:p>
            <a:pPr marL="742950" lvl="1" indent="-285750">
              <a:buFont typeface="Courier New"/>
              <a:buChar char="○"/>
            </a:pPr>
            <a:r>
              <a:rPr lang="en-US" sz="3000" dirty="0">
                <a:latin typeface="Girl Scout Text Book" panose="02020003000000000000" pitchFamily="18" charset="0"/>
              </a:rPr>
              <a:t>11/9 Winston-Salem: Science of Roller Skating – Family fun on wheels. </a:t>
            </a:r>
            <a:r>
              <a:rPr lang="en-US" sz="3000" i="1" dirty="0">
                <a:latin typeface="Girl Scout Text Book" panose="02020003000000000000" pitchFamily="18" charset="0"/>
              </a:rPr>
              <a:t>Registration coming soon!</a:t>
            </a:r>
          </a:p>
          <a:p>
            <a:pPr marL="742950" lvl="1" indent="-285750">
              <a:buFont typeface="Courier New"/>
              <a:buChar char="○"/>
            </a:pPr>
            <a:r>
              <a:rPr lang="en-US" sz="3000" dirty="0">
                <a:latin typeface="Girl Scout Text Book" panose="02020003000000000000" pitchFamily="18" charset="0"/>
              </a:rPr>
              <a:t>11/11 </a:t>
            </a:r>
            <a:r>
              <a:rPr lang="en-US" sz="3000" dirty="0">
                <a:latin typeface="Girl Scout Text Book" panose="02020003000000000000" pitchFamily="18" charset="0"/>
                <a:hlinkClick r:id="rId4"/>
              </a:rPr>
              <a:t>Virtual: Sharks, Science &amp; Service </a:t>
            </a:r>
            <a:r>
              <a:rPr lang="en-US" sz="3000" dirty="0">
                <a:latin typeface="Girl Scout Text Book" panose="02020003000000000000" pitchFamily="18" charset="0"/>
              </a:rPr>
              <a:t>–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 </a:t>
            </a:r>
          </a:p>
          <a:p>
            <a:pPr marL="742950" lvl="1" indent="-285750">
              <a:buFont typeface="Courier New"/>
              <a:buChar char="○"/>
            </a:pPr>
            <a:r>
              <a:rPr lang="en-US" sz="3000" dirty="0">
                <a:latin typeface="Girl Scout Text Book" panose="02020003000000000000" pitchFamily="18" charset="0"/>
              </a:rPr>
              <a:t>11/22 </a:t>
            </a:r>
            <a:r>
              <a:rPr lang="en-US" sz="3000" dirty="0">
                <a:latin typeface="Girl Scout Text Book" panose="02020003000000000000" pitchFamily="18" charset="0"/>
                <a:hlinkClick r:id="rId5"/>
              </a:rPr>
              <a:t>KPC: No Horse No Problem! Model Artist Show</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12/6 </a:t>
            </a:r>
            <a:r>
              <a:rPr lang="en-US" sz="3000" dirty="0">
                <a:latin typeface="Girl Scout Text Book" panose="02020003000000000000" pitchFamily="18" charset="0"/>
                <a:hlinkClick r:id="rId6"/>
              </a:rPr>
              <a:t>Black Mountain: Cookie Expo </a:t>
            </a:r>
            <a:r>
              <a:rPr lang="en-US" sz="3000" dirty="0">
                <a:latin typeface="Girl Scout Text Book" panose="02020003000000000000" pitchFamily="18" charset="0"/>
              </a:rPr>
              <a:t>– Get ready for the Girl Scout Cookie program and flex those entrepreneurial muscles.</a:t>
            </a:r>
            <a:endParaRPr lang="en-US" sz="3000" dirty="0">
              <a:latin typeface="Girl Scout Text Book" panose="02020003000000000000" pitchFamily="18" charset="0"/>
              <a:ea typeface="Calibri"/>
              <a:cs typeface="Calibri"/>
            </a:endParaRPr>
          </a:p>
        </p:txBody>
      </p:sp>
      <p:pic>
        <p:nvPicPr>
          <p:cNvPr id="16" name="Picture 15" descr="The 2025 Cookie Season Starts January 1st!">
            <a:extLst>
              <a:ext uri="{FF2B5EF4-FFF2-40B4-BE49-F238E27FC236}">
                <a16:creationId xmlns:a16="http://schemas.microsoft.com/office/drawing/2014/main" id="{9B3FDC0B-D9B8-75B8-15D1-DFCDBB8FD218}"/>
              </a:ext>
            </a:extLst>
          </p:cNvPr>
          <p:cNvPicPr>
            <a:picLocks noChangeAspect="1"/>
          </p:cNvPicPr>
          <p:nvPr/>
        </p:nvPicPr>
        <p:blipFill>
          <a:blip r:embed="rId7"/>
          <a:stretch>
            <a:fillRect/>
          </a:stretch>
        </p:blipFill>
        <p:spPr>
          <a:xfrm>
            <a:off x="737885" y="2663405"/>
            <a:ext cx="2984638" cy="3440846"/>
          </a:xfrm>
          <a:prstGeom prst="rect">
            <a:avLst/>
          </a:prstGeom>
        </p:spPr>
      </p:pic>
    </p:spTree>
    <p:extLst>
      <p:ext uri="{BB962C8B-B14F-4D97-AF65-F5344CB8AC3E}">
        <p14:creationId xmlns:p14="http://schemas.microsoft.com/office/powerpoint/2010/main" val="61812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96D3-F31C-8846-5A49-EAB46E5C2184}"/>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ACA093F3-B2BC-DBB6-E2CF-5AA167EF46BF}"/>
              </a:ext>
            </a:extLst>
          </p:cNvPr>
          <p:cNvSpPr txBox="1"/>
          <p:nvPr/>
        </p:nvSpPr>
        <p:spPr>
          <a:xfrm>
            <a:off x="2731287" y="205164"/>
            <a:ext cx="12825426"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Cadettes/Seniors/Ambassadors</a:t>
            </a:r>
            <a:endParaRPr lang="en-US" sz="5000" b="1">
              <a:ea typeface="Calibri"/>
              <a:cs typeface="Calibri"/>
            </a:endParaRPr>
          </a:p>
        </p:txBody>
      </p:sp>
      <p:pic>
        <p:nvPicPr>
          <p:cNvPr id="8" name="Picture 7" descr="International Day of the Girl 2025 Sew-On Patch">
            <a:extLst>
              <a:ext uri="{FF2B5EF4-FFF2-40B4-BE49-F238E27FC236}">
                <a16:creationId xmlns:a16="http://schemas.microsoft.com/office/drawing/2014/main" id="{5882BB19-08BF-AE42-E01B-E879525A17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275107"/>
            <a:ext cx="3907058" cy="3984019"/>
          </a:xfrm>
          <a:prstGeom prst="rect">
            <a:avLst/>
          </a:prstGeom>
        </p:spPr>
      </p:pic>
      <p:sp>
        <p:nvSpPr>
          <p:cNvPr id="7" name="TextBox 6">
            <a:extLst>
              <a:ext uri="{FF2B5EF4-FFF2-40B4-BE49-F238E27FC236}">
                <a16:creationId xmlns:a16="http://schemas.microsoft.com/office/drawing/2014/main" id="{FB1EDCCC-6517-A0A8-59D6-6BF1FC867364}"/>
              </a:ext>
            </a:extLst>
          </p:cNvPr>
          <p:cNvSpPr txBox="1"/>
          <p:nvPr/>
        </p:nvSpPr>
        <p:spPr>
          <a:xfrm>
            <a:off x="3290016" y="1275107"/>
            <a:ext cx="14370456"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10/11 Greensboro: </a:t>
            </a:r>
            <a:r>
              <a:rPr lang="en-US" sz="3000" dirty="0">
                <a:latin typeface="Girl Scout Text Book" panose="02020003000000000000" pitchFamily="18" charset="0"/>
                <a:hlinkClick r:id="rId5"/>
              </a:rPr>
              <a:t>Balance, Bravery, Belonging - an International Day of the Girl celebration</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10/15 </a:t>
            </a:r>
            <a:r>
              <a:rPr lang="en-US" sz="3000" dirty="0">
                <a:latin typeface="Girl Scout Text Book" panose="02020003000000000000" pitchFamily="18" charset="0"/>
                <a:hlinkClick r:id="rId6"/>
              </a:rPr>
              <a:t>Virtual: Safe Sitter </a:t>
            </a:r>
            <a:r>
              <a:rPr lang="en-US" sz="3000" dirty="0" err="1">
                <a:latin typeface="Girl Scout Text Book" panose="02020003000000000000" pitchFamily="18" charset="0"/>
                <a:hlinkClick r:id="rId6"/>
              </a:rPr>
              <a:t>Safe@Home</a:t>
            </a:r>
            <a:r>
              <a:rPr lang="en-US" sz="3000" dirty="0">
                <a:latin typeface="Girl Scout Text Book" panose="02020003000000000000" pitchFamily="18" charset="0"/>
                <a:hlinkClick r:id="rId6"/>
              </a:rPr>
              <a:t> </a:t>
            </a:r>
            <a:r>
              <a:rPr lang="en-US" sz="3000" dirty="0">
                <a:latin typeface="Girl Scout Text Book" panose="02020003000000000000" pitchFamily="18" charset="0"/>
              </a:rPr>
              <a:t>(Cadettes) – Learn the skills needed to be safe at home alone or while supervising siblings.  </a:t>
            </a:r>
          </a:p>
          <a:p>
            <a:pPr marL="742950" lvl="1" indent="-285750">
              <a:buFont typeface="Courier New"/>
              <a:buChar char="○"/>
            </a:pPr>
            <a:r>
              <a:rPr lang="en-US" sz="3000" dirty="0">
                <a:latin typeface="Girl Scout Text Book" panose="02020003000000000000" pitchFamily="18" charset="0"/>
              </a:rPr>
              <a:t>10/16 </a:t>
            </a:r>
            <a:r>
              <a:rPr lang="en-US" sz="3000" dirty="0">
                <a:latin typeface="Girl Scout Text Book" panose="02020003000000000000" pitchFamily="18" charset="0"/>
                <a:hlinkClick r:id="rId7"/>
              </a:rPr>
              <a:t>Virtual: Power of Youth </a:t>
            </a:r>
            <a:r>
              <a:rPr lang="en-US" sz="3000" dirty="0">
                <a:latin typeface="Girl Scout Text Book" panose="02020003000000000000" pitchFamily="18" charset="0"/>
              </a:rPr>
              <a:t>– presented by MADD, teaches the skills teens need to make safe choices around underage drinking and driving. </a:t>
            </a:r>
          </a:p>
          <a:p>
            <a:pPr marL="742950" lvl="1" indent="-285750">
              <a:buFont typeface="Courier New"/>
              <a:buChar char="○"/>
            </a:pPr>
            <a:r>
              <a:rPr lang="en-US" sz="3000" dirty="0">
                <a:latin typeface="Girl Scout Text Book" panose="02020003000000000000" pitchFamily="18" charset="0"/>
              </a:rPr>
              <a:t>10/18 </a:t>
            </a:r>
            <a:r>
              <a:rPr lang="en-US" sz="3000" dirty="0">
                <a:latin typeface="Girl Scout Text Book" panose="02020003000000000000" pitchFamily="18" charset="0"/>
                <a:hlinkClick r:id="rId8"/>
              </a:rPr>
              <a:t>Brevard: Girl Scout Spirit Day</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10/18 </a:t>
            </a:r>
            <a:r>
              <a:rPr lang="en-US" sz="3000" dirty="0">
                <a:latin typeface="Girl Scout Text Book" panose="02020003000000000000" pitchFamily="18" charset="0"/>
                <a:hlinkClick r:id="rId9"/>
              </a:rPr>
              <a:t>KPC: Barn Rat Olympics</a:t>
            </a:r>
            <a:r>
              <a:rPr lang="en-US" sz="3000" dirty="0">
                <a:latin typeface="Girl Scout Text Book" panose="02020003000000000000" pitchFamily="18" charset="0"/>
              </a:rPr>
              <a:t> - RIITs, get ready to put your horse knowledge and barn skills to the test at the Barn Rat Olympics!</a:t>
            </a:r>
          </a:p>
          <a:p>
            <a:pPr marL="742950" lvl="1" indent="-285750">
              <a:buFont typeface="Courier New"/>
              <a:buChar char="○"/>
            </a:pPr>
            <a:r>
              <a:rPr lang="en-US" sz="3000" dirty="0">
                <a:latin typeface="Girl Scout Text Book" panose="02020003000000000000" pitchFamily="18" charset="0"/>
              </a:rPr>
              <a:t>10/21 </a:t>
            </a:r>
            <a:r>
              <a:rPr lang="en-US" sz="3000" dirty="0">
                <a:latin typeface="Girl Scout Text Book" panose="02020003000000000000" pitchFamily="18" charset="0"/>
                <a:hlinkClick r:id="rId10"/>
              </a:rPr>
              <a:t>Virtual: Highest Awards Info Night </a:t>
            </a:r>
            <a:r>
              <a:rPr lang="en-US" sz="3000" dirty="0">
                <a:latin typeface="Girl Scout Text Book" panose="02020003000000000000" pitchFamily="18" charset="0"/>
              </a:rPr>
              <a:t>- Learn more about earning your Bronze, Silver, or Gold Award</a:t>
            </a:r>
          </a:p>
          <a:p>
            <a:pPr marL="742950" lvl="1" indent="-285750">
              <a:buFont typeface="Courier New"/>
              <a:buChar char="○"/>
            </a:pPr>
            <a:r>
              <a:rPr lang="en-US" sz="3000" dirty="0">
                <a:latin typeface="Girl Scout Text Book" panose="02020003000000000000" pitchFamily="18" charset="0"/>
              </a:rPr>
              <a:t>10/23 </a:t>
            </a:r>
            <a:r>
              <a:rPr lang="en-US" sz="3000" dirty="0">
                <a:latin typeface="Girl Scout Text Book" panose="02020003000000000000" pitchFamily="18" charset="0"/>
                <a:hlinkClick r:id="rId11"/>
              </a:rPr>
              <a:t>Virtual: Sharks, Science &amp; Service</a:t>
            </a:r>
            <a:r>
              <a:rPr lang="en-US" sz="3000" dirty="0">
                <a:latin typeface="Girl Scout Text Book" panose="02020003000000000000" pitchFamily="18" charset="0"/>
              </a:rPr>
              <a:t> –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a:t>
            </a:r>
          </a:p>
          <a:p>
            <a:pPr marL="742950" lvl="1" indent="-285750">
              <a:buFont typeface="Courier New"/>
              <a:buChar char="○"/>
            </a:pPr>
            <a:r>
              <a:rPr lang="en-US" sz="3000" dirty="0">
                <a:latin typeface="Girl Scout Text Book" panose="02020003000000000000" pitchFamily="18" charset="0"/>
              </a:rPr>
              <a:t>10/25-26 </a:t>
            </a:r>
            <a:r>
              <a:rPr lang="en-US" sz="3000" dirty="0">
                <a:latin typeface="Girl Scout Text Book" panose="02020003000000000000" pitchFamily="18" charset="0"/>
                <a:hlinkClick r:id="rId12"/>
              </a:rPr>
              <a:t>Statesville: Council-wide Camp Out</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10/29 </a:t>
            </a:r>
            <a:r>
              <a:rPr lang="en-US" sz="3000" dirty="0">
                <a:latin typeface="Girl Scout Text Book" panose="02020003000000000000" pitchFamily="18" charset="0"/>
                <a:hlinkClick r:id="rId13"/>
              </a:rPr>
              <a:t>Virtual: Passport to Destinations </a:t>
            </a:r>
            <a:r>
              <a:rPr lang="en-US" sz="3000" dirty="0">
                <a:latin typeface="Girl Scout Text Book" panose="02020003000000000000" pitchFamily="18" charset="0"/>
              </a:rPr>
              <a:t>– Learn about international travel opportunities </a:t>
            </a:r>
          </a:p>
        </p:txBody>
      </p:sp>
      <p:pic>
        <p:nvPicPr>
          <p:cNvPr id="9" name="Picture 8" descr="Program Aide Award Pin">
            <a:extLst>
              <a:ext uri="{FF2B5EF4-FFF2-40B4-BE49-F238E27FC236}">
                <a16:creationId xmlns:a16="http://schemas.microsoft.com/office/drawing/2014/main" id="{595A0FD5-D87C-9ECA-6E69-B7E5F9F5C15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t="22892" r="-606" b="20115"/>
          <a:stretch>
            <a:fillRect/>
          </a:stretch>
        </p:blipFill>
        <p:spPr>
          <a:xfrm>
            <a:off x="129548" y="5302106"/>
            <a:ext cx="3647961" cy="2060611"/>
          </a:xfrm>
          <a:prstGeom prst="rect">
            <a:avLst/>
          </a:prstGeom>
        </p:spPr>
      </p:pic>
    </p:spTree>
    <p:extLst>
      <p:ext uri="{BB962C8B-B14F-4D97-AF65-F5344CB8AC3E}">
        <p14:creationId xmlns:p14="http://schemas.microsoft.com/office/powerpoint/2010/main" val="3988018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2400-2E8B-BF14-BA7E-9A7AD476A399}"/>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B59A81D8-7414-1D8A-8FF2-FF9DE69B0F3C}"/>
              </a:ext>
            </a:extLst>
          </p:cNvPr>
          <p:cNvSpPr txBox="1"/>
          <p:nvPr/>
        </p:nvSpPr>
        <p:spPr>
          <a:xfrm>
            <a:off x="2731287" y="205164"/>
            <a:ext cx="12825426"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Cadettes/Seniors/Ambassadors</a:t>
            </a:r>
            <a:endParaRPr lang="en-US" sz="5000" b="1">
              <a:ea typeface="Calibri"/>
              <a:cs typeface="Calibri"/>
            </a:endParaRPr>
          </a:p>
        </p:txBody>
      </p:sp>
      <p:pic>
        <p:nvPicPr>
          <p:cNvPr id="8" name="Picture 7" descr="International Day of the Girl 2025 Sew-On Patch">
            <a:extLst>
              <a:ext uri="{FF2B5EF4-FFF2-40B4-BE49-F238E27FC236}">
                <a16:creationId xmlns:a16="http://schemas.microsoft.com/office/drawing/2014/main" id="{FE31E393-3AC5-CCF2-F9CA-A37072AF64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275107"/>
            <a:ext cx="3907058" cy="3984019"/>
          </a:xfrm>
          <a:prstGeom prst="rect">
            <a:avLst/>
          </a:prstGeom>
        </p:spPr>
      </p:pic>
      <p:sp>
        <p:nvSpPr>
          <p:cNvPr id="7" name="TextBox 6">
            <a:extLst>
              <a:ext uri="{FF2B5EF4-FFF2-40B4-BE49-F238E27FC236}">
                <a16:creationId xmlns:a16="http://schemas.microsoft.com/office/drawing/2014/main" id="{48DE26B7-1154-F574-E1F9-CCD32DE78803}"/>
              </a:ext>
            </a:extLst>
          </p:cNvPr>
          <p:cNvSpPr txBox="1"/>
          <p:nvPr/>
        </p:nvSpPr>
        <p:spPr>
          <a:xfrm>
            <a:off x="3115542" y="1275107"/>
            <a:ext cx="14868437"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11/1 </a:t>
            </a:r>
            <a:r>
              <a:rPr lang="en-US" sz="3000" dirty="0">
                <a:latin typeface="Girl Scout Text Book" panose="02020003000000000000" pitchFamily="18" charset="0"/>
                <a:hlinkClick r:id="rId5"/>
              </a:rPr>
              <a:t>Virtual: Program Aide Award </a:t>
            </a:r>
            <a:r>
              <a:rPr lang="en-US" sz="3000" dirty="0">
                <a:latin typeface="Girl Scout Text Book" panose="02020003000000000000" pitchFamily="18" charset="0"/>
              </a:rPr>
              <a:t>– Cadettes lay the foundation for earning their Program Aide Award. </a:t>
            </a:r>
          </a:p>
          <a:p>
            <a:pPr marL="742950" lvl="1" indent="-285750">
              <a:buFont typeface="Courier New"/>
              <a:buChar char="○"/>
            </a:pPr>
            <a:r>
              <a:rPr lang="en-US" sz="3000" dirty="0">
                <a:latin typeface="Girl Scout Text Book" panose="02020003000000000000" pitchFamily="18" charset="0"/>
              </a:rPr>
              <a:t>11/4 </a:t>
            </a:r>
            <a:r>
              <a:rPr lang="en-US" sz="3000" dirty="0">
                <a:latin typeface="Girl Scout Text Book" panose="02020003000000000000" pitchFamily="18" charset="0"/>
                <a:hlinkClick r:id="rId6"/>
              </a:rPr>
              <a:t>Virtual: Power of Youth </a:t>
            </a:r>
            <a:r>
              <a:rPr lang="en-US" sz="3000" dirty="0">
                <a:latin typeface="Girl Scout Text Book" panose="02020003000000000000" pitchFamily="18" charset="0"/>
              </a:rPr>
              <a:t>– presented by MADD, teaches the skills teens need to make safe choices around underage drinking and driving. </a:t>
            </a:r>
          </a:p>
          <a:p>
            <a:pPr marL="742950" lvl="1" indent="-285750">
              <a:buFont typeface="Courier New"/>
              <a:buChar char="○"/>
            </a:pPr>
            <a:r>
              <a:rPr lang="en-US" sz="3000" dirty="0">
                <a:latin typeface="Girl Scout Text Book" panose="02020003000000000000" pitchFamily="18" charset="0"/>
              </a:rPr>
              <a:t>11/9 </a:t>
            </a:r>
            <a:r>
              <a:rPr lang="en-US" sz="3000" dirty="0">
                <a:latin typeface="Girl Scout Text Book" panose="02020003000000000000" pitchFamily="18" charset="0"/>
                <a:hlinkClick r:id="rId7"/>
              </a:rPr>
              <a:t>KPC: Cadette Animal Helpers Badge</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11/9 Winston-Salem: Science of Roller Skating – Family Fun on Wheels – </a:t>
            </a:r>
            <a:r>
              <a:rPr lang="en-US" sz="3000" i="1" dirty="0">
                <a:latin typeface="Girl Scout Text Book" panose="02020003000000000000" pitchFamily="18" charset="0"/>
              </a:rPr>
              <a:t>Registration coming soon!</a:t>
            </a:r>
          </a:p>
          <a:p>
            <a:pPr marL="742950" lvl="1" indent="-285750">
              <a:buFont typeface="Courier New"/>
              <a:buChar char="○"/>
            </a:pPr>
            <a:r>
              <a:rPr lang="en-US" sz="3000" dirty="0">
                <a:latin typeface="Girl Scout Text Book" panose="02020003000000000000" pitchFamily="18" charset="0"/>
              </a:rPr>
              <a:t>11/9 </a:t>
            </a:r>
            <a:r>
              <a:rPr lang="en-US" sz="3000" dirty="0">
                <a:latin typeface="Girl Scout Text Book" panose="02020003000000000000" pitchFamily="18" charset="0"/>
                <a:hlinkClick r:id="rId8"/>
              </a:rPr>
              <a:t>Virtual: </a:t>
            </a:r>
            <a:r>
              <a:rPr lang="en-US" sz="3000" dirty="0" err="1">
                <a:latin typeface="Girl Scout Text Book" panose="02020003000000000000" pitchFamily="18" charset="0"/>
                <a:hlinkClick r:id="rId8"/>
              </a:rPr>
              <a:t>Safe@Home</a:t>
            </a:r>
            <a:r>
              <a:rPr lang="en-US" sz="3000" dirty="0">
                <a:latin typeface="Girl Scout Text Book" panose="02020003000000000000" pitchFamily="18" charset="0"/>
                <a:hlinkClick r:id="rId8"/>
              </a:rPr>
              <a:t> </a:t>
            </a:r>
            <a:r>
              <a:rPr lang="en-US" sz="3000" dirty="0">
                <a:latin typeface="Girl Scout Text Book" panose="02020003000000000000" pitchFamily="18" charset="0"/>
              </a:rPr>
              <a:t>(Cadettes) – Learn the skills needed to be safe at home alone or while supervising siblings.  </a:t>
            </a:r>
          </a:p>
          <a:p>
            <a:pPr marL="742950" lvl="1" indent="-285750">
              <a:buFont typeface="Courier New"/>
              <a:buChar char="○"/>
            </a:pPr>
            <a:r>
              <a:rPr lang="en-US" sz="3000" dirty="0">
                <a:latin typeface="Girl Scout Text Book" panose="02020003000000000000" pitchFamily="18" charset="0"/>
              </a:rPr>
              <a:t>11/13 </a:t>
            </a:r>
            <a:r>
              <a:rPr lang="en-US" sz="3000" dirty="0">
                <a:latin typeface="Girl Scout Text Book" panose="02020003000000000000" pitchFamily="18" charset="0"/>
                <a:hlinkClick r:id="rId9"/>
              </a:rPr>
              <a:t>Virtual: Sharks, Science &amp; Service </a:t>
            </a:r>
            <a:r>
              <a:rPr lang="en-US" sz="3000" dirty="0">
                <a:latin typeface="Girl Scout Text Book" panose="02020003000000000000" pitchFamily="18" charset="0"/>
              </a:rPr>
              <a:t>–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a:t>
            </a:r>
            <a:endParaRPr lang="en-US" sz="3000" dirty="0">
              <a:latin typeface="Girl Scout Text Book" panose="02020003000000000000" pitchFamily="18" charset="0"/>
              <a:ea typeface="Calibri"/>
              <a:cs typeface="Calibri"/>
            </a:endParaRPr>
          </a:p>
          <a:p>
            <a:pPr marL="742950" lvl="1" indent="-285750">
              <a:buFont typeface="Courier New"/>
              <a:buChar char="○"/>
            </a:pPr>
            <a:r>
              <a:rPr lang="en-US" sz="3000" dirty="0">
                <a:latin typeface="Girl Scout Text Book" panose="02020003000000000000" pitchFamily="18" charset="0"/>
              </a:rPr>
              <a:t>11/17 </a:t>
            </a:r>
            <a:r>
              <a:rPr lang="en-US" sz="3000" dirty="0">
                <a:latin typeface="Girl Scout Text Book" panose="02020003000000000000" pitchFamily="18" charset="0"/>
                <a:hlinkClick r:id="rId10"/>
              </a:rPr>
              <a:t>Virtual: Highest Awards Info Night </a:t>
            </a:r>
            <a:r>
              <a:rPr lang="en-US" sz="3000" dirty="0">
                <a:latin typeface="Girl Scout Text Book" panose="02020003000000000000" pitchFamily="18" charset="0"/>
              </a:rPr>
              <a:t>– Learn more about earning your Bronze, Silver or Gold Award</a:t>
            </a:r>
          </a:p>
          <a:p>
            <a:pPr marL="742950" lvl="1" indent="-285750">
              <a:buFont typeface="Courier New"/>
              <a:buChar char="○"/>
            </a:pPr>
            <a:r>
              <a:rPr lang="en-US" sz="3000" dirty="0">
                <a:latin typeface="Girl Scout Text Book" panose="02020003000000000000" pitchFamily="18" charset="0"/>
              </a:rPr>
              <a:t>11/19 </a:t>
            </a:r>
            <a:r>
              <a:rPr lang="en-US" sz="3000" dirty="0">
                <a:latin typeface="Girl Scout Text Book" panose="02020003000000000000" pitchFamily="18" charset="0"/>
                <a:hlinkClick r:id="rId11"/>
              </a:rPr>
              <a:t>Virtual: Safe Sitter </a:t>
            </a:r>
            <a:r>
              <a:rPr lang="en-US" sz="3000" dirty="0">
                <a:latin typeface="Girl Scout Text Book" panose="02020003000000000000" pitchFamily="18" charset="0"/>
              </a:rPr>
              <a:t>– Earn your Cadette Babysitting Badge and Safe Sitter certification.</a:t>
            </a:r>
          </a:p>
          <a:p>
            <a:pPr marL="742950" lvl="1" indent="-285750">
              <a:buFont typeface="Courier New"/>
              <a:buChar char="○"/>
            </a:pPr>
            <a:r>
              <a:rPr lang="en-US" sz="3000" dirty="0">
                <a:latin typeface="Girl Scout Text Book" panose="02020003000000000000" pitchFamily="18" charset="0"/>
              </a:rPr>
              <a:t>11/22 </a:t>
            </a:r>
            <a:r>
              <a:rPr lang="en-US" sz="3000" dirty="0">
                <a:latin typeface="Girl Scout Text Book" panose="02020003000000000000" pitchFamily="18" charset="0"/>
                <a:hlinkClick r:id="rId12"/>
              </a:rPr>
              <a:t>KPC: No Horse No Problem! Model Artist Show</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12/6 </a:t>
            </a:r>
            <a:r>
              <a:rPr lang="en-US" sz="3000" dirty="0">
                <a:latin typeface="Girl Scout Text Book" panose="02020003000000000000" pitchFamily="18" charset="0"/>
                <a:hlinkClick r:id="rId13"/>
              </a:rPr>
              <a:t>Black Mountain: Cookie University </a:t>
            </a:r>
            <a:r>
              <a:rPr lang="en-US" sz="3000" dirty="0">
                <a:latin typeface="Girl Scout Text Book" panose="02020003000000000000" pitchFamily="18" charset="0"/>
              </a:rPr>
              <a:t>– Take your cookie skills to the next level. Create your own business and roll the dice to see where life takes you.</a:t>
            </a:r>
            <a:endParaRPr lang="en-US" sz="3000" dirty="0">
              <a:latin typeface="Girl Scout Text Book" panose="02020003000000000000" pitchFamily="18" charset="0"/>
              <a:ea typeface="Calibri"/>
              <a:cs typeface="Calibri"/>
            </a:endParaRPr>
          </a:p>
        </p:txBody>
      </p:sp>
      <p:pic>
        <p:nvPicPr>
          <p:cNvPr id="9" name="Picture 8" descr="Program Aide Award Pin">
            <a:extLst>
              <a:ext uri="{FF2B5EF4-FFF2-40B4-BE49-F238E27FC236}">
                <a16:creationId xmlns:a16="http://schemas.microsoft.com/office/drawing/2014/main" id="{7DA8842D-1443-B684-12A9-C3F8855A674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t="22892" r="-606" b="20115"/>
          <a:stretch>
            <a:fillRect/>
          </a:stretch>
        </p:blipFill>
        <p:spPr>
          <a:xfrm>
            <a:off x="129548" y="5302106"/>
            <a:ext cx="3647961" cy="2060611"/>
          </a:xfrm>
          <a:prstGeom prst="rect">
            <a:avLst/>
          </a:prstGeom>
        </p:spPr>
      </p:pic>
    </p:spTree>
    <p:extLst>
      <p:ext uri="{BB962C8B-B14F-4D97-AF65-F5344CB8AC3E}">
        <p14:creationId xmlns:p14="http://schemas.microsoft.com/office/powerpoint/2010/main" val="402866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6B3F-8F6C-3C3F-0A26-ECE0EDF33D4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48465B0-3F4F-4417-E4E0-F7E95DF4915E}"/>
              </a:ext>
            </a:extLst>
          </p:cNvPr>
          <p:cNvSpPr txBox="1"/>
          <p:nvPr/>
        </p:nvSpPr>
        <p:spPr>
          <a:xfrm>
            <a:off x="1748172" y="500338"/>
            <a:ext cx="1479164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ea typeface="Girl Scout 2"/>
                <a:cs typeface="Girl Scout 2"/>
              </a:rPr>
              <a:t>Upcoming Adult Trainings</a:t>
            </a:r>
            <a:endParaRPr lang="en-US" sz="5000" b="1"/>
          </a:p>
        </p:txBody>
      </p:sp>
      <p:sp>
        <p:nvSpPr>
          <p:cNvPr id="4" name="TextBox 3">
            <a:extLst>
              <a:ext uri="{FF2B5EF4-FFF2-40B4-BE49-F238E27FC236}">
                <a16:creationId xmlns:a16="http://schemas.microsoft.com/office/drawing/2014/main" id="{5C5D8986-5557-2C48-348E-701BAEEA245C}"/>
              </a:ext>
            </a:extLst>
          </p:cNvPr>
          <p:cNvSpPr txBox="1"/>
          <p:nvPr/>
        </p:nvSpPr>
        <p:spPr>
          <a:xfrm>
            <a:off x="1657866" y="8135583"/>
            <a:ext cx="152770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Girl Scout Text Book" panose="02020003000000000000" pitchFamily="18" charset="0"/>
                <a:ea typeface="Calibri"/>
                <a:cs typeface="Calibri"/>
              </a:rPr>
              <a:t>COMING SOON: Troop and Service Unit Role Trainings</a:t>
            </a:r>
          </a:p>
        </p:txBody>
      </p:sp>
      <p:sp>
        <p:nvSpPr>
          <p:cNvPr id="2" name="TextBox 1">
            <a:extLst>
              <a:ext uri="{FF2B5EF4-FFF2-40B4-BE49-F238E27FC236}">
                <a16:creationId xmlns:a16="http://schemas.microsoft.com/office/drawing/2014/main" id="{C62815FE-11D6-AC63-0B88-837432349EC5}"/>
              </a:ext>
            </a:extLst>
          </p:cNvPr>
          <p:cNvSpPr txBox="1"/>
          <p:nvPr/>
        </p:nvSpPr>
        <p:spPr>
          <a:xfrm>
            <a:off x="1657866" y="2151417"/>
            <a:ext cx="1527706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10/4 Asheville: </a:t>
            </a:r>
            <a:r>
              <a:rPr lang="en-US" sz="2800" dirty="0">
                <a:latin typeface="Girl Scout Text Book" panose="02020003000000000000" pitchFamily="18" charset="0"/>
                <a:ea typeface="Calibri"/>
                <a:cs typeface="Calibri"/>
                <a:hlinkClick r:id="rId3"/>
              </a:rPr>
              <a:t>Basic Camping Skills License </a:t>
            </a:r>
            <a:r>
              <a:rPr lang="en-US" sz="2800" dirty="0">
                <a:latin typeface="Girl Scout Text Book" panose="02020003000000000000" pitchFamily="18" charset="0"/>
                <a:ea typeface="Calibri"/>
                <a:cs typeface="Calibri"/>
              </a:rPr>
              <a:t>&amp; </a:t>
            </a:r>
            <a:r>
              <a:rPr lang="en-US" sz="2800" dirty="0">
                <a:latin typeface="Girl Scout Text Book" panose="02020003000000000000" pitchFamily="18" charset="0"/>
                <a:ea typeface="Calibri"/>
                <a:cs typeface="Calibri"/>
                <a:hlinkClick r:id="rId4"/>
              </a:rPr>
              <a:t>First Aid/CPR</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10/6 </a:t>
            </a:r>
            <a:r>
              <a:rPr lang="en-US" sz="2800" dirty="0">
                <a:latin typeface="Girl Scout Text Book" panose="02020003000000000000" pitchFamily="18" charset="0"/>
                <a:ea typeface="Calibri"/>
                <a:cs typeface="Calibri"/>
                <a:hlinkClick r:id="rId5"/>
              </a:rPr>
              <a:t>Virtual: Gold Award Training</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10/21 </a:t>
            </a:r>
            <a:r>
              <a:rPr lang="en-US" sz="2800" dirty="0">
                <a:latin typeface="Girl Scout Text Book" panose="02020003000000000000" pitchFamily="18" charset="0"/>
                <a:ea typeface="Calibri"/>
                <a:cs typeface="Calibri"/>
                <a:hlinkClick r:id="rId6"/>
              </a:rPr>
              <a:t>Virtual: Lead the Change Highest Awards Info Night</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10/29 </a:t>
            </a:r>
            <a:r>
              <a:rPr lang="en-US" sz="2800" dirty="0">
                <a:latin typeface="Girl Scout Text Book" panose="02020003000000000000" pitchFamily="18" charset="0"/>
                <a:ea typeface="Calibri"/>
                <a:cs typeface="Calibri"/>
                <a:hlinkClick r:id="rId7"/>
              </a:rPr>
              <a:t>Virtual: Destinations Info Session</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11/6 </a:t>
            </a:r>
            <a:r>
              <a:rPr lang="en-US" sz="2800" dirty="0">
                <a:latin typeface="Girl Scout Text Book" panose="02020003000000000000" pitchFamily="18" charset="0"/>
                <a:ea typeface="Calibri"/>
                <a:cs typeface="Calibri"/>
                <a:hlinkClick r:id="rId8"/>
              </a:rPr>
              <a:t>Virtual: Power of Parents</a:t>
            </a:r>
            <a:r>
              <a:rPr lang="en-US" sz="2800" dirty="0">
                <a:latin typeface="Girl Scout Text Book" panose="02020003000000000000" pitchFamily="18" charset="0"/>
                <a:ea typeface="Calibri"/>
                <a:cs typeface="Calibri"/>
              </a:rPr>
              <a:t> – Presented by MADD. Learn how to support your teen in making smart choices about underage drinking and peer pressure. </a:t>
            </a: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11/6 </a:t>
            </a:r>
            <a:r>
              <a:rPr lang="en-US" sz="2800" dirty="0">
                <a:latin typeface="Girl Scout Text Book" panose="02020003000000000000" pitchFamily="18" charset="0"/>
                <a:ea typeface="Calibri"/>
                <a:cs typeface="Calibri"/>
                <a:hlinkClick r:id="rId9"/>
              </a:rPr>
              <a:t>Virtual: Gold Award Training</a:t>
            </a:r>
            <a:endParaRPr lang="en-US" sz="2800" dirty="0">
              <a:latin typeface="Girl Scout Text Book" panose="02020003000000000000" pitchFamily="18" charset="0"/>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11/8 </a:t>
            </a:r>
            <a:r>
              <a:rPr lang="en-US" sz="2800" dirty="0">
                <a:latin typeface="Girl Scout Text Book" panose="02020003000000000000" pitchFamily="18" charset="0"/>
                <a:ea typeface="Calibri"/>
                <a:cs typeface="Calibri"/>
                <a:hlinkClick r:id="rId10"/>
              </a:rPr>
              <a:t>Hickory: Basic Camp Skills</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11/17 </a:t>
            </a:r>
            <a:r>
              <a:rPr lang="en-US" sz="2800" dirty="0">
                <a:latin typeface="Girl Scout Text Book" panose="02020003000000000000" pitchFamily="18" charset="0"/>
                <a:ea typeface="Calibri"/>
                <a:cs typeface="Calibri"/>
                <a:hlinkClick r:id="rId11"/>
              </a:rPr>
              <a:t>Virtual: Lead the Change Highest Awards Info Night</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12/8 &amp; 10 Virtual: Youth Mental Health First Aid – support the kids in your life by learning how to spot the warning signs for a mental health challenge. </a:t>
            </a: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12/11 </a:t>
            </a:r>
            <a:r>
              <a:rPr lang="en-US" sz="2800" dirty="0">
                <a:latin typeface="Girl Scout Text Book" panose="02020003000000000000" pitchFamily="18" charset="0"/>
                <a:ea typeface="Calibri"/>
                <a:cs typeface="Calibri"/>
                <a:hlinkClick r:id="rId12"/>
              </a:rPr>
              <a:t>Virtual: Gold Award Training</a:t>
            </a:r>
            <a:endParaRPr lang="en-US" sz="2800" dirty="0">
              <a:latin typeface="Girl Scout Text Book" panose="02020003000000000000" pitchFamily="18" charset="0"/>
              <a:ea typeface="Calibri"/>
              <a:cs typeface="Calibri"/>
            </a:endParaRPr>
          </a:p>
        </p:txBody>
      </p:sp>
    </p:spTree>
    <p:extLst>
      <p:ext uri="{BB962C8B-B14F-4D97-AF65-F5344CB8AC3E}">
        <p14:creationId xmlns:p14="http://schemas.microsoft.com/office/powerpoint/2010/main" val="318565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grpSp>
        <p:nvGrpSpPr>
          <p:cNvPr id="2" name="Group 2"/>
          <p:cNvGrpSpPr/>
          <p:nvPr/>
        </p:nvGrpSpPr>
        <p:grpSpPr>
          <a:xfrm>
            <a:off x="15536520" y="5801760"/>
            <a:ext cx="2699957" cy="1379506"/>
            <a:chOff x="0" y="0"/>
            <a:chExt cx="3599942" cy="1839341"/>
          </a:xfrm>
        </p:grpSpPr>
        <p:sp>
          <p:nvSpPr>
            <p:cNvPr id="3" name="Freeform 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4" name="Group 4"/>
          <p:cNvGrpSpPr/>
          <p:nvPr/>
        </p:nvGrpSpPr>
        <p:grpSpPr>
          <a:xfrm>
            <a:off x="-128520" y="2249280"/>
            <a:ext cx="2783491" cy="1421987"/>
            <a:chOff x="0" y="0"/>
            <a:chExt cx="3711321" cy="1895983"/>
          </a:xfrm>
        </p:grpSpPr>
        <p:sp>
          <p:nvSpPr>
            <p:cNvPr id="5" name="Freeform 5"/>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3"/>
              <a:stretch>
                <a:fillRect t="-265" b="-265"/>
              </a:stretch>
            </a:blipFill>
          </p:spPr>
          <p:txBody>
            <a:bodyPr/>
            <a:lstStyle/>
            <a:p>
              <a:endParaRPr lang="en-US"/>
            </a:p>
          </p:txBody>
        </p:sp>
      </p:grpSp>
      <p:grpSp>
        <p:nvGrpSpPr>
          <p:cNvPr id="6" name="Group 6"/>
          <p:cNvGrpSpPr/>
          <p:nvPr/>
        </p:nvGrpSpPr>
        <p:grpSpPr>
          <a:xfrm>
            <a:off x="15483960" y="293760"/>
            <a:ext cx="2752154" cy="1406176"/>
            <a:chOff x="0" y="0"/>
            <a:chExt cx="3669538" cy="1874901"/>
          </a:xfrm>
        </p:grpSpPr>
        <p:sp>
          <p:nvSpPr>
            <p:cNvPr id="7" name="Freeform 7"/>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3"/>
              <a:stretch>
                <a:fillRect t="-258" b="-258"/>
              </a:stretch>
            </a:blipFill>
          </p:spPr>
          <p:txBody>
            <a:bodyPr/>
            <a:lstStyle/>
            <a:p>
              <a:endParaRPr lang="en-US"/>
            </a:p>
          </p:txBody>
        </p:sp>
      </p:grpSp>
      <p:grpSp>
        <p:nvGrpSpPr>
          <p:cNvPr id="8" name="Group 8"/>
          <p:cNvGrpSpPr/>
          <p:nvPr/>
        </p:nvGrpSpPr>
        <p:grpSpPr>
          <a:xfrm>
            <a:off x="-451440" y="5176080"/>
            <a:ext cx="3514725" cy="1795653"/>
            <a:chOff x="0" y="0"/>
            <a:chExt cx="4686300" cy="2394204"/>
          </a:xfrm>
        </p:grpSpPr>
        <p:sp>
          <p:nvSpPr>
            <p:cNvPr id="9" name="Freeform 9"/>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3"/>
              <a:stretch>
                <a:fillRect t="-262" b="-262"/>
              </a:stretch>
            </a:blipFill>
          </p:spPr>
          <p:txBody>
            <a:bodyPr/>
            <a:lstStyle/>
            <a:p>
              <a:endParaRPr lang="en-US"/>
            </a:p>
          </p:txBody>
        </p:sp>
      </p:grpSp>
      <p:grpSp>
        <p:nvGrpSpPr>
          <p:cNvPr id="10" name="Group 10"/>
          <p:cNvGrpSpPr/>
          <p:nvPr/>
        </p:nvGrpSpPr>
        <p:grpSpPr>
          <a:xfrm>
            <a:off x="7313760" y="-294840"/>
            <a:ext cx="2699957" cy="1379506"/>
            <a:chOff x="0" y="0"/>
            <a:chExt cx="3599942" cy="1839341"/>
          </a:xfrm>
        </p:grpSpPr>
        <p:sp>
          <p:nvSpPr>
            <p:cNvPr id="11" name="Freeform 11"/>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12" name="Group 12"/>
          <p:cNvGrpSpPr/>
          <p:nvPr/>
        </p:nvGrpSpPr>
        <p:grpSpPr>
          <a:xfrm>
            <a:off x="16027200" y="3166200"/>
            <a:ext cx="2699957" cy="1379506"/>
            <a:chOff x="0" y="0"/>
            <a:chExt cx="3599942" cy="1839341"/>
          </a:xfrm>
        </p:grpSpPr>
        <p:sp>
          <p:nvSpPr>
            <p:cNvPr id="13" name="Freeform 1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sp>
        <p:nvSpPr>
          <p:cNvPr id="14" name="Freeform 14"/>
          <p:cNvSpPr/>
          <p:nvPr/>
        </p:nvSpPr>
        <p:spPr>
          <a:xfrm>
            <a:off x="1489140" y="1422620"/>
            <a:ext cx="15309720" cy="7506921"/>
          </a:xfrm>
          <a:custGeom>
            <a:avLst/>
            <a:gdLst/>
            <a:ahLst/>
            <a:cxnLst/>
            <a:rect l="l" t="t" r="r" b="b"/>
            <a:pathLst>
              <a:path w="15309720" h="7506921">
                <a:moveTo>
                  <a:pt x="0" y="0"/>
                </a:moveTo>
                <a:lnTo>
                  <a:pt x="15309720" y="0"/>
                </a:lnTo>
                <a:lnTo>
                  <a:pt x="15309720" y="7506920"/>
                </a:lnTo>
                <a:lnTo>
                  <a:pt x="0" y="7506920"/>
                </a:lnTo>
                <a:lnTo>
                  <a:pt x="0" y="0"/>
                </a:lnTo>
                <a:close/>
              </a:path>
            </a:pathLst>
          </a:custGeom>
          <a:blipFill>
            <a:blip r:embed="rId4">
              <a:extLst>
                <a:ext uri="{96DAC541-7B7A-43D3-8B79-37D633B846F1}">
                  <asvg:svgBlip xmlns:asvg="http://schemas.microsoft.com/office/drawing/2016/SVG/main" r:embed="rId5"/>
                </a:ext>
              </a:extLst>
            </a:blip>
            <a:stretch>
              <a:fillRect t="-1" b="-1"/>
            </a:stretch>
          </a:blipFill>
        </p:spPr>
        <p:txBody>
          <a:bodyPr/>
          <a:lstStyle/>
          <a:p>
            <a:endParaRPr lang="en-US"/>
          </a:p>
        </p:txBody>
      </p:sp>
      <p:sp>
        <p:nvSpPr>
          <p:cNvPr id="15" name="TextBox 15"/>
          <p:cNvSpPr txBox="1"/>
          <p:nvPr/>
        </p:nvSpPr>
        <p:spPr>
          <a:xfrm>
            <a:off x="3091903" y="2947125"/>
            <a:ext cx="12104194" cy="1779013"/>
          </a:xfrm>
          <a:prstGeom prst="rect">
            <a:avLst/>
          </a:prstGeom>
        </p:spPr>
        <p:txBody>
          <a:bodyPr lIns="0" tIns="0" rIns="0" bIns="0" rtlCol="0" anchor="t">
            <a:spAutoFit/>
          </a:bodyPr>
          <a:lstStyle/>
          <a:p>
            <a:pPr algn="ctr">
              <a:lnSpc>
                <a:spcPts val="15124"/>
              </a:lnSpc>
            </a:pPr>
            <a:r>
              <a:rPr lang="en-US" sz="10800" spc="255">
                <a:solidFill>
                  <a:srgbClr val="FFFFFF"/>
                </a:solidFill>
                <a:latin typeface="Girl Scout 2"/>
                <a:ea typeface="Girl Scout 2"/>
                <a:cs typeface="Girl Scout 2"/>
                <a:sym typeface="Girl Scout 2"/>
              </a:rPr>
              <a:t>Welcome!</a:t>
            </a:r>
          </a:p>
        </p:txBody>
      </p:sp>
      <p:sp>
        <p:nvSpPr>
          <p:cNvPr id="16" name="TextBox 24">
            <a:extLst>
              <a:ext uri="{FF2B5EF4-FFF2-40B4-BE49-F238E27FC236}">
                <a16:creationId xmlns:a16="http://schemas.microsoft.com/office/drawing/2014/main" id="{041C5C6E-797D-29FC-9063-69B54F7D9155}"/>
              </a:ext>
            </a:extLst>
          </p:cNvPr>
          <p:cNvSpPr txBox="1"/>
          <p:nvPr/>
        </p:nvSpPr>
        <p:spPr>
          <a:xfrm>
            <a:off x="2978280" y="5254842"/>
            <a:ext cx="12331440" cy="1033296"/>
          </a:xfrm>
          <a:prstGeom prst="rect">
            <a:avLst/>
          </a:prstGeom>
        </p:spPr>
        <p:txBody>
          <a:bodyPr lIns="0" tIns="0" rIns="0" bIns="0" rtlCol="0" anchor="t">
            <a:spAutoFit/>
          </a:bodyPr>
          <a:lstStyle/>
          <a:p>
            <a:pPr algn="ctr">
              <a:lnSpc>
                <a:spcPts val="4201"/>
              </a:lnSpc>
              <a:spcBef>
                <a:spcPct val="0"/>
              </a:spcBef>
            </a:pPr>
            <a:r>
              <a:rPr lang="en-US" sz="3000" i="1" spc="0">
                <a:solidFill>
                  <a:srgbClr val="FFFFFF"/>
                </a:solidFill>
                <a:latin typeface="Girl Scout 1"/>
                <a:ea typeface="Girl Scout 1"/>
                <a:cs typeface="Girl Scout 1"/>
                <a:sym typeface="Girl Scout 1"/>
              </a:rPr>
              <a:t>Please enter your name, Service </a:t>
            </a:r>
            <a:r>
              <a:rPr lang="en-US" sz="3000" i="1">
                <a:solidFill>
                  <a:srgbClr val="FFFFFF"/>
                </a:solidFill>
                <a:latin typeface="Girl Scout 1"/>
                <a:ea typeface="Girl Scout 1"/>
                <a:cs typeface="Girl Scout 1"/>
                <a:sym typeface="Girl Scout 1"/>
              </a:rPr>
              <a:t>U</a:t>
            </a:r>
            <a:r>
              <a:rPr lang="en-US" sz="3000" i="1" spc="0">
                <a:solidFill>
                  <a:srgbClr val="FFFFFF"/>
                </a:solidFill>
                <a:latin typeface="Girl Scout 1"/>
                <a:ea typeface="Girl Scout 1"/>
                <a:cs typeface="Girl Scout 1"/>
                <a:sym typeface="Girl Scout 1"/>
              </a:rPr>
              <a:t>nit number and Service Team position in the chat!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67EF-7AAC-43ED-6ECD-7772EC7426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91773F-4C97-1FE3-A1AD-3A011C91823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71741169-D454-8611-54D9-69D305CAD02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93F723E8-B29A-06C5-1F18-018FC26CFFBF}"/>
              </a:ext>
            </a:extLst>
          </p:cNvPr>
          <p:cNvSpPr txBox="1"/>
          <p:nvPr/>
        </p:nvSpPr>
        <p:spPr>
          <a:xfrm>
            <a:off x="9388809" y="1147154"/>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GSUSA Leadership Awards Updates</a:t>
            </a:r>
          </a:p>
        </p:txBody>
      </p:sp>
    </p:spTree>
    <p:extLst>
      <p:ext uri="{BB962C8B-B14F-4D97-AF65-F5344CB8AC3E}">
        <p14:creationId xmlns:p14="http://schemas.microsoft.com/office/powerpoint/2010/main" val="86116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83E5E-1CDF-02CC-042F-E59D6491A2A3}"/>
            </a:ext>
          </a:extLst>
        </p:cNvPr>
        <p:cNvGrpSpPr/>
        <p:nvPr/>
      </p:nvGrpSpPr>
      <p:grpSpPr>
        <a:xfrm>
          <a:off x="0" y="0"/>
          <a:ext cx="0" cy="0"/>
          <a:chOff x="0" y="0"/>
          <a:chExt cx="0" cy="0"/>
        </a:xfrm>
      </p:grpSpPr>
      <p:sp>
        <p:nvSpPr>
          <p:cNvPr id="5" name="Rectangle 114">
            <a:extLst>
              <a:ext uri="{FF2B5EF4-FFF2-40B4-BE49-F238E27FC236}">
                <a16:creationId xmlns:a16="http://schemas.microsoft.com/office/drawing/2014/main" id="{41CC5B79-2D85-B23C-DEEC-290FEAC543A4}"/>
              </a:ext>
            </a:extLst>
          </p:cNvPr>
          <p:cNvSpPr/>
          <p:nvPr/>
        </p:nvSpPr>
        <p:spPr>
          <a:xfrm>
            <a:off x="678018" y="754145"/>
            <a:ext cx="7824960" cy="8778713"/>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4050">
              <a:solidFill>
                <a:srgbClr val="FFFFFF"/>
              </a:solidFill>
              <a:latin typeface="Aptos" panose="02110004020202020204"/>
            </a:endParaRPr>
          </a:p>
        </p:txBody>
      </p:sp>
      <p:sp>
        <p:nvSpPr>
          <p:cNvPr id="6" name="Picture Placeholder 13">
            <a:extLst>
              <a:ext uri="{FF2B5EF4-FFF2-40B4-BE49-F238E27FC236}">
                <a16:creationId xmlns:a16="http://schemas.microsoft.com/office/drawing/2014/main" id="{CC93C37D-8DA5-9D18-BF51-C72734118DC0}"/>
              </a:ext>
            </a:extLst>
          </p:cNvPr>
          <p:cNvSpPr txBox="1">
            <a:spLocks/>
          </p:cNvSpPr>
          <p:nvPr/>
        </p:nvSpPr>
        <p:spPr>
          <a:xfrm>
            <a:off x="9144000" y="2"/>
            <a:ext cx="9144000" cy="10306050"/>
          </a:xfrm>
          <a:prstGeom prst="rect">
            <a:avLst/>
          </a:prstGeom>
          <a:pattFill prst="dkUpDiag">
            <a:fgClr>
              <a:schemeClr val="bg1">
                <a:lumMod val="85000"/>
              </a:schemeClr>
            </a:fgClr>
            <a:bgClr>
              <a:schemeClr val="bg1"/>
            </a:bgClr>
          </a:pattFill>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755">
              <a:spcBef>
                <a:spcPts val="2000"/>
              </a:spcBef>
              <a:defRPr/>
            </a:pPr>
            <a:r>
              <a:rPr lang="en-US" sz="2100">
                <a:solidFill>
                  <a:srgbClr val="000000"/>
                </a:solidFill>
              </a:rPr>
              <a:t>Click icon to add image</a:t>
            </a:r>
          </a:p>
        </p:txBody>
      </p:sp>
      <p:sp>
        <p:nvSpPr>
          <p:cNvPr id="7" name="Text Placeholder 18">
            <a:extLst>
              <a:ext uri="{FF2B5EF4-FFF2-40B4-BE49-F238E27FC236}">
                <a16:creationId xmlns:a16="http://schemas.microsoft.com/office/drawing/2014/main" id="{C709AC04-E643-2E53-4334-DF969A7B7FB8}"/>
              </a:ext>
            </a:extLst>
          </p:cNvPr>
          <p:cNvSpPr>
            <a:spLocks noGrp="1"/>
          </p:cNvSpPr>
          <p:nvPr>
            <p:ph type="body" sz="quarter" idx="12" hasCustomPrompt="1"/>
          </p:nvPr>
        </p:nvSpPr>
        <p:spPr>
          <a:xfrm>
            <a:off x="678018" y="1225040"/>
            <a:ext cx="7824960" cy="9327372"/>
          </a:xfrm>
        </p:spPr>
        <p:txBody>
          <a:bodyPr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16000"/>
              </a:lnSpc>
              <a:spcAft>
                <a:spcPts val="1601"/>
              </a:spcAft>
            </a:pPr>
            <a:r>
              <a:rPr lang="en-US" sz="5600">
                <a:latin typeface="Girl Scout Text Book"/>
              </a:rPr>
              <a:t>Girl Scouts grades 4-12  </a:t>
            </a:r>
            <a:r>
              <a:rPr lang="en-US" sz="5600" b="1">
                <a:latin typeface="Girl Scout Text Book"/>
              </a:rPr>
              <a:t>practice leadership </a:t>
            </a:r>
            <a:r>
              <a:rPr lang="en-US" sz="5600">
                <a:latin typeface="Girl Scout Text Book"/>
              </a:rPr>
              <a:t>their way—for themselves, with their team and in their community.</a:t>
            </a:r>
          </a:p>
          <a:p>
            <a:pPr>
              <a:lnSpc>
                <a:spcPct val="116000"/>
              </a:lnSpc>
              <a:spcAft>
                <a:spcPts val="1601"/>
              </a:spcAft>
            </a:pPr>
            <a:r>
              <a:rPr lang="en-US" sz="2200" i="1">
                <a:latin typeface="Girl Scout Text Book"/>
              </a:rPr>
              <a:t>“I get to have great leadership experiences in Girl Scouts”</a:t>
            </a:r>
            <a:r>
              <a:rPr lang="en-US" sz="2200">
                <a:latin typeface="Girl Scout Text Book"/>
              </a:rPr>
              <a:t> ~current Girl Scout member</a:t>
            </a:r>
          </a:p>
          <a:p>
            <a:pPr>
              <a:lnSpc>
                <a:spcPct val="116000"/>
              </a:lnSpc>
              <a:spcAft>
                <a:spcPts val="1601"/>
              </a:spcAft>
            </a:pPr>
            <a:r>
              <a:rPr lang="en-US" sz="2400" b="1"/>
              <a:t> </a:t>
            </a:r>
            <a:endParaRPr lang="en-US" sz="2400" b="1">
              <a:latin typeface="Girl Scout Text Book" panose="02020003000000000000" pitchFamily="18" charset="0"/>
              <a:ea typeface="Aptos" panose="020B0004020202020204" pitchFamily="34" charset="0"/>
              <a:cs typeface="Aptos" panose="020B0004020202020204" pitchFamily="34" charset="0"/>
            </a:endParaRPr>
          </a:p>
        </p:txBody>
      </p:sp>
      <p:sp>
        <p:nvSpPr>
          <p:cNvPr id="8" name="Rectangle 7">
            <a:extLst>
              <a:ext uri="{FF2B5EF4-FFF2-40B4-BE49-F238E27FC236}">
                <a16:creationId xmlns:a16="http://schemas.microsoft.com/office/drawing/2014/main" id="{724529EB-AE6C-D71C-E83B-92D672AFEE29}"/>
              </a:ext>
            </a:extLst>
          </p:cNvPr>
          <p:cNvSpPr/>
          <p:nvPr/>
        </p:nvSpPr>
        <p:spPr>
          <a:xfrm>
            <a:off x="9144000" y="2"/>
            <a:ext cx="9144000" cy="1030534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4050">
              <a:solidFill>
                <a:srgbClr val="FFFFFF"/>
              </a:solidFill>
              <a:latin typeface="Aptos" panose="02110004020202020204"/>
            </a:endParaRPr>
          </a:p>
        </p:txBody>
      </p:sp>
      <p:pic>
        <p:nvPicPr>
          <p:cNvPr id="4" name="Picture Placeholder 14">
            <a:extLst>
              <a:ext uri="{FF2B5EF4-FFF2-40B4-BE49-F238E27FC236}">
                <a16:creationId xmlns:a16="http://schemas.microsoft.com/office/drawing/2014/main" id="{3DFC0B61-2B0E-164A-E28D-1EB085281588}"/>
              </a:ext>
            </a:extLst>
          </p:cNvPr>
          <p:cNvPicPr>
            <a:picLocks noChangeAspect="1"/>
          </p:cNvPicPr>
          <p:nvPr/>
        </p:nvPicPr>
        <p:blipFill>
          <a:blip r:embed="rId3"/>
          <a:srcRect l="19547" r="19547"/>
          <a:stretch/>
        </p:blipFill>
        <p:spPr>
          <a:xfrm>
            <a:off x="9782401" y="754145"/>
            <a:ext cx="8020052" cy="8778713"/>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p:spPr>
      </p:pic>
    </p:spTree>
    <p:extLst>
      <p:ext uri="{BB962C8B-B14F-4D97-AF65-F5344CB8AC3E}">
        <p14:creationId xmlns:p14="http://schemas.microsoft.com/office/powerpoint/2010/main" val="1482379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C6F1B4-2305-8673-24A3-4818EE602F76}"/>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7691CCDB-B024-8747-B233-CAD1CBC7A901}" type="slidenum">
              <a:rPr lang="en-US" smtClean="0"/>
              <a:pPr/>
              <a:t>22</a:t>
            </a:fld>
            <a:endParaRPr lang="en-US"/>
          </a:p>
        </p:txBody>
      </p:sp>
      <p:grpSp>
        <p:nvGrpSpPr>
          <p:cNvPr id="5" name="Group 4">
            <a:extLst>
              <a:ext uri="{FF2B5EF4-FFF2-40B4-BE49-F238E27FC236}">
                <a16:creationId xmlns:a16="http://schemas.microsoft.com/office/drawing/2014/main" id="{998EC91E-B4F9-A4C6-3495-499DF471B275}"/>
              </a:ext>
            </a:extLst>
          </p:cNvPr>
          <p:cNvGrpSpPr/>
          <p:nvPr/>
        </p:nvGrpSpPr>
        <p:grpSpPr>
          <a:xfrm>
            <a:off x="1206689" y="983717"/>
            <a:ext cx="16314821" cy="8581389"/>
            <a:chOff x="4622179" y="872085"/>
            <a:chExt cx="4475165" cy="2191885"/>
          </a:xfrm>
        </p:grpSpPr>
        <p:sp>
          <p:nvSpPr>
            <p:cNvPr id="6" name="TextBox 5">
              <a:extLst>
                <a:ext uri="{FF2B5EF4-FFF2-40B4-BE49-F238E27FC236}">
                  <a16:creationId xmlns:a16="http://schemas.microsoft.com/office/drawing/2014/main" id="{48ECB76F-896D-9E98-0676-326DFACC606B}"/>
                </a:ext>
              </a:extLst>
            </p:cNvPr>
            <p:cNvSpPr txBox="1"/>
            <p:nvPr/>
          </p:nvSpPr>
          <p:spPr>
            <a:xfrm>
              <a:off x="4720163" y="872085"/>
              <a:ext cx="3907629" cy="22011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5000" b="1">
                  <a:solidFill>
                    <a:srgbClr val="000000"/>
                  </a:solidFill>
                  <a:latin typeface="Girl Scout Text Book" panose="02020003000000000000" pitchFamily="18" charset="0"/>
                </a:rPr>
                <a:t>New and Updated Leadership Awards</a:t>
              </a:r>
            </a:p>
          </p:txBody>
        </p:sp>
        <p:grpSp>
          <p:nvGrpSpPr>
            <p:cNvPr id="7" name="Group 6">
              <a:extLst>
                <a:ext uri="{FF2B5EF4-FFF2-40B4-BE49-F238E27FC236}">
                  <a16:creationId xmlns:a16="http://schemas.microsoft.com/office/drawing/2014/main" id="{E77F42DE-F572-0644-8696-91F714FDD4F2}"/>
                </a:ext>
              </a:extLst>
            </p:cNvPr>
            <p:cNvGrpSpPr/>
            <p:nvPr/>
          </p:nvGrpSpPr>
          <p:grpSpPr>
            <a:xfrm>
              <a:off x="5678601" y="2050859"/>
              <a:ext cx="1653924" cy="964693"/>
              <a:chOff x="7867024" y="4998093"/>
              <a:chExt cx="8875272" cy="5176728"/>
            </a:xfrm>
          </p:grpSpPr>
          <p:pic>
            <p:nvPicPr>
              <p:cNvPr id="21" name="Picture 20" descr="A close up of a coin&#10;&#10;AI-generated content may be incorrect.">
                <a:extLst>
                  <a:ext uri="{FF2B5EF4-FFF2-40B4-BE49-F238E27FC236}">
                    <a16:creationId xmlns:a16="http://schemas.microsoft.com/office/drawing/2014/main" id="{5836F7B6-6801-DE83-C8E2-6E31B7AFFB05}"/>
                  </a:ext>
                </a:extLst>
              </p:cNvPr>
              <p:cNvPicPr>
                <a:picLocks noChangeAspect="1"/>
              </p:cNvPicPr>
              <p:nvPr/>
            </p:nvPicPr>
            <p:blipFill>
              <a:blip r:embed="rId3"/>
              <a:stretch>
                <a:fillRect/>
              </a:stretch>
            </p:blipFill>
            <p:spPr>
              <a:xfrm>
                <a:off x="11598796" y="4998093"/>
                <a:ext cx="5143500" cy="5143500"/>
              </a:xfrm>
              <a:prstGeom prst="rect">
                <a:avLst/>
              </a:prstGeom>
            </p:spPr>
          </p:pic>
          <p:pic>
            <p:nvPicPr>
              <p:cNvPr id="22" name="Picture 21" descr="A circular object with buildings and a clover&#10;&#10;AI-generated content may be incorrect.">
                <a:extLst>
                  <a:ext uri="{FF2B5EF4-FFF2-40B4-BE49-F238E27FC236}">
                    <a16:creationId xmlns:a16="http://schemas.microsoft.com/office/drawing/2014/main" id="{86493F91-0B4D-2A63-E6FD-7D9DDFF8AE8E}"/>
                  </a:ext>
                </a:extLst>
              </p:cNvPr>
              <p:cNvPicPr>
                <a:picLocks noChangeAspect="1"/>
              </p:cNvPicPr>
              <p:nvPr/>
            </p:nvPicPr>
            <p:blipFill>
              <a:blip r:embed="rId4"/>
              <a:stretch>
                <a:fillRect/>
              </a:stretch>
            </p:blipFill>
            <p:spPr>
              <a:xfrm>
                <a:off x="7867024" y="5274021"/>
                <a:ext cx="4900800" cy="4900800"/>
              </a:xfrm>
              <a:prstGeom prst="rect">
                <a:avLst/>
              </a:prstGeom>
            </p:spPr>
          </p:pic>
        </p:grpSp>
        <p:grpSp>
          <p:nvGrpSpPr>
            <p:cNvPr id="8" name="Group 7">
              <a:extLst>
                <a:ext uri="{FF2B5EF4-FFF2-40B4-BE49-F238E27FC236}">
                  <a16:creationId xmlns:a16="http://schemas.microsoft.com/office/drawing/2014/main" id="{DC3CF9EE-967F-F4EF-7B59-60335DEB04D1}"/>
                </a:ext>
              </a:extLst>
            </p:cNvPr>
            <p:cNvGrpSpPr/>
            <p:nvPr/>
          </p:nvGrpSpPr>
          <p:grpSpPr>
            <a:xfrm>
              <a:off x="4622179" y="1102675"/>
              <a:ext cx="2212099" cy="860571"/>
              <a:chOff x="2631527" y="-5622320"/>
              <a:chExt cx="13497919" cy="5251079"/>
            </a:xfrm>
          </p:grpSpPr>
          <p:pic>
            <p:nvPicPr>
              <p:cNvPr id="18" name="Picture 17" descr="A silver coin with a star and a star in the middle&#10;&#10;AI-generated content may be incorrect.">
                <a:extLst>
                  <a:ext uri="{FF2B5EF4-FFF2-40B4-BE49-F238E27FC236}">
                    <a16:creationId xmlns:a16="http://schemas.microsoft.com/office/drawing/2014/main" id="{101262DA-8905-70A1-65C5-0C9B488AC4E0}"/>
                  </a:ext>
                </a:extLst>
              </p:cNvPr>
              <p:cNvPicPr>
                <a:picLocks noChangeAspect="1"/>
              </p:cNvPicPr>
              <p:nvPr/>
            </p:nvPicPr>
            <p:blipFill>
              <a:blip r:embed="rId5"/>
              <a:stretch>
                <a:fillRect/>
              </a:stretch>
            </p:blipFill>
            <p:spPr>
              <a:xfrm>
                <a:off x="6752200" y="-5514741"/>
                <a:ext cx="5143500" cy="5143500"/>
              </a:xfrm>
              <a:prstGeom prst="rect">
                <a:avLst/>
              </a:prstGeom>
            </p:spPr>
          </p:pic>
          <p:pic>
            <p:nvPicPr>
              <p:cNvPr id="19" name="Picture 18" descr="A gold coin with a star and a compass&#10;&#10;AI-generated content may be incorrect.">
                <a:extLst>
                  <a:ext uri="{FF2B5EF4-FFF2-40B4-BE49-F238E27FC236}">
                    <a16:creationId xmlns:a16="http://schemas.microsoft.com/office/drawing/2014/main" id="{897B613B-9096-07F2-10D4-D104CDF0CD85}"/>
                  </a:ext>
                </a:extLst>
              </p:cNvPr>
              <p:cNvPicPr>
                <a:picLocks noChangeAspect="1"/>
              </p:cNvPicPr>
              <p:nvPr/>
            </p:nvPicPr>
            <p:blipFill>
              <a:blip r:embed="rId6"/>
              <a:stretch>
                <a:fillRect/>
              </a:stretch>
            </p:blipFill>
            <p:spPr>
              <a:xfrm>
                <a:off x="10985946" y="-5562687"/>
                <a:ext cx="5143500" cy="5143500"/>
              </a:xfrm>
              <a:prstGeom prst="rect">
                <a:avLst/>
              </a:prstGeom>
            </p:spPr>
          </p:pic>
          <p:pic>
            <p:nvPicPr>
              <p:cNvPr id="20" name="Picture 19" descr="A close up of a coin&#10;&#10;AI-generated content may be incorrect.">
                <a:extLst>
                  <a:ext uri="{FF2B5EF4-FFF2-40B4-BE49-F238E27FC236}">
                    <a16:creationId xmlns:a16="http://schemas.microsoft.com/office/drawing/2014/main" id="{EEF5E17C-FF3F-1D9E-11A6-DAA9E0266DC9}"/>
                  </a:ext>
                </a:extLst>
              </p:cNvPr>
              <p:cNvPicPr>
                <a:picLocks noChangeAspect="1"/>
              </p:cNvPicPr>
              <p:nvPr/>
            </p:nvPicPr>
            <p:blipFill>
              <a:blip r:embed="rId7"/>
              <a:stretch>
                <a:fillRect/>
              </a:stretch>
            </p:blipFill>
            <p:spPr>
              <a:xfrm>
                <a:off x="2631527" y="-5622320"/>
                <a:ext cx="5143500" cy="5143500"/>
              </a:xfrm>
              <a:prstGeom prst="rect">
                <a:avLst/>
              </a:prstGeom>
            </p:spPr>
          </p:pic>
        </p:grpSp>
        <p:grpSp>
          <p:nvGrpSpPr>
            <p:cNvPr id="9" name="Group 8">
              <a:extLst>
                <a:ext uri="{FF2B5EF4-FFF2-40B4-BE49-F238E27FC236}">
                  <a16:creationId xmlns:a16="http://schemas.microsoft.com/office/drawing/2014/main" id="{961DC55C-8B9B-DBC7-9E88-C65ED029935F}"/>
                </a:ext>
              </a:extLst>
            </p:cNvPr>
            <p:cNvGrpSpPr/>
            <p:nvPr/>
          </p:nvGrpSpPr>
          <p:grpSpPr>
            <a:xfrm>
              <a:off x="6742696" y="1060151"/>
              <a:ext cx="2354648" cy="962683"/>
              <a:chOff x="-7553127" y="-5464454"/>
              <a:chExt cx="12764407" cy="5218645"/>
            </a:xfrm>
          </p:grpSpPr>
          <p:pic>
            <p:nvPicPr>
              <p:cNvPr id="15" name="Picture 14" descr="A silver and red sign with a hand reaching out&#10;&#10;AI-generated content may be incorrect.">
                <a:extLst>
                  <a:ext uri="{FF2B5EF4-FFF2-40B4-BE49-F238E27FC236}">
                    <a16:creationId xmlns:a16="http://schemas.microsoft.com/office/drawing/2014/main" id="{70DA3D77-046C-D5B6-9481-361BED54BAE3}"/>
                  </a:ext>
                </a:extLst>
              </p:cNvPr>
              <p:cNvPicPr>
                <a:picLocks noChangeAspect="1"/>
              </p:cNvPicPr>
              <p:nvPr/>
            </p:nvPicPr>
            <p:blipFill>
              <a:blip r:embed="rId8"/>
              <a:stretch>
                <a:fillRect/>
              </a:stretch>
            </p:blipFill>
            <p:spPr>
              <a:xfrm>
                <a:off x="-3842074" y="-5389309"/>
                <a:ext cx="5133213" cy="5143500"/>
              </a:xfrm>
              <a:prstGeom prst="rect">
                <a:avLst/>
              </a:prstGeom>
            </p:spPr>
          </p:pic>
          <p:pic>
            <p:nvPicPr>
              <p:cNvPr id="16" name="Picture 15" descr="A close up of a badge&#10;&#10;AI-generated content may be incorrect.">
                <a:extLst>
                  <a:ext uri="{FF2B5EF4-FFF2-40B4-BE49-F238E27FC236}">
                    <a16:creationId xmlns:a16="http://schemas.microsoft.com/office/drawing/2014/main" id="{D273ACF4-32AC-397F-BA73-D001B35E5C39}"/>
                  </a:ext>
                </a:extLst>
              </p:cNvPr>
              <p:cNvPicPr>
                <a:picLocks noChangeAspect="1"/>
              </p:cNvPicPr>
              <p:nvPr/>
            </p:nvPicPr>
            <p:blipFill>
              <a:blip r:embed="rId9"/>
              <a:stretch>
                <a:fillRect/>
              </a:stretch>
            </p:blipFill>
            <p:spPr>
              <a:xfrm>
                <a:off x="-7553127" y="-5297869"/>
                <a:ext cx="4819253" cy="4819253"/>
              </a:xfrm>
              <a:prstGeom prst="rect">
                <a:avLst/>
              </a:prstGeom>
            </p:spPr>
          </p:pic>
          <p:pic>
            <p:nvPicPr>
              <p:cNvPr id="17" name="Picture 16" descr="A gold volunteer badge with hands making a heart shape&#10;&#10;AI-generated content may be incorrect.">
                <a:extLst>
                  <a:ext uri="{FF2B5EF4-FFF2-40B4-BE49-F238E27FC236}">
                    <a16:creationId xmlns:a16="http://schemas.microsoft.com/office/drawing/2014/main" id="{04C90813-EFFE-2BB9-74D7-1C9CF1192806}"/>
                  </a:ext>
                </a:extLst>
              </p:cNvPr>
              <p:cNvPicPr>
                <a:picLocks noChangeAspect="1"/>
              </p:cNvPicPr>
              <p:nvPr/>
            </p:nvPicPr>
            <p:blipFill>
              <a:blip r:embed="rId10"/>
              <a:stretch>
                <a:fillRect/>
              </a:stretch>
            </p:blipFill>
            <p:spPr>
              <a:xfrm>
                <a:off x="67780" y="-5464454"/>
                <a:ext cx="5143500" cy="5143500"/>
              </a:xfrm>
              <a:prstGeom prst="rect">
                <a:avLst/>
              </a:prstGeom>
            </p:spPr>
          </p:pic>
        </p:grpSp>
        <p:grpSp>
          <p:nvGrpSpPr>
            <p:cNvPr id="10" name="Group 9">
              <a:extLst>
                <a:ext uri="{FF2B5EF4-FFF2-40B4-BE49-F238E27FC236}">
                  <a16:creationId xmlns:a16="http://schemas.microsoft.com/office/drawing/2014/main" id="{93DD4D5A-4C96-003E-5C3C-F363E5E4A031}"/>
                </a:ext>
              </a:extLst>
            </p:cNvPr>
            <p:cNvGrpSpPr/>
            <p:nvPr/>
          </p:nvGrpSpPr>
          <p:grpSpPr>
            <a:xfrm>
              <a:off x="7172580" y="2004004"/>
              <a:ext cx="1781563" cy="1059966"/>
              <a:chOff x="-6481413" y="-4758927"/>
              <a:chExt cx="8999867" cy="5354593"/>
            </a:xfrm>
          </p:grpSpPr>
          <p:pic>
            <p:nvPicPr>
              <p:cNvPr id="13" name="Picture 12" descr="A yellow plaque with a white text&#10;&#10;AI-generated content may be incorrect.">
                <a:extLst>
                  <a:ext uri="{FF2B5EF4-FFF2-40B4-BE49-F238E27FC236}">
                    <a16:creationId xmlns:a16="http://schemas.microsoft.com/office/drawing/2014/main" id="{5EA04B9B-F399-3B0A-2138-B5967C2FCAD9}"/>
                  </a:ext>
                </a:extLst>
              </p:cNvPr>
              <p:cNvPicPr>
                <a:picLocks noChangeAspect="1"/>
              </p:cNvPicPr>
              <p:nvPr/>
            </p:nvPicPr>
            <p:blipFill>
              <a:blip r:embed="rId11"/>
              <a:stretch>
                <a:fillRect/>
              </a:stretch>
            </p:blipFill>
            <p:spPr>
              <a:xfrm>
                <a:off x="-2836139" y="-4758927"/>
                <a:ext cx="5354593" cy="5354593"/>
              </a:xfrm>
              <a:prstGeom prst="rect">
                <a:avLst/>
              </a:prstGeom>
            </p:spPr>
          </p:pic>
          <p:pic>
            <p:nvPicPr>
              <p:cNvPr id="14" name="Picture 13" descr="A yellow and green sign with white text&#10;&#10;AI-generated content may be incorrect.">
                <a:extLst>
                  <a:ext uri="{FF2B5EF4-FFF2-40B4-BE49-F238E27FC236}">
                    <a16:creationId xmlns:a16="http://schemas.microsoft.com/office/drawing/2014/main" id="{BC2F57E6-8D0D-047B-A476-4295B3B10C16}"/>
                  </a:ext>
                </a:extLst>
              </p:cNvPr>
              <p:cNvPicPr>
                <a:picLocks noChangeAspect="1"/>
              </p:cNvPicPr>
              <p:nvPr/>
            </p:nvPicPr>
            <p:blipFill>
              <a:blip r:embed="rId12"/>
              <a:stretch>
                <a:fillRect/>
              </a:stretch>
            </p:blipFill>
            <p:spPr>
              <a:xfrm>
                <a:off x="-6481413" y="-4645642"/>
                <a:ext cx="5143500" cy="5143500"/>
              </a:xfrm>
              <a:prstGeom prst="rect">
                <a:avLst/>
              </a:prstGeom>
            </p:spPr>
          </p:pic>
        </p:grpSp>
        <p:pic>
          <p:nvPicPr>
            <p:cNvPr id="11" name="Picture 10" descr="A silver object with a black background&#10;&#10;Description automatically generated">
              <a:extLst>
                <a:ext uri="{FF2B5EF4-FFF2-40B4-BE49-F238E27FC236}">
                  <a16:creationId xmlns:a16="http://schemas.microsoft.com/office/drawing/2014/main" id="{1E7512C6-F295-6B68-FF77-1D1075B0A94B}"/>
                </a:ext>
              </a:extLst>
            </p:cNvPr>
            <p:cNvPicPr>
              <a:picLocks noChangeAspect="1"/>
            </p:cNvPicPr>
            <p:nvPr/>
          </p:nvPicPr>
          <p:blipFill>
            <a:blip r:embed="rId13"/>
            <a:stretch>
              <a:fillRect/>
            </a:stretch>
          </p:blipFill>
          <p:spPr>
            <a:xfrm>
              <a:off x="4763468" y="2085366"/>
              <a:ext cx="464215" cy="908209"/>
            </a:xfrm>
            <a:prstGeom prst="rect">
              <a:avLst/>
            </a:prstGeom>
          </p:spPr>
        </p:pic>
        <p:pic>
          <p:nvPicPr>
            <p:cNvPr id="12" name="Picture 11">
              <a:extLst>
                <a:ext uri="{FF2B5EF4-FFF2-40B4-BE49-F238E27FC236}">
                  <a16:creationId xmlns:a16="http://schemas.microsoft.com/office/drawing/2014/main" id="{F02CB4F5-DB5B-AD5E-3CE3-81367E21C6EC}"/>
                </a:ext>
              </a:extLst>
            </p:cNvPr>
            <p:cNvPicPr>
              <a:picLocks noChangeAspect="1"/>
            </p:cNvPicPr>
            <p:nvPr/>
          </p:nvPicPr>
          <p:blipFill>
            <a:blip r:embed="rId14"/>
            <a:srcRect l="31171" r="29204"/>
            <a:stretch/>
          </p:blipFill>
          <p:spPr>
            <a:xfrm>
              <a:off x="5247437" y="2062379"/>
              <a:ext cx="343280" cy="908210"/>
            </a:xfrm>
            <a:prstGeom prst="rect">
              <a:avLst/>
            </a:prstGeom>
          </p:spPr>
        </p:pic>
      </p:grpSp>
    </p:spTree>
    <p:extLst>
      <p:ext uri="{BB962C8B-B14F-4D97-AF65-F5344CB8AC3E}">
        <p14:creationId xmlns:p14="http://schemas.microsoft.com/office/powerpoint/2010/main" val="3157704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E828C-869C-D691-E4EB-7F50285A95D0}"/>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5ADB08BE-D638-70A7-F8C4-214EFBCBE56C}"/>
              </a:ext>
            </a:extLst>
          </p:cNvPr>
          <p:cNvPicPr>
            <a:picLocks noChangeAspect="1"/>
          </p:cNvPicPr>
          <p:nvPr/>
        </p:nvPicPr>
        <p:blipFill>
          <a:blip r:embed="rId3"/>
          <a:stretch>
            <a:fillRect/>
          </a:stretch>
        </p:blipFill>
        <p:spPr>
          <a:xfrm>
            <a:off x="9478780" y="1728313"/>
            <a:ext cx="1594967" cy="2070416"/>
          </a:xfrm>
          <a:prstGeom prst="rect">
            <a:avLst/>
          </a:prstGeom>
          <a:ln>
            <a:solidFill>
              <a:schemeClr val="bg1">
                <a:lumMod val="85000"/>
              </a:schemeClr>
            </a:solidFill>
          </a:ln>
        </p:spPr>
      </p:pic>
      <p:pic>
        <p:nvPicPr>
          <p:cNvPr id="22" name="Picture 21">
            <a:extLst>
              <a:ext uri="{FF2B5EF4-FFF2-40B4-BE49-F238E27FC236}">
                <a16:creationId xmlns:a16="http://schemas.microsoft.com/office/drawing/2014/main" id="{ED958BCC-98A0-1274-72B9-A3EE81D63257}"/>
              </a:ext>
            </a:extLst>
          </p:cNvPr>
          <p:cNvPicPr>
            <a:picLocks noChangeAspect="1"/>
          </p:cNvPicPr>
          <p:nvPr/>
        </p:nvPicPr>
        <p:blipFill>
          <a:blip r:embed="rId4"/>
          <a:stretch>
            <a:fillRect/>
          </a:stretch>
        </p:blipFill>
        <p:spPr>
          <a:xfrm>
            <a:off x="439556" y="1733363"/>
            <a:ext cx="1638017" cy="2065368"/>
          </a:xfrm>
          <a:prstGeom prst="rect">
            <a:avLst/>
          </a:prstGeom>
          <a:ln>
            <a:solidFill>
              <a:schemeClr val="bg1">
                <a:lumMod val="85000"/>
              </a:schemeClr>
            </a:solidFill>
          </a:ln>
        </p:spPr>
      </p:pic>
      <p:sp>
        <p:nvSpPr>
          <p:cNvPr id="6" name="Title 2">
            <a:extLst>
              <a:ext uri="{FF2B5EF4-FFF2-40B4-BE49-F238E27FC236}">
                <a16:creationId xmlns:a16="http://schemas.microsoft.com/office/drawing/2014/main" id="{18AC3212-FBED-85FE-F3C2-44EE42CAC768}"/>
              </a:ext>
            </a:extLst>
          </p:cNvPr>
          <p:cNvSpPr txBox="1">
            <a:spLocks/>
          </p:cNvSpPr>
          <p:nvPr/>
        </p:nvSpPr>
        <p:spPr>
          <a:xfrm>
            <a:off x="342899" y="401669"/>
            <a:ext cx="12284315" cy="1112024"/>
          </a:xfrm>
          <a:prstGeom prst="rect">
            <a:avLst/>
          </a:prstGeom>
        </p:spPr>
        <p:txBody>
          <a:bodyPr vert="horz" lIns="182880" tIns="91440" rIns="182880" bIns="9144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755">
              <a:spcBef>
                <a:spcPts val="2000"/>
              </a:spcBef>
              <a:defRPr/>
            </a:pPr>
            <a:r>
              <a:rPr lang="en-US" sz="4800" b="1">
                <a:solidFill>
                  <a:srgbClr val="005640"/>
                </a:solidFill>
                <a:latin typeface="Girl Scout Text Book" panose="02020003000000000000" pitchFamily="18" charset="0"/>
                <a:cs typeface="Arial"/>
              </a:rPr>
              <a:t>Leadership Award Suite</a:t>
            </a:r>
          </a:p>
        </p:txBody>
      </p:sp>
      <p:sp>
        <p:nvSpPr>
          <p:cNvPr id="14" name="Rounded Rectangle 6">
            <a:extLst>
              <a:ext uri="{FF2B5EF4-FFF2-40B4-BE49-F238E27FC236}">
                <a16:creationId xmlns:a16="http://schemas.microsoft.com/office/drawing/2014/main" id="{12B18132-9EE5-B3CB-B2B1-C549AE114A3C}"/>
              </a:ext>
            </a:extLst>
          </p:cNvPr>
          <p:cNvSpPr/>
          <p:nvPr/>
        </p:nvSpPr>
        <p:spPr>
          <a:xfrm>
            <a:off x="301202" y="1423692"/>
            <a:ext cx="4322454" cy="8229192"/>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0" name="Text Placeholder 3">
            <a:extLst>
              <a:ext uri="{FF2B5EF4-FFF2-40B4-BE49-F238E27FC236}">
                <a16:creationId xmlns:a16="http://schemas.microsoft.com/office/drawing/2014/main" id="{FF157E1B-3F19-5031-C9B3-F5945CB83AC6}"/>
              </a:ext>
            </a:extLst>
          </p:cNvPr>
          <p:cNvSpPr txBox="1">
            <a:spLocks/>
          </p:cNvSpPr>
          <p:nvPr/>
        </p:nvSpPr>
        <p:spPr>
          <a:xfrm>
            <a:off x="374426" y="6459991"/>
            <a:ext cx="4176000" cy="2851313"/>
          </a:xfrm>
          <a:prstGeom prst="rect">
            <a:avLst/>
          </a:prstGeom>
        </p:spPr>
        <p:txBody>
          <a:bodyPr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Personal Leadership</a:t>
            </a:r>
          </a:p>
          <a:p>
            <a:pPr marL="0" indent="0" algn="ctr" defTabSz="2438279">
              <a:lnSpc>
                <a:spcPct val="100000"/>
              </a:lnSpc>
              <a:spcBef>
                <a:spcPts val="0"/>
              </a:spcBef>
              <a:buNone/>
            </a:pPr>
            <a:r>
              <a:rPr lang="en-US" sz="1800" i="1">
                <a:solidFill>
                  <a:srgbClr val="000000"/>
                </a:solidFill>
                <a:latin typeface="Girl Scout Display Light" panose="02020003000000000000" pitchFamily="18" charset="0"/>
              </a:rPr>
              <a:t>True North Award</a:t>
            </a:r>
          </a:p>
          <a:p>
            <a:pPr marL="0" indent="0" algn="ctr" defTabSz="2438279">
              <a:lnSpc>
                <a:spcPct val="100000"/>
              </a:lnSpc>
              <a:spcBef>
                <a:spcPts val="0"/>
              </a:spcBef>
              <a:buNone/>
            </a:pPr>
            <a:endParaRPr lang="en-US" sz="1601">
              <a:solidFill>
                <a:srgbClr val="000000"/>
              </a:solidFill>
              <a:latin typeface="Girl Scout Display Light" panose="02020003000000000000" pitchFamily="18" charset="0"/>
            </a:endParaRPr>
          </a:p>
          <a:p>
            <a:pPr marL="0" indent="0" algn="ctr" defTabSz="2438279">
              <a:lnSpc>
                <a:spcPct val="100000"/>
              </a:lnSpc>
              <a:spcBef>
                <a:spcPts val="0"/>
              </a:spcBef>
              <a:buNone/>
            </a:pPr>
            <a:endParaRPr lang="en-US" sz="1601">
              <a:solidFill>
                <a:srgbClr val="000000"/>
              </a:solidFill>
              <a:latin typeface="Girl Scout Display Light" panose="02020003000000000000" pitchFamily="18" charset="0"/>
            </a:endParaRPr>
          </a:p>
          <a:p>
            <a:pPr marL="0" indent="0" algn="ctr" defTabSz="2438279">
              <a:lnSpc>
                <a:spcPct val="100000"/>
              </a:lnSpc>
              <a:spcBef>
                <a:spcPts val="0"/>
              </a:spcBef>
              <a:buNone/>
            </a:pPr>
            <a:r>
              <a:rPr lang="en-US" sz="2201">
                <a:solidFill>
                  <a:srgbClr val="000000"/>
                </a:solidFill>
                <a:latin typeface="Girl Scout Display Light" panose="02020003000000000000" pitchFamily="18" charset="0"/>
              </a:rPr>
              <a:t>Build confidence and courage to lead your way.</a:t>
            </a:r>
          </a:p>
          <a:p>
            <a:pPr marL="0" indent="0" algn="ctr" defTabSz="2438279">
              <a:lnSpc>
                <a:spcPct val="100000"/>
              </a:lnSpc>
              <a:spcBef>
                <a:spcPts val="0"/>
              </a:spcBef>
              <a:buNone/>
            </a:pPr>
            <a:endParaRPr lang="en-US" sz="2000">
              <a:solidFill>
                <a:srgbClr val="000000"/>
              </a:solidFill>
              <a:latin typeface="Girl Scout Display Light" panose="02020003000000000000" pitchFamily="18" charset="0"/>
            </a:endParaRPr>
          </a:p>
          <a:p>
            <a:pPr marL="0" indent="0" algn="ctr" defTabSz="2438279">
              <a:lnSpc>
                <a:spcPct val="100000"/>
              </a:lnSpc>
              <a:spcBef>
                <a:spcPts val="0"/>
              </a:spcBef>
              <a:buNone/>
            </a:pPr>
            <a:r>
              <a:rPr lang="en-US" sz="1601">
                <a:solidFill>
                  <a:srgbClr val="000000"/>
                </a:solidFill>
                <a:latin typeface="Girl Scout Display Light" panose="02020003000000000000" pitchFamily="18" charset="0"/>
              </a:rPr>
              <a:t>Available for Juniors, Cadettes, Seniors/Ambassadors</a:t>
            </a:r>
          </a:p>
          <a:p>
            <a:pPr marL="0" indent="0" algn="ctr" defTabSz="2438279">
              <a:lnSpc>
                <a:spcPct val="100000"/>
              </a:lnSpc>
              <a:spcBef>
                <a:spcPts val="0"/>
              </a:spcBef>
              <a:buNone/>
            </a:pPr>
            <a:endParaRPr lang="en-US" sz="1400">
              <a:solidFill>
                <a:srgbClr val="FF0000"/>
              </a:solidFill>
              <a:latin typeface="Girl Scout Display Light" panose="02020003000000000000" pitchFamily="18" charset="0"/>
            </a:endParaRPr>
          </a:p>
        </p:txBody>
      </p:sp>
      <p:sp>
        <p:nvSpPr>
          <p:cNvPr id="15" name="Rounded Rectangle 7">
            <a:extLst>
              <a:ext uri="{FF2B5EF4-FFF2-40B4-BE49-F238E27FC236}">
                <a16:creationId xmlns:a16="http://schemas.microsoft.com/office/drawing/2014/main" id="{494AF965-99C5-EA27-DF45-4682369CEB32}"/>
              </a:ext>
            </a:extLst>
          </p:cNvPr>
          <p:cNvSpPr/>
          <p:nvPr/>
        </p:nvSpPr>
        <p:spPr>
          <a:xfrm>
            <a:off x="4902036" y="1423692"/>
            <a:ext cx="4176000" cy="8229192"/>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7" name="Text Placeholder 3">
            <a:extLst>
              <a:ext uri="{FF2B5EF4-FFF2-40B4-BE49-F238E27FC236}">
                <a16:creationId xmlns:a16="http://schemas.microsoft.com/office/drawing/2014/main" id="{080BFD6E-2B7F-05F5-48E0-536A63A9C12C}"/>
              </a:ext>
            </a:extLst>
          </p:cNvPr>
          <p:cNvSpPr txBox="1">
            <a:spLocks/>
          </p:cNvSpPr>
          <p:nvPr/>
        </p:nvSpPr>
        <p:spPr>
          <a:xfrm>
            <a:off x="4916477" y="6469529"/>
            <a:ext cx="4175999" cy="2841774"/>
          </a:xfrm>
          <a:prstGeom prst="rect">
            <a:avLst/>
          </a:prstGeom>
        </p:spPr>
        <p:txBody>
          <a:bodyPr lIns="182880" tIns="91440" rIns="182880" bIns="9144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Peer Leadership </a:t>
            </a:r>
          </a:p>
          <a:p>
            <a:pPr marL="0" indent="0" algn="ctr" defTabSz="2438279">
              <a:lnSpc>
                <a:spcPct val="100000"/>
              </a:lnSpc>
              <a:spcBef>
                <a:spcPts val="0"/>
              </a:spcBef>
              <a:buNone/>
            </a:pPr>
            <a:r>
              <a:rPr lang="en-US" sz="1601" i="1">
                <a:solidFill>
                  <a:srgbClr val="000000"/>
                </a:solidFill>
                <a:latin typeface="Girl Scout Display Light"/>
              </a:rPr>
              <a:t>Silver Torch Award &amp; Gold Torch Award</a:t>
            </a: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r>
              <a:rPr lang="en-US" sz="2201">
                <a:solidFill>
                  <a:srgbClr val="000000"/>
                </a:solidFill>
                <a:latin typeface="Girl Scout Display Light"/>
              </a:rPr>
              <a:t>Be an awesome teammate + learn to guide a group.</a:t>
            </a:r>
          </a:p>
          <a:p>
            <a:pPr marL="0" indent="0" algn="ctr" defTabSz="2438279">
              <a:lnSpc>
                <a:spcPct val="100000"/>
              </a:lnSpc>
              <a:spcBef>
                <a:spcPts val="0"/>
              </a:spcBef>
              <a:buNone/>
            </a:pPr>
            <a:endParaRPr lang="en-US" sz="2000">
              <a:solidFill>
                <a:srgbClr val="000000"/>
              </a:solidFill>
              <a:latin typeface="Girl Scout Display Light"/>
            </a:endParaRPr>
          </a:p>
          <a:p>
            <a:pPr marL="0" indent="0" algn="ctr" defTabSz="2438279">
              <a:lnSpc>
                <a:spcPct val="100000"/>
              </a:lnSpc>
              <a:spcBef>
                <a:spcPts val="0"/>
              </a:spcBef>
              <a:buNone/>
            </a:pPr>
            <a:r>
              <a:rPr lang="en-US" sz="1601">
                <a:solidFill>
                  <a:srgbClr val="000000"/>
                </a:solidFill>
                <a:latin typeface="Girl Scout Display Light"/>
              </a:rPr>
              <a:t>Available for Cadettes, </a:t>
            </a:r>
          </a:p>
          <a:p>
            <a:pPr marL="0" indent="0" algn="ctr" defTabSz="2438279">
              <a:lnSpc>
                <a:spcPct val="100000"/>
              </a:lnSpc>
              <a:spcBef>
                <a:spcPts val="0"/>
              </a:spcBef>
              <a:buNone/>
            </a:pPr>
            <a:r>
              <a:rPr lang="en-US" sz="1601">
                <a:solidFill>
                  <a:srgbClr val="000000"/>
                </a:solidFill>
                <a:latin typeface="Girl Scout Display Light"/>
              </a:rPr>
              <a:t>Seniors, and Ambassadors</a:t>
            </a:r>
          </a:p>
          <a:p>
            <a:pPr marL="0" indent="0" algn="ctr" defTabSz="2438279">
              <a:lnSpc>
                <a:spcPct val="100000"/>
              </a:lnSpc>
              <a:spcBef>
                <a:spcPts val="0"/>
              </a:spcBef>
              <a:buNone/>
            </a:pPr>
            <a:endParaRPr lang="en-US" sz="3600">
              <a:solidFill>
                <a:srgbClr val="000000"/>
              </a:solidFill>
            </a:endParaRPr>
          </a:p>
        </p:txBody>
      </p:sp>
      <p:sp>
        <p:nvSpPr>
          <p:cNvPr id="16" name="Rounded Rectangle 8">
            <a:extLst>
              <a:ext uri="{FF2B5EF4-FFF2-40B4-BE49-F238E27FC236}">
                <a16:creationId xmlns:a16="http://schemas.microsoft.com/office/drawing/2014/main" id="{CDABA021-FA4A-4162-8675-4E370F95F5A4}"/>
              </a:ext>
            </a:extLst>
          </p:cNvPr>
          <p:cNvSpPr/>
          <p:nvPr/>
        </p:nvSpPr>
        <p:spPr>
          <a:xfrm>
            <a:off x="9356418" y="1423692"/>
            <a:ext cx="4176000" cy="8229192"/>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8" name="Text Placeholder 3">
            <a:extLst>
              <a:ext uri="{FF2B5EF4-FFF2-40B4-BE49-F238E27FC236}">
                <a16:creationId xmlns:a16="http://schemas.microsoft.com/office/drawing/2014/main" id="{4E15C0D2-D0AC-9791-D4C0-490B01D2C007}"/>
              </a:ext>
            </a:extLst>
          </p:cNvPr>
          <p:cNvSpPr txBox="1">
            <a:spLocks/>
          </p:cNvSpPr>
          <p:nvPr/>
        </p:nvSpPr>
        <p:spPr>
          <a:xfrm>
            <a:off x="9400793" y="6473874"/>
            <a:ext cx="4176000" cy="3430800"/>
          </a:xfrm>
          <a:prstGeom prst="rect">
            <a:avLst/>
          </a:prstGeom>
        </p:spPr>
        <p:txBody>
          <a:bodyPr lIns="182880" tIns="91440" rIns="182880" bIns="9144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Teaching Leadership</a:t>
            </a:r>
          </a:p>
          <a:p>
            <a:pPr marL="0" indent="0" algn="ctr" defTabSz="2438279">
              <a:lnSpc>
                <a:spcPct val="100000"/>
              </a:lnSpc>
              <a:spcBef>
                <a:spcPts val="0"/>
              </a:spcBef>
              <a:buNone/>
            </a:pPr>
            <a:r>
              <a:rPr lang="en-US" sz="1601" i="1">
                <a:solidFill>
                  <a:srgbClr val="000000"/>
                </a:solidFill>
                <a:latin typeface="Girl Scout Display Light"/>
              </a:rPr>
              <a:t>Junior Aide, Program Aide, Volunteer-in-Training, Counselor in Training I &amp; II</a:t>
            </a: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r>
              <a:rPr lang="en-US" sz="2201">
                <a:solidFill>
                  <a:srgbClr val="000000"/>
                </a:solidFill>
                <a:latin typeface="Girl Scout Display Light"/>
              </a:rPr>
              <a:t>Share your skills and inspire younger kids with hands-on leadership.</a:t>
            </a:r>
          </a:p>
          <a:p>
            <a:pPr marL="0" indent="0" algn="ctr" defTabSz="2438279">
              <a:lnSpc>
                <a:spcPct val="100000"/>
              </a:lnSpc>
              <a:spcBef>
                <a:spcPts val="0"/>
              </a:spcBef>
              <a:buNone/>
            </a:pPr>
            <a:endParaRPr lang="en-US" sz="2000">
              <a:solidFill>
                <a:srgbClr val="000000"/>
              </a:solidFill>
              <a:latin typeface="Girl Scout Display Light"/>
            </a:endParaRPr>
          </a:p>
          <a:p>
            <a:pPr marL="0" indent="0" algn="ctr" defTabSz="2438279">
              <a:lnSpc>
                <a:spcPct val="100000"/>
              </a:lnSpc>
              <a:spcBef>
                <a:spcPts val="0"/>
              </a:spcBef>
              <a:buNone/>
            </a:pPr>
            <a:r>
              <a:rPr lang="en-US" sz="1601">
                <a:solidFill>
                  <a:srgbClr val="000000"/>
                </a:solidFill>
                <a:latin typeface="Girl Scout Display Light" panose="02020003000000000000" pitchFamily="18" charset="0"/>
              </a:rPr>
              <a:t>Available for Juniors, Cadettes, Seniors/Ambassadors</a:t>
            </a:r>
          </a:p>
          <a:p>
            <a:pPr marL="0" indent="0" algn="ctr" defTabSz="2438279">
              <a:lnSpc>
                <a:spcPct val="100000"/>
              </a:lnSpc>
              <a:spcBef>
                <a:spcPts val="0"/>
              </a:spcBef>
              <a:buNone/>
            </a:pPr>
            <a:endParaRPr lang="en-US" sz="1400">
              <a:solidFill>
                <a:srgbClr val="000000"/>
              </a:solidFill>
              <a:latin typeface="Girl Scout Display Light" panose="02020003000000000000" pitchFamily="18" charset="0"/>
            </a:endParaRPr>
          </a:p>
        </p:txBody>
      </p:sp>
      <p:sp>
        <p:nvSpPr>
          <p:cNvPr id="17" name="Rounded Rectangle 9">
            <a:extLst>
              <a:ext uri="{FF2B5EF4-FFF2-40B4-BE49-F238E27FC236}">
                <a16:creationId xmlns:a16="http://schemas.microsoft.com/office/drawing/2014/main" id="{74392049-732F-327C-C249-F084522F51ED}"/>
              </a:ext>
            </a:extLst>
          </p:cNvPr>
          <p:cNvSpPr/>
          <p:nvPr/>
        </p:nvSpPr>
        <p:spPr>
          <a:xfrm>
            <a:off x="13810800" y="1423692"/>
            <a:ext cx="4176000" cy="8229192"/>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9" name="Text Placeholder 3">
            <a:extLst>
              <a:ext uri="{FF2B5EF4-FFF2-40B4-BE49-F238E27FC236}">
                <a16:creationId xmlns:a16="http://schemas.microsoft.com/office/drawing/2014/main" id="{B93133B7-4BD2-2BA3-D9A8-4939BDB9B7FB}"/>
              </a:ext>
            </a:extLst>
          </p:cNvPr>
          <p:cNvSpPr txBox="1">
            <a:spLocks/>
          </p:cNvSpPr>
          <p:nvPr/>
        </p:nvSpPr>
        <p:spPr>
          <a:xfrm>
            <a:off x="13841824" y="6473875"/>
            <a:ext cx="4160267" cy="721184"/>
          </a:xfrm>
          <a:prstGeom prst="rect">
            <a:avLst/>
          </a:prstGeom>
        </p:spPr>
        <p:txBody>
          <a:bodyPr lIns="182880" tIns="91440" rIns="182880" bIns="9144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Community Advocacy</a:t>
            </a:r>
          </a:p>
          <a:p>
            <a:pPr marL="0" indent="0" algn="ctr" defTabSz="2438279">
              <a:lnSpc>
                <a:spcPct val="100000"/>
              </a:lnSpc>
              <a:spcBef>
                <a:spcPts val="0"/>
              </a:spcBef>
              <a:buNone/>
            </a:pPr>
            <a:r>
              <a:rPr lang="en-US" sz="1601" i="1">
                <a:solidFill>
                  <a:srgbClr val="000000"/>
                </a:solidFill>
                <a:latin typeface="Girl Scout Display Light"/>
              </a:rPr>
              <a:t>Take Action &amp; Global Action Awards</a:t>
            </a:r>
            <a:endParaRPr lang="en-US" sz="1400" i="1">
              <a:solidFill>
                <a:srgbClr val="000000"/>
              </a:solidFill>
              <a:latin typeface="Girl Scout Display Light"/>
            </a:endParaRP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r>
              <a:rPr lang="en-US" sz="2201">
                <a:solidFill>
                  <a:srgbClr val="000000"/>
                </a:solidFill>
                <a:latin typeface="Girl Scout Display Light"/>
              </a:rPr>
              <a:t>Turn your passions into action by making change locally or globally. </a:t>
            </a:r>
          </a:p>
          <a:p>
            <a:pPr marL="0" indent="0" algn="ctr" defTabSz="2438279">
              <a:lnSpc>
                <a:spcPct val="100000"/>
              </a:lnSpc>
              <a:spcBef>
                <a:spcPts val="0"/>
              </a:spcBef>
              <a:buNone/>
            </a:pPr>
            <a:endParaRPr lang="en-US" sz="2000">
              <a:solidFill>
                <a:srgbClr val="000000"/>
              </a:solidFill>
              <a:latin typeface="Girl Scout Display Light"/>
            </a:endParaRPr>
          </a:p>
          <a:p>
            <a:pPr marL="0" indent="0" algn="ctr" defTabSz="2438279">
              <a:lnSpc>
                <a:spcPct val="100000"/>
              </a:lnSpc>
              <a:spcBef>
                <a:spcPts val="0"/>
              </a:spcBef>
              <a:buNone/>
            </a:pPr>
            <a:r>
              <a:rPr lang="en-US" sz="1601">
                <a:solidFill>
                  <a:srgbClr val="000000"/>
                </a:solidFill>
                <a:latin typeface="Girl Scout Display Light" panose="02020003000000000000" pitchFamily="18" charset="0"/>
              </a:rPr>
              <a:t>Available for Juniors, Cadettes, Seniors/Ambassadors</a:t>
            </a:r>
          </a:p>
          <a:p>
            <a:pPr marL="0" indent="0" algn="ctr" defTabSz="2438279">
              <a:lnSpc>
                <a:spcPct val="100000"/>
              </a:lnSpc>
              <a:spcBef>
                <a:spcPts val="0"/>
              </a:spcBef>
              <a:buNone/>
            </a:pPr>
            <a:endParaRPr lang="en-US" sz="1400">
              <a:solidFill>
                <a:srgbClr val="000000"/>
              </a:solidFill>
              <a:latin typeface="Girl Scout Display Light" panose="02020003000000000000" pitchFamily="18" charset="0"/>
            </a:endParaRPr>
          </a:p>
        </p:txBody>
      </p:sp>
      <p:grpSp>
        <p:nvGrpSpPr>
          <p:cNvPr id="26" name="Group 25">
            <a:extLst>
              <a:ext uri="{FF2B5EF4-FFF2-40B4-BE49-F238E27FC236}">
                <a16:creationId xmlns:a16="http://schemas.microsoft.com/office/drawing/2014/main" id="{B2C7E337-BED8-E49F-E381-FB8EBFFE4E7F}"/>
              </a:ext>
            </a:extLst>
          </p:cNvPr>
          <p:cNvGrpSpPr/>
          <p:nvPr/>
        </p:nvGrpSpPr>
        <p:grpSpPr>
          <a:xfrm>
            <a:off x="16580282" y="2156017"/>
            <a:ext cx="1437096" cy="2964386"/>
            <a:chOff x="13525146" y="6980900"/>
            <a:chExt cx="3106081" cy="6407108"/>
          </a:xfrm>
        </p:grpSpPr>
        <p:pic>
          <p:nvPicPr>
            <p:cNvPr id="39" name="Picture 38" descr="A close up of a coin&#10;&#10;AI-generated content may be incorrect.">
              <a:extLst>
                <a:ext uri="{FF2B5EF4-FFF2-40B4-BE49-F238E27FC236}">
                  <a16:creationId xmlns:a16="http://schemas.microsoft.com/office/drawing/2014/main" id="{477C0F92-AC73-06C6-2741-81D002DCABEF}"/>
                </a:ext>
              </a:extLst>
            </p:cNvPr>
            <p:cNvPicPr>
              <a:picLocks noChangeAspect="1"/>
            </p:cNvPicPr>
            <p:nvPr/>
          </p:nvPicPr>
          <p:blipFill>
            <a:blip r:embed="rId5"/>
            <a:stretch>
              <a:fillRect/>
            </a:stretch>
          </p:blipFill>
          <p:spPr>
            <a:xfrm>
              <a:off x="13525146" y="10281929"/>
              <a:ext cx="3106081" cy="3106079"/>
            </a:xfrm>
            <a:prstGeom prst="rect">
              <a:avLst/>
            </a:prstGeom>
          </p:spPr>
        </p:pic>
        <p:pic>
          <p:nvPicPr>
            <p:cNvPr id="40" name="Picture 39" descr="A circular object with buildings and a clover&#10;&#10;AI-generated content may be incorrect.">
              <a:extLst>
                <a:ext uri="{FF2B5EF4-FFF2-40B4-BE49-F238E27FC236}">
                  <a16:creationId xmlns:a16="http://schemas.microsoft.com/office/drawing/2014/main" id="{4FA8129A-7C96-52AB-181E-542037F87A41}"/>
                </a:ext>
              </a:extLst>
            </p:cNvPr>
            <p:cNvPicPr>
              <a:picLocks noChangeAspect="1"/>
            </p:cNvPicPr>
            <p:nvPr/>
          </p:nvPicPr>
          <p:blipFill>
            <a:blip r:embed="rId6"/>
            <a:stretch>
              <a:fillRect/>
            </a:stretch>
          </p:blipFill>
          <p:spPr>
            <a:xfrm>
              <a:off x="13525146" y="6980900"/>
              <a:ext cx="3106081" cy="3106079"/>
            </a:xfrm>
            <a:prstGeom prst="rect">
              <a:avLst/>
            </a:prstGeom>
          </p:spPr>
        </p:pic>
      </p:grpSp>
      <p:grpSp>
        <p:nvGrpSpPr>
          <p:cNvPr id="41" name="Group 40">
            <a:extLst>
              <a:ext uri="{FF2B5EF4-FFF2-40B4-BE49-F238E27FC236}">
                <a16:creationId xmlns:a16="http://schemas.microsoft.com/office/drawing/2014/main" id="{F9BBD236-6EC2-A193-7544-C650E93B2E62}"/>
              </a:ext>
            </a:extLst>
          </p:cNvPr>
          <p:cNvGrpSpPr/>
          <p:nvPr/>
        </p:nvGrpSpPr>
        <p:grpSpPr>
          <a:xfrm>
            <a:off x="3221461" y="1596445"/>
            <a:ext cx="1472033" cy="4003712"/>
            <a:chOff x="9038965" y="-5683643"/>
            <a:chExt cx="3829174" cy="10414786"/>
          </a:xfrm>
        </p:grpSpPr>
        <p:pic>
          <p:nvPicPr>
            <p:cNvPr id="42" name="Picture 41" descr="A silver coin with a star and a star in the middle&#10;&#10;AI-generated content may be incorrect.">
              <a:extLst>
                <a:ext uri="{FF2B5EF4-FFF2-40B4-BE49-F238E27FC236}">
                  <a16:creationId xmlns:a16="http://schemas.microsoft.com/office/drawing/2014/main" id="{7CF7D61B-E3B2-58ED-0FF0-511630215C28}"/>
                </a:ext>
              </a:extLst>
            </p:cNvPr>
            <p:cNvPicPr>
              <a:picLocks noChangeAspect="1"/>
            </p:cNvPicPr>
            <p:nvPr/>
          </p:nvPicPr>
          <p:blipFill>
            <a:blip r:embed="rId7"/>
            <a:stretch>
              <a:fillRect/>
            </a:stretch>
          </p:blipFill>
          <p:spPr>
            <a:xfrm>
              <a:off x="9129838" y="-2457756"/>
              <a:ext cx="3738296" cy="3738298"/>
            </a:xfrm>
            <a:prstGeom prst="rect">
              <a:avLst/>
            </a:prstGeom>
          </p:spPr>
        </p:pic>
        <p:pic>
          <p:nvPicPr>
            <p:cNvPr id="43" name="Picture 42" descr="A gold coin with a star and a compass&#10;&#10;AI-generated content may be incorrect.">
              <a:extLst>
                <a:ext uri="{FF2B5EF4-FFF2-40B4-BE49-F238E27FC236}">
                  <a16:creationId xmlns:a16="http://schemas.microsoft.com/office/drawing/2014/main" id="{1E51EE64-35BE-5E3A-E7EB-2375D2851EA0}"/>
                </a:ext>
              </a:extLst>
            </p:cNvPr>
            <p:cNvPicPr>
              <a:picLocks noChangeAspect="1"/>
            </p:cNvPicPr>
            <p:nvPr/>
          </p:nvPicPr>
          <p:blipFill>
            <a:blip r:embed="rId8"/>
            <a:stretch>
              <a:fillRect/>
            </a:stretch>
          </p:blipFill>
          <p:spPr>
            <a:xfrm>
              <a:off x="9038965" y="992840"/>
              <a:ext cx="3738301" cy="3738303"/>
            </a:xfrm>
            <a:prstGeom prst="rect">
              <a:avLst/>
            </a:prstGeom>
          </p:spPr>
        </p:pic>
        <p:pic>
          <p:nvPicPr>
            <p:cNvPr id="44" name="Picture 43" descr="A close up of a coin&#10;&#10;AI-generated content may be incorrect.">
              <a:extLst>
                <a:ext uri="{FF2B5EF4-FFF2-40B4-BE49-F238E27FC236}">
                  <a16:creationId xmlns:a16="http://schemas.microsoft.com/office/drawing/2014/main" id="{25BA628B-3FB8-1348-839D-5D6DE440BF6D}"/>
                </a:ext>
              </a:extLst>
            </p:cNvPr>
            <p:cNvPicPr>
              <a:picLocks noChangeAspect="1"/>
            </p:cNvPicPr>
            <p:nvPr/>
          </p:nvPicPr>
          <p:blipFill>
            <a:blip r:embed="rId9"/>
            <a:stretch>
              <a:fillRect/>
            </a:stretch>
          </p:blipFill>
          <p:spPr>
            <a:xfrm>
              <a:off x="9129843" y="-5683643"/>
              <a:ext cx="3738296" cy="3738298"/>
            </a:xfrm>
            <a:prstGeom prst="rect">
              <a:avLst/>
            </a:prstGeom>
          </p:spPr>
        </p:pic>
      </p:grpSp>
      <p:grpSp>
        <p:nvGrpSpPr>
          <p:cNvPr id="45" name="Group 44">
            <a:extLst>
              <a:ext uri="{FF2B5EF4-FFF2-40B4-BE49-F238E27FC236}">
                <a16:creationId xmlns:a16="http://schemas.microsoft.com/office/drawing/2014/main" id="{BDF61E70-DC4D-085B-3A31-13F487A03004}"/>
              </a:ext>
            </a:extLst>
          </p:cNvPr>
          <p:cNvGrpSpPr/>
          <p:nvPr/>
        </p:nvGrpSpPr>
        <p:grpSpPr>
          <a:xfrm>
            <a:off x="12108464" y="1296538"/>
            <a:ext cx="1437098" cy="3145958"/>
            <a:chOff x="-1617322" y="-4709484"/>
            <a:chExt cx="3216316" cy="7040848"/>
          </a:xfrm>
        </p:grpSpPr>
        <p:pic>
          <p:nvPicPr>
            <p:cNvPr id="46" name="Picture 45" descr="A silver and red sign with a hand reaching out&#10;&#10;AI-generated content may be incorrect.">
              <a:extLst>
                <a:ext uri="{FF2B5EF4-FFF2-40B4-BE49-F238E27FC236}">
                  <a16:creationId xmlns:a16="http://schemas.microsoft.com/office/drawing/2014/main" id="{193A17AD-9A1C-74E9-24DA-B37A4D34E1F0}"/>
                </a:ext>
              </a:extLst>
            </p:cNvPr>
            <p:cNvPicPr>
              <a:picLocks noChangeAspect="1"/>
            </p:cNvPicPr>
            <p:nvPr/>
          </p:nvPicPr>
          <p:blipFill>
            <a:blip r:embed="rId10"/>
            <a:stretch>
              <a:fillRect/>
            </a:stretch>
          </p:blipFill>
          <p:spPr>
            <a:xfrm>
              <a:off x="-1617322" y="-2720138"/>
              <a:ext cx="3209880" cy="3216314"/>
            </a:xfrm>
            <a:prstGeom prst="rect">
              <a:avLst/>
            </a:prstGeom>
          </p:spPr>
        </p:pic>
        <p:pic>
          <p:nvPicPr>
            <p:cNvPr id="47" name="Picture 46" descr="A close up of a badge&#10;&#10;AI-generated content may be incorrect.">
              <a:extLst>
                <a:ext uri="{FF2B5EF4-FFF2-40B4-BE49-F238E27FC236}">
                  <a16:creationId xmlns:a16="http://schemas.microsoft.com/office/drawing/2014/main" id="{96293AD9-B9BC-C075-D2B6-8EC19355A0F3}"/>
                </a:ext>
              </a:extLst>
            </p:cNvPr>
            <p:cNvPicPr>
              <a:picLocks noChangeAspect="1"/>
            </p:cNvPicPr>
            <p:nvPr/>
          </p:nvPicPr>
          <p:blipFill>
            <a:blip r:embed="rId11"/>
            <a:stretch>
              <a:fillRect/>
            </a:stretch>
          </p:blipFill>
          <p:spPr>
            <a:xfrm>
              <a:off x="-1617318" y="-4709484"/>
              <a:ext cx="3216312" cy="3216314"/>
            </a:xfrm>
            <a:prstGeom prst="rect">
              <a:avLst/>
            </a:prstGeom>
          </p:spPr>
        </p:pic>
        <p:pic>
          <p:nvPicPr>
            <p:cNvPr id="48" name="Picture 47" descr="A gold volunteer badge with hands making a heart shape&#10;&#10;AI-generated content may be incorrect.">
              <a:extLst>
                <a:ext uri="{FF2B5EF4-FFF2-40B4-BE49-F238E27FC236}">
                  <a16:creationId xmlns:a16="http://schemas.microsoft.com/office/drawing/2014/main" id="{13263B3C-DFE8-FE63-7B07-F772DA6E6AA1}"/>
                </a:ext>
              </a:extLst>
            </p:cNvPr>
            <p:cNvPicPr>
              <a:picLocks noChangeAspect="1"/>
            </p:cNvPicPr>
            <p:nvPr/>
          </p:nvPicPr>
          <p:blipFill>
            <a:blip r:embed="rId12"/>
            <a:stretch>
              <a:fillRect/>
            </a:stretch>
          </p:blipFill>
          <p:spPr>
            <a:xfrm>
              <a:off x="-1617322" y="-878518"/>
              <a:ext cx="3209880" cy="3209882"/>
            </a:xfrm>
            <a:prstGeom prst="rect">
              <a:avLst/>
            </a:prstGeom>
          </p:spPr>
        </p:pic>
      </p:grpSp>
      <p:grpSp>
        <p:nvGrpSpPr>
          <p:cNvPr id="49" name="Group 48">
            <a:extLst>
              <a:ext uri="{FF2B5EF4-FFF2-40B4-BE49-F238E27FC236}">
                <a16:creationId xmlns:a16="http://schemas.microsoft.com/office/drawing/2014/main" id="{A98F93BC-5449-F681-F363-D08D741FBA3D}"/>
              </a:ext>
            </a:extLst>
          </p:cNvPr>
          <p:cNvGrpSpPr/>
          <p:nvPr/>
        </p:nvGrpSpPr>
        <p:grpSpPr>
          <a:xfrm>
            <a:off x="12071548" y="3872257"/>
            <a:ext cx="1489751" cy="2361038"/>
            <a:chOff x="-4930238" y="-8860495"/>
            <a:chExt cx="6725845" cy="8814801"/>
          </a:xfrm>
        </p:grpSpPr>
        <p:pic>
          <p:nvPicPr>
            <p:cNvPr id="50" name="Picture 49" descr="A yellow plaque with a white text&#10;&#10;AI-generated content may be incorrect.">
              <a:extLst>
                <a:ext uri="{FF2B5EF4-FFF2-40B4-BE49-F238E27FC236}">
                  <a16:creationId xmlns:a16="http://schemas.microsoft.com/office/drawing/2014/main" id="{0EB99516-7FDA-A35C-05D2-07214C5942CD}"/>
                </a:ext>
              </a:extLst>
            </p:cNvPr>
            <p:cNvPicPr>
              <a:picLocks noChangeAspect="1"/>
            </p:cNvPicPr>
            <p:nvPr/>
          </p:nvPicPr>
          <p:blipFill>
            <a:blip r:embed="rId13">
              <a:clrChange>
                <a:clrFrom>
                  <a:srgbClr val="000000">
                    <a:alpha val="0"/>
                  </a:srgbClr>
                </a:clrFrom>
                <a:clrTo>
                  <a:srgbClr val="000000">
                    <a:alpha val="0"/>
                  </a:srgbClr>
                </a:clrTo>
              </a:clrChange>
            </a:blip>
            <a:stretch>
              <a:fillRect/>
            </a:stretch>
          </p:blipFill>
          <p:spPr>
            <a:xfrm>
              <a:off x="-4930238" y="-5700785"/>
              <a:ext cx="6725845" cy="5655091"/>
            </a:xfrm>
            <a:prstGeom prst="rect">
              <a:avLst/>
            </a:prstGeom>
          </p:spPr>
        </p:pic>
        <p:pic>
          <p:nvPicPr>
            <p:cNvPr id="51" name="Picture 50" descr="A yellow and green sign with white text&#10;&#10;AI-generated content may be incorrect.">
              <a:extLst>
                <a:ext uri="{FF2B5EF4-FFF2-40B4-BE49-F238E27FC236}">
                  <a16:creationId xmlns:a16="http://schemas.microsoft.com/office/drawing/2014/main" id="{CA073578-C4DE-8D86-000C-43C362385CCD}"/>
                </a:ext>
              </a:extLst>
            </p:cNvPr>
            <p:cNvPicPr>
              <a:picLocks noChangeAspect="1"/>
            </p:cNvPicPr>
            <p:nvPr/>
          </p:nvPicPr>
          <p:blipFill>
            <a:blip r:embed="rId14"/>
            <a:stretch>
              <a:fillRect/>
            </a:stretch>
          </p:blipFill>
          <p:spPr>
            <a:xfrm>
              <a:off x="-4890382" y="-8860495"/>
              <a:ext cx="6267463" cy="5371341"/>
            </a:xfrm>
            <a:prstGeom prst="rect">
              <a:avLst/>
            </a:prstGeom>
          </p:spPr>
        </p:pic>
      </p:grpSp>
      <p:pic>
        <p:nvPicPr>
          <p:cNvPr id="52" name="Picture 51" descr="A silver object with a black background&#10;&#10;Description automatically generated">
            <a:extLst>
              <a:ext uri="{FF2B5EF4-FFF2-40B4-BE49-F238E27FC236}">
                <a16:creationId xmlns:a16="http://schemas.microsoft.com/office/drawing/2014/main" id="{7EB8450F-42D4-4BBA-BC0E-206D22C74070}"/>
              </a:ext>
            </a:extLst>
          </p:cNvPr>
          <p:cNvPicPr>
            <a:picLocks noChangeAspect="1"/>
          </p:cNvPicPr>
          <p:nvPr/>
        </p:nvPicPr>
        <p:blipFill>
          <a:blip r:embed="rId15"/>
          <a:stretch>
            <a:fillRect/>
          </a:stretch>
        </p:blipFill>
        <p:spPr>
          <a:xfrm>
            <a:off x="7994543" y="1960655"/>
            <a:ext cx="890706" cy="1742612"/>
          </a:xfrm>
          <a:prstGeom prst="rect">
            <a:avLst/>
          </a:prstGeom>
        </p:spPr>
      </p:pic>
      <p:pic>
        <p:nvPicPr>
          <p:cNvPr id="53" name="Picture 52">
            <a:extLst>
              <a:ext uri="{FF2B5EF4-FFF2-40B4-BE49-F238E27FC236}">
                <a16:creationId xmlns:a16="http://schemas.microsoft.com/office/drawing/2014/main" id="{7E2B6734-A4E4-D989-A1A9-FB618FB50397}"/>
              </a:ext>
            </a:extLst>
          </p:cNvPr>
          <p:cNvPicPr>
            <a:picLocks noChangeAspect="1"/>
          </p:cNvPicPr>
          <p:nvPr/>
        </p:nvPicPr>
        <p:blipFill>
          <a:blip r:embed="rId16"/>
          <a:srcRect l="31171" r="29204"/>
          <a:stretch/>
        </p:blipFill>
        <p:spPr>
          <a:xfrm>
            <a:off x="8192078" y="3753574"/>
            <a:ext cx="634410" cy="1678448"/>
          </a:xfrm>
          <a:prstGeom prst="rect">
            <a:avLst/>
          </a:prstGeom>
        </p:spPr>
      </p:pic>
      <p:pic>
        <p:nvPicPr>
          <p:cNvPr id="30" name="Picture 29">
            <a:extLst>
              <a:ext uri="{FF2B5EF4-FFF2-40B4-BE49-F238E27FC236}">
                <a16:creationId xmlns:a16="http://schemas.microsoft.com/office/drawing/2014/main" id="{9E24C25D-04AD-E6DF-0FE3-71C52BEF207D}"/>
              </a:ext>
            </a:extLst>
          </p:cNvPr>
          <p:cNvPicPr>
            <a:picLocks noChangeAspect="1"/>
          </p:cNvPicPr>
          <p:nvPr/>
        </p:nvPicPr>
        <p:blipFill>
          <a:blip r:embed="rId17"/>
          <a:stretch>
            <a:fillRect/>
          </a:stretch>
        </p:blipFill>
        <p:spPr>
          <a:xfrm>
            <a:off x="1558862" y="2795513"/>
            <a:ext cx="1661177" cy="2153484"/>
          </a:xfrm>
          <a:prstGeom prst="rect">
            <a:avLst/>
          </a:prstGeom>
          <a:ln>
            <a:solidFill>
              <a:schemeClr val="bg1">
                <a:lumMod val="85000"/>
              </a:schemeClr>
            </a:solidFill>
          </a:ln>
        </p:spPr>
      </p:pic>
      <p:pic>
        <p:nvPicPr>
          <p:cNvPr id="36" name="Picture 35">
            <a:extLst>
              <a:ext uri="{FF2B5EF4-FFF2-40B4-BE49-F238E27FC236}">
                <a16:creationId xmlns:a16="http://schemas.microsoft.com/office/drawing/2014/main" id="{261D8746-FD3D-D0E5-632E-500288D15346}"/>
              </a:ext>
            </a:extLst>
          </p:cNvPr>
          <p:cNvPicPr>
            <a:picLocks noChangeAspect="1"/>
          </p:cNvPicPr>
          <p:nvPr/>
        </p:nvPicPr>
        <p:blipFill>
          <a:blip r:embed="rId18"/>
          <a:stretch>
            <a:fillRect/>
          </a:stretch>
        </p:blipFill>
        <p:spPr>
          <a:xfrm>
            <a:off x="456569" y="3917852"/>
            <a:ext cx="1588374" cy="2062682"/>
          </a:xfrm>
          <a:prstGeom prst="rect">
            <a:avLst/>
          </a:prstGeom>
          <a:ln>
            <a:solidFill>
              <a:schemeClr val="bg1">
                <a:lumMod val="85000"/>
              </a:schemeClr>
            </a:solidFill>
          </a:ln>
        </p:spPr>
      </p:pic>
      <p:pic>
        <p:nvPicPr>
          <p:cNvPr id="57" name="Picture 56">
            <a:extLst>
              <a:ext uri="{FF2B5EF4-FFF2-40B4-BE49-F238E27FC236}">
                <a16:creationId xmlns:a16="http://schemas.microsoft.com/office/drawing/2014/main" id="{B749CFFD-771E-AC01-7617-001F64FF9C4D}"/>
              </a:ext>
            </a:extLst>
          </p:cNvPr>
          <p:cNvPicPr>
            <a:picLocks noChangeAspect="1"/>
          </p:cNvPicPr>
          <p:nvPr/>
        </p:nvPicPr>
        <p:blipFill>
          <a:blip r:embed="rId19"/>
          <a:stretch>
            <a:fillRect/>
          </a:stretch>
        </p:blipFill>
        <p:spPr>
          <a:xfrm>
            <a:off x="10628050" y="2426849"/>
            <a:ext cx="1592843" cy="2070419"/>
          </a:xfrm>
          <a:prstGeom prst="rect">
            <a:avLst/>
          </a:prstGeom>
          <a:ln>
            <a:solidFill>
              <a:schemeClr val="bg1">
                <a:lumMod val="85000"/>
              </a:schemeClr>
            </a:solidFill>
          </a:ln>
        </p:spPr>
      </p:pic>
      <p:pic>
        <p:nvPicPr>
          <p:cNvPr id="59" name="Picture 58">
            <a:extLst>
              <a:ext uri="{FF2B5EF4-FFF2-40B4-BE49-F238E27FC236}">
                <a16:creationId xmlns:a16="http://schemas.microsoft.com/office/drawing/2014/main" id="{00AA729B-EF8D-9DF5-07AB-09A46F504189}"/>
              </a:ext>
            </a:extLst>
          </p:cNvPr>
          <p:cNvPicPr>
            <a:picLocks noChangeAspect="1"/>
          </p:cNvPicPr>
          <p:nvPr/>
        </p:nvPicPr>
        <p:blipFill>
          <a:blip r:embed="rId20"/>
          <a:stretch>
            <a:fillRect/>
          </a:stretch>
        </p:blipFill>
        <p:spPr>
          <a:xfrm>
            <a:off x="9486677" y="3917850"/>
            <a:ext cx="1586910" cy="2056392"/>
          </a:xfrm>
          <a:prstGeom prst="rect">
            <a:avLst/>
          </a:prstGeom>
          <a:ln>
            <a:solidFill>
              <a:schemeClr val="bg1">
                <a:lumMod val="85000"/>
              </a:schemeClr>
            </a:solidFill>
          </a:ln>
        </p:spPr>
      </p:pic>
      <p:pic>
        <p:nvPicPr>
          <p:cNvPr id="1026" name="Picture 2">
            <a:extLst>
              <a:ext uri="{FF2B5EF4-FFF2-40B4-BE49-F238E27FC236}">
                <a16:creationId xmlns:a16="http://schemas.microsoft.com/office/drawing/2014/main" id="{AAD8A535-C5C3-BC53-776E-F4D951C09A0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853678" y="4631335"/>
            <a:ext cx="1388220" cy="1840424"/>
          </a:xfrm>
          <a:prstGeom prst="rect">
            <a:avLst/>
          </a:prstGeom>
          <a:solidFill>
            <a:srgbClr val="D9D9D9"/>
          </a:solidFill>
          <a:ln>
            <a:solidFill>
              <a:schemeClr val="bg1">
                <a:lumMod val="85000"/>
              </a:schemeClr>
            </a:solidFill>
          </a:ln>
        </p:spPr>
      </p:pic>
      <p:pic>
        <p:nvPicPr>
          <p:cNvPr id="63" name="Picture 62">
            <a:extLst>
              <a:ext uri="{FF2B5EF4-FFF2-40B4-BE49-F238E27FC236}">
                <a16:creationId xmlns:a16="http://schemas.microsoft.com/office/drawing/2014/main" id="{7B155BEB-3501-74EF-2253-629AE6FC9799}"/>
              </a:ext>
            </a:extLst>
          </p:cNvPr>
          <p:cNvPicPr>
            <a:picLocks noChangeAspect="1"/>
          </p:cNvPicPr>
          <p:nvPr/>
        </p:nvPicPr>
        <p:blipFill>
          <a:blip r:embed="rId22"/>
          <a:stretch>
            <a:fillRect/>
          </a:stretch>
        </p:blipFill>
        <p:spPr>
          <a:xfrm>
            <a:off x="5097485" y="1728314"/>
            <a:ext cx="1596234" cy="2070419"/>
          </a:xfrm>
          <a:prstGeom prst="rect">
            <a:avLst/>
          </a:prstGeom>
          <a:ln>
            <a:solidFill>
              <a:schemeClr val="bg1">
                <a:lumMod val="85000"/>
              </a:schemeClr>
            </a:solidFill>
          </a:ln>
        </p:spPr>
      </p:pic>
      <p:pic>
        <p:nvPicPr>
          <p:cNvPr id="61" name="Picture 60">
            <a:extLst>
              <a:ext uri="{FF2B5EF4-FFF2-40B4-BE49-F238E27FC236}">
                <a16:creationId xmlns:a16="http://schemas.microsoft.com/office/drawing/2014/main" id="{ABEF0BA9-3339-78D3-915A-0E20B0A39CBC}"/>
              </a:ext>
            </a:extLst>
          </p:cNvPr>
          <p:cNvPicPr>
            <a:picLocks noChangeAspect="1"/>
          </p:cNvPicPr>
          <p:nvPr/>
        </p:nvPicPr>
        <p:blipFill>
          <a:blip r:embed="rId23"/>
          <a:stretch>
            <a:fillRect/>
          </a:stretch>
        </p:blipFill>
        <p:spPr>
          <a:xfrm>
            <a:off x="5777366" y="3907999"/>
            <a:ext cx="1593882" cy="2066246"/>
          </a:xfrm>
          <a:prstGeom prst="rect">
            <a:avLst/>
          </a:prstGeom>
          <a:ln>
            <a:solidFill>
              <a:schemeClr val="bg1">
                <a:lumMod val="85000"/>
              </a:schemeClr>
            </a:solidFill>
          </a:ln>
        </p:spPr>
      </p:pic>
      <p:pic>
        <p:nvPicPr>
          <p:cNvPr id="1025" name="Picture 1024">
            <a:extLst>
              <a:ext uri="{FF2B5EF4-FFF2-40B4-BE49-F238E27FC236}">
                <a16:creationId xmlns:a16="http://schemas.microsoft.com/office/drawing/2014/main" id="{BC120BCB-EFCF-821B-7FD0-F08AFFED7C75}"/>
              </a:ext>
            </a:extLst>
          </p:cNvPr>
          <p:cNvPicPr>
            <a:picLocks noChangeAspect="1"/>
          </p:cNvPicPr>
          <p:nvPr/>
        </p:nvPicPr>
        <p:blipFill>
          <a:blip r:embed="rId24"/>
          <a:stretch>
            <a:fillRect/>
          </a:stretch>
        </p:blipFill>
        <p:spPr>
          <a:xfrm>
            <a:off x="13936337" y="1728312"/>
            <a:ext cx="1584173" cy="2053656"/>
          </a:xfrm>
          <a:prstGeom prst="rect">
            <a:avLst/>
          </a:prstGeom>
          <a:ln>
            <a:solidFill>
              <a:schemeClr val="bg1">
                <a:lumMod val="85000"/>
              </a:schemeClr>
            </a:solidFill>
          </a:ln>
        </p:spPr>
      </p:pic>
      <p:pic>
        <p:nvPicPr>
          <p:cNvPr id="1028" name="Picture 1027">
            <a:extLst>
              <a:ext uri="{FF2B5EF4-FFF2-40B4-BE49-F238E27FC236}">
                <a16:creationId xmlns:a16="http://schemas.microsoft.com/office/drawing/2014/main" id="{8590F153-41A7-D1C8-2055-5E04566C17A9}"/>
              </a:ext>
            </a:extLst>
          </p:cNvPr>
          <p:cNvPicPr>
            <a:picLocks noChangeAspect="1"/>
          </p:cNvPicPr>
          <p:nvPr/>
        </p:nvPicPr>
        <p:blipFill>
          <a:blip r:embed="rId25"/>
          <a:stretch>
            <a:fillRect/>
          </a:stretch>
        </p:blipFill>
        <p:spPr>
          <a:xfrm>
            <a:off x="15138002" y="2424347"/>
            <a:ext cx="1586910" cy="2050904"/>
          </a:xfrm>
          <a:prstGeom prst="rect">
            <a:avLst/>
          </a:prstGeom>
          <a:ln>
            <a:solidFill>
              <a:schemeClr val="bg1">
                <a:lumMod val="85000"/>
              </a:schemeClr>
            </a:solidFill>
          </a:ln>
        </p:spPr>
      </p:pic>
      <p:pic>
        <p:nvPicPr>
          <p:cNvPr id="1030" name="Picture 1029">
            <a:extLst>
              <a:ext uri="{FF2B5EF4-FFF2-40B4-BE49-F238E27FC236}">
                <a16:creationId xmlns:a16="http://schemas.microsoft.com/office/drawing/2014/main" id="{5A0ABAC4-395B-1885-E212-99CE9D8C0490}"/>
              </a:ext>
            </a:extLst>
          </p:cNvPr>
          <p:cNvPicPr>
            <a:picLocks noChangeAspect="1"/>
          </p:cNvPicPr>
          <p:nvPr/>
        </p:nvPicPr>
        <p:blipFill>
          <a:blip r:embed="rId26"/>
          <a:stretch>
            <a:fillRect/>
          </a:stretch>
        </p:blipFill>
        <p:spPr>
          <a:xfrm>
            <a:off x="13936337" y="3917852"/>
            <a:ext cx="1584173" cy="2058326"/>
          </a:xfrm>
          <a:prstGeom prst="rect">
            <a:avLst/>
          </a:prstGeom>
          <a:ln>
            <a:solidFill>
              <a:schemeClr val="bg1">
                <a:lumMod val="85000"/>
              </a:schemeClr>
            </a:solidFill>
          </a:ln>
        </p:spPr>
      </p:pic>
    </p:spTree>
    <p:extLst>
      <p:ext uri="{BB962C8B-B14F-4D97-AF65-F5344CB8AC3E}">
        <p14:creationId xmlns:p14="http://schemas.microsoft.com/office/powerpoint/2010/main" val="3201734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9B81-BA7A-CC39-5DDE-1238669FD092}"/>
            </a:ext>
          </a:extLst>
        </p:cNvPr>
        <p:cNvGrpSpPr/>
        <p:nvPr/>
      </p:nvGrpSpPr>
      <p:grpSpPr>
        <a:xfrm>
          <a:off x="0" y="0"/>
          <a:ext cx="0" cy="0"/>
          <a:chOff x="0" y="0"/>
          <a:chExt cx="0" cy="0"/>
        </a:xfrm>
      </p:grpSpPr>
      <p:sp>
        <p:nvSpPr>
          <p:cNvPr id="99" name="Rectangle 98">
            <a:extLst>
              <a:ext uri="{FF2B5EF4-FFF2-40B4-BE49-F238E27FC236}">
                <a16:creationId xmlns:a16="http://schemas.microsoft.com/office/drawing/2014/main" id="{DBF5CE0C-3D5C-9C30-903A-54528EF2E543}"/>
              </a:ext>
            </a:extLst>
          </p:cNvPr>
          <p:cNvSpPr/>
          <p:nvPr/>
        </p:nvSpPr>
        <p:spPr>
          <a:xfrm>
            <a:off x="1" y="0"/>
            <a:ext cx="5502965" cy="9944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endParaRPr lang="en-US" sz="2801">
              <a:solidFill>
                <a:srgbClr val="FFFFFF"/>
              </a:solidFill>
              <a:latin typeface="Girl Scout Text Book" panose="02020003000000000000" pitchFamily="18" charset="0"/>
            </a:endParaRPr>
          </a:p>
        </p:txBody>
      </p:sp>
      <p:sp>
        <p:nvSpPr>
          <p:cNvPr id="2" name="Slide Number Placeholder 1">
            <a:extLst>
              <a:ext uri="{FF2B5EF4-FFF2-40B4-BE49-F238E27FC236}">
                <a16:creationId xmlns:a16="http://schemas.microsoft.com/office/drawing/2014/main" id="{4DDCDFA1-700D-49CA-787E-3EACD43DC8D7}"/>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1371566">
              <a:defRPr/>
            </a:pPr>
            <a:fld id="{7691CCDB-B024-8747-B233-CAD1CBC7A901}" type="slidenum">
              <a:rPr lang="en-US">
                <a:solidFill>
                  <a:srgbClr val="000000"/>
                </a:solidFill>
              </a:rPr>
              <a:pPr defTabSz="1371566">
                <a:defRPr/>
              </a:pPr>
              <a:t>24</a:t>
            </a:fld>
            <a:endParaRPr lang="en-US">
              <a:solidFill>
                <a:srgbClr val="000000"/>
              </a:solidFill>
            </a:endParaRPr>
          </a:p>
        </p:txBody>
      </p:sp>
      <p:sp>
        <p:nvSpPr>
          <p:cNvPr id="39" name="Rectangle 38">
            <a:extLst>
              <a:ext uri="{FF2B5EF4-FFF2-40B4-BE49-F238E27FC236}">
                <a16:creationId xmlns:a16="http://schemas.microsoft.com/office/drawing/2014/main" id="{C882602F-52B8-64D3-7C2B-3B8E466230D7}"/>
              </a:ext>
            </a:extLst>
          </p:cNvPr>
          <p:cNvSpPr/>
          <p:nvPr/>
        </p:nvSpPr>
        <p:spPr>
          <a:xfrm>
            <a:off x="62629" y="481220"/>
            <a:ext cx="5425232" cy="2191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2801">
                <a:solidFill>
                  <a:srgbClr val="FFFFFF"/>
                </a:solidFill>
                <a:latin typeface="Girl Scout Text Book" panose="02020003000000000000" pitchFamily="18" charset="0"/>
              </a:rPr>
              <a:t>Practice Leadership</a:t>
            </a:r>
          </a:p>
          <a:p>
            <a:pPr marL="571485" indent="-571485" defTabSz="1371566">
              <a:buFont typeface="Arial" panose="020B0604020202020204" pitchFamily="34" charset="0"/>
              <a:buChar char="•"/>
              <a:defRPr/>
            </a:pPr>
            <a:endParaRPr lang="en-US" sz="2801">
              <a:solidFill>
                <a:srgbClr val="FFFFFF"/>
              </a:solidFill>
              <a:latin typeface="Girl Scout Text Book" panose="02020003000000000000" pitchFamily="18" charset="0"/>
            </a:endParaRP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Leading Themselves </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Leading Others</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Leading Their Communities</a:t>
            </a:r>
          </a:p>
        </p:txBody>
      </p:sp>
      <p:grpSp>
        <p:nvGrpSpPr>
          <p:cNvPr id="88" name="Group 87">
            <a:extLst>
              <a:ext uri="{FF2B5EF4-FFF2-40B4-BE49-F238E27FC236}">
                <a16:creationId xmlns:a16="http://schemas.microsoft.com/office/drawing/2014/main" id="{71859455-3048-E8EF-655C-5FE13197884D}"/>
              </a:ext>
            </a:extLst>
          </p:cNvPr>
          <p:cNvGrpSpPr/>
          <p:nvPr/>
        </p:nvGrpSpPr>
        <p:grpSpPr>
          <a:xfrm>
            <a:off x="5750518" y="1557857"/>
            <a:ext cx="12279848" cy="8089457"/>
            <a:chOff x="1789425" y="907362"/>
            <a:chExt cx="6139924" cy="4044728"/>
          </a:xfrm>
        </p:grpSpPr>
        <p:pic>
          <p:nvPicPr>
            <p:cNvPr id="19" name="Picture 18" descr="A silver object with a black background&#10;&#10;Description automatically generated">
              <a:extLst>
                <a:ext uri="{FF2B5EF4-FFF2-40B4-BE49-F238E27FC236}">
                  <a16:creationId xmlns:a16="http://schemas.microsoft.com/office/drawing/2014/main" id="{0B7E4B6D-6BE4-8BE4-60BF-CCE0F8D2E8BA}"/>
                </a:ext>
              </a:extLst>
            </p:cNvPr>
            <p:cNvPicPr>
              <a:picLocks noChangeAspect="1"/>
            </p:cNvPicPr>
            <p:nvPr/>
          </p:nvPicPr>
          <p:blipFill>
            <a:blip r:embed="rId3"/>
            <a:stretch>
              <a:fillRect/>
            </a:stretch>
          </p:blipFill>
          <p:spPr>
            <a:xfrm>
              <a:off x="4533075" y="2742829"/>
              <a:ext cx="464215" cy="908209"/>
            </a:xfrm>
            <a:prstGeom prst="rect">
              <a:avLst/>
            </a:prstGeom>
          </p:spPr>
        </p:pic>
        <p:pic>
          <p:nvPicPr>
            <p:cNvPr id="22" name="Picture 21" descr="A group of icons with text&#10;&#10;AI-generated content may be incorrect.">
              <a:extLst>
                <a:ext uri="{FF2B5EF4-FFF2-40B4-BE49-F238E27FC236}">
                  <a16:creationId xmlns:a16="http://schemas.microsoft.com/office/drawing/2014/main" id="{DB7CE399-D4A8-0764-F2AF-0A5169BD34CA}"/>
                </a:ext>
              </a:extLst>
            </p:cNvPr>
            <p:cNvPicPr>
              <a:picLocks noChangeAspect="1"/>
            </p:cNvPicPr>
            <p:nvPr/>
          </p:nvPicPr>
          <p:blipFill>
            <a:blip r:embed="rId4">
              <a:clrChange>
                <a:clrFrom>
                  <a:srgbClr val="FFFFFF"/>
                </a:clrFrom>
                <a:clrTo>
                  <a:srgbClr val="FFFFFF">
                    <a:alpha val="0"/>
                  </a:srgbClr>
                </a:clrTo>
              </a:clrChange>
            </a:blip>
            <a:srcRect l="26340" t="55013"/>
            <a:stretch/>
          </p:blipFill>
          <p:spPr>
            <a:xfrm>
              <a:off x="5687072" y="3540187"/>
              <a:ext cx="1516026" cy="558634"/>
            </a:xfrm>
            <a:prstGeom prst="rect">
              <a:avLst/>
            </a:prstGeom>
          </p:spPr>
        </p:pic>
        <p:pic>
          <p:nvPicPr>
            <p:cNvPr id="23" name="Picture 22">
              <a:extLst>
                <a:ext uri="{FF2B5EF4-FFF2-40B4-BE49-F238E27FC236}">
                  <a16:creationId xmlns:a16="http://schemas.microsoft.com/office/drawing/2014/main" id="{AB6DD3D5-10C0-F1C3-726F-D0F57C8276D2}"/>
                </a:ext>
              </a:extLst>
            </p:cNvPr>
            <p:cNvPicPr>
              <a:picLocks noChangeAspect="1"/>
            </p:cNvPicPr>
            <p:nvPr/>
          </p:nvPicPr>
          <p:blipFill>
            <a:blip r:embed="rId5">
              <a:clrChange>
                <a:clrFrom>
                  <a:srgbClr val="FFFFFF"/>
                </a:clrFrom>
                <a:clrTo>
                  <a:srgbClr val="FFFFFF">
                    <a:alpha val="0"/>
                  </a:srgbClr>
                </a:clrTo>
              </a:clrChange>
            </a:blip>
            <a:srcRect l="17182" t="3925" r="47780" b="50883"/>
            <a:stretch/>
          </p:blipFill>
          <p:spPr>
            <a:xfrm>
              <a:off x="4088563" y="4190754"/>
              <a:ext cx="740276" cy="761336"/>
            </a:xfrm>
            <a:prstGeom prst="rect">
              <a:avLst/>
            </a:prstGeom>
          </p:spPr>
        </p:pic>
        <p:pic>
          <p:nvPicPr>
            <p:cNvPr id="24" name="Picture 23">
              <a:extLst>
                <a:ext uri="{FF2B5EF4-FFF2-40B4-BE49-F238E27FC236}">
                  <a16:creationId xmlns:a16="http://schemas.microsoft.com/office/drawing/2014/main" id="{9BABFB15-D3FA-54AA-8A68-D74E89BA94EA}"/>
                </a:ext>
              </a:extLst>
            </p:cNvPr>
            <p:cNvPicPr>
              <a:picLocks noChangeAspect="1"/>
            </p:cNvPicPr>
            <p:nvPr/>
          </p:nvPicPr>
          <p:blipFill>
            <a:blip r:embed="rId5">
              <a:clrChange>
                <a:clrFrom>
                  <a:srgbClr val="FFFFFF"/>
                </a:clrFrom>
                <a:clrTo>
                  <a:srgbClr val="FFFFFF">
                    <a:alpha val="0"/>
                  </a:srgbClr>
                </a:clrTo>
              </a:clrChange>
            </a:blip>
            <a:srcRect l="55807" t="2826" r="8233" b="50883"/>
            <a:stretch/>
          </p:blipFill>
          <p:spPr>
            <a:xfrm>
              <a:off x="4786551" y="4190754"/>
              <a:ext cx="740275" cy="759874"/>
            </a:xfrm>
            <a:prstGeom prst="rect">
              <a:avLst/>
            </a:prstGeom>
          </p:spPr>
        </p:pic>
        <p:pic>
          <p:nvPicPr>
            <p:cNvPr id="25" name="Picture 24" descr="A group of compasses with different colors&#10;&#10;AI-generated content may be incorrect.">
              <a:extLst>
                <a:ext uri="{FF2B5EF4-FFF2-40B4-BE49-F238E27FC236}">
                  <a16:creationId xmlns:a16="http://schemas.microsoft.com/office/drawing/2014/main" id="{D1B6286D-1101-767E-F9BF-48283CD0A3D5}"/>
                </a:ext>
              </a:extLst>
            </p:cNvPr>
            <p:cNvPicPr>
              <a:picLocks noChangeAspect="1"/>
            </p:cNvPicPr>
            <p:nvPr/>
          </p:nvPicPr>
          <p:blipFill>
            <a:blip r:embed="rId6">
              <a:clrChange>
                <a:clrFrom>
                  <a:srgbClr val="FFFFFF"/>
                </a:clrFrom>
                <a:clrTo>
                  <a:srgbClr val="FFFFFF">
                    <a:alpha val="0"/>
                  </a:srgbClr>
                </a:clrTo>
              </a:clrChange>
            </a:blip>
            <a:srcRect l="50079" t="71508"/>
            <a:stretch/>
          </p:blipFill>
          <p:spPr>
            <a:xfrm>
              <a:off x="5743957" y="1427084"/>
              <a:ext cx="832024" cy="776210"/>
            </a:xfrm>
            <a:prstGeom prst="rect">
              <a:avLst/>
            </a:prstGeom>
          </p:spPr>
        </p:pic>
        <p:pic>
          <p:nvPicPr>
            <p:cNvPr id="26" name="Picture 25" descr="A group of compasses with different colors&#10;&#10;AI-generated content may be incorrect.">
              <a:extLst>
                <a:ext uri="{FF2B5EF4-FFF2-40B4-BE49-F238E27FC236}">
                  <a16:creationId xmlns:a16="http://schemas.microsoft.com/office/drawing/2014/main" id="{79C25601-D9D2-9B7F-7F71-0E6CDC1D4E35}"/>
                </a:ext>
              </a:extLst>
            </p:cNvPr>
            <p:cNvPicPr>
              <a:picLocks noChangeAspect="1"/>
            </p:cNvPicPr>
            <p:nvPr/>
          </p:nvPicPr>
          <p:blipFill>
            <a:blip r:embed="rId6">
              <a:clrChange>
                <a:clrFrom>
                  <a:srgbClr val="FFFFFF"/>
                </a:clrFrom>
                <a:clrTo>
                  <a:srgbClr val="FFFFFF">
                    <a:alpha val="0"/>
                  </a:srgbClr>
                </a:clrTo>
              </a:clrChange>
            </a:blip>
            <a:srcRect l="50079" t="42181" b="32860"/>
            <a:stretch/>
          </p:blipFill>
          <p:spPr>
            <a:xfrm>
              <a:off x="3839107" y="2142862"/>
              <a:ext cx="865204" cy="707053"/>
            </a:xfrm>
            <a:prstGeom prst="rect">
              <a:avLst/>
            </a:prstGeom>
          </p:spPr>
        </p:pic>
        <p:pic>
          <p:nvPicPr>
            <p:cNvPr id="27" name="Picture 26" descr="A group of compasses with different colors&#10;&#10;AI-generated content may be incorrect.">
              <a:extLst>
                <a:ext uri="{FF2B5EF4-FFF2-40B4-BE49-F238E27FC236}">
                  <a16:creationId xmlns:a16="http://schemas.microsoft.com/office/drawing/2014/main" id="{B1E8B2CB-ABDE-E8F0-6196-F427950224AA}"/>
                </a:ext>
              </a:extLst>
            </p:cNvPr>
            <p:cNvPicPr>
              <a:picLocks noChangeAspect="1"/>
            </p:cNvPicPr>
            <p:nvPr/>
          </p:nvPicPr>
          <p:blipFill>
            <a:blip r:embed="rId6">
              <a:clrChange>
                <a:clrFrom>
                  <a:srgbClr val="FFFFFF"/>
                </a:clrFrom>
                <a:clrTo>
                  <a:srgbClr val="FFFFFF">
                    <a:alpha val="0"/>
                  </a:srgbClr>
                </a:clrTo>
              </a:clrChange>
            </a:blip>
            <a:srcRect l="50079" t="10692" b="62305"/>
            <a:stretch/>
          </p:blipFill>
          <p:spPr>
            <a:xfrm>
              <a:off x="1789425" y="2858988"/>
              <a:ext cx="859442" cy="759874"/>
            </a:xfrm>
            <a:prstGeom prst="rect">
              <a:avLst/>
            </a:prstGeom>
          </p:spPr>
        </p:pic>
        <p:pic>
          <p:nvPicPr>
            <p:cNvPr id="28" name="Picture 2">
              <a:extLst>
                <a:ext uri="{FF2B5EF4-FFF2-40B4-BE49-F238E27FC236}">
                  <a16:creationId xmlns:a16="http://schemas.microsoft.com/office/drawing/2014/main" id="{FFBE0F7C-5239-8758-4916-72A65F6D95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586" y="3516589"/>
              <a:ext cx="740276" cy="4656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FFB94884-B6A9-795D-429D-4571801814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4183" y="2839440"/>
              <a:ext cx="740276" cy="4656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83A338F6-1132-6945-5FF6-F9534A9A99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1005" y="3769237"/>
              <a:ext cx="740276" cy="4656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309D966-412A-F011-D7BE-BA747034BFCE}"/>
                </a:ext>
              </a:extLst>
            </p:cNvPr>
            <p:cNvPicPr>
              <a:picLocks noChangeAspect="1"/>
            </p:cNvPicPr>
            <p:nvPr/>
          </p:nvPicPr>
          <p:blipFill>
            <a:blip r:embed="rId10"/>
            <a:srcRect l="31171" r="29204"/>
            <a:stretch/>
          </p:blipFill>
          <p:spPr>
            <a:xfrm>
              <a:off x="6845586" y="2017194"/>
              <a:ext cx="343280" cy="908210"/>
            </a:xfrm>
            <a:prstGeom prst="rect">
              <a:avLst/>
            </a:prstGeom>
          </p:spPr>
        </p:pic>
        <p:cxnSp>
          <p:nvCxnSpPr>
            <p:cNvPr id="61" name="Straight Arrow Connector 60">
              <a:extLst>
                <a:ext uri="{FF2B5EF4-FFF2-40B4-BE49-F238E27FC236}">
                  <a16:creationId xmlns:a16="http://schemas.microsoft.com/office/drawing/2014/main" id="{7A18ABB2-B214-E492-9F46-991B0E766578}"/>
                </a:ext>
              </a:extLst>
            </p:cNvPr>
            <p:cNvCxnSpPr>
              <a:cxnSpLocks/>
            </p:cNvCxnSpPr>
            <p:nvPr/>
          </p:nvCxnSpPr>
          <p:spPr>
            <a:xfrm flipH="1">
              <a:off x="1861005" y="4728374"/>
              <a:ext cx="216395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A78253D9-3B21-8D36-FCAE-D6D22517D346}"/>
                </a:ext>
              </a:extLst>
            </p:cNvPr>
            <p:cNvCxnSpPr>
              <a:cxnSpLocks/>
            </p:cNvCxnSpPr>
            <p:nvPr/>
          </p:nvCxnSpPr>
          <p:spPr>
            <a:xfrm>
              <a:off x="5474856" y="4702653"/>
              <a:ext cx="230967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83" name="Group 82">
              <a:extLst>
                <a:ext uri="{FF2B5EF4-FFF2-40B4-BE49-F238E27FC236}">
                  <a16:creationId xmlns:a16="http://schemas.microsoft.com/office/drawing/2014/main" id="{B3AB4CFF-AE73-FD3A-6797-88CD28CF83AB}"/>
                </a:ext>
              </a:extLst>
            </p:cNvPr>
            <p:cNvGrpSpPr/>
            <p:nvPr/>
          </p:nvGrpSpPr>
          <p:grpSpPr>
            <a:xfrm>
              <a:off x="1861005" y="907362"/>
              <a:ext cx="6068344" cy="1896854"/>
              <a:chOff x="520698" y="1967027"/>
              <a:chExt cx="6068344" cy="1896854"/>
            </a:xfrm>
          </p:grpSpPr>
          <p:sp>
            <p:nvSpPr>
              <p:cNvPr id="11" name="TextBox 10">
                <a:extLst>
                  <a:ext uri="{FF2B5EF4-FFF2-40B4-BE49-F238E27FC236}">
                    <a16:creationId xmlns:a16="http://schemas.microsoft.com/office/drawing/2014/main" id="{F58FFEC3-29BA-9755-E2F0-E446CD1282DF}"/>
                  </a:ext>
                </a:extLst>
              </p:cNvPr>
              <p:cNvSpPr txBox="1"/>
              <p:nvPr/>
            </p:nvSpPr>
            <p:spPr>
              <a:xfrm>
                <a:off x="724242" y="3457860"/>
                <a:ext cx="1299574" cy="28474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2801">
                    <a:solidFill>
                      <a:srgbClr val="000000"/>
                    </a:solidFill>
                    <a:latin typeface="Girl Scout Text Book" panose="02020003000000000000" pitchFamily="18" charset="0"/>
                  </a:rPr>
                  <a:t>Junior</a:t>
                </a:r>
              </a:p>
            </p:txBody>
          </p:sp>
          <p:sp>
            <p:nvSpPr>
              <p:cNvPr id="13" name="TextBox 12">
                <a:extLst>
                  <a:ext uri="{FF2B5EF4-FFF2-40B4-BE49-F238E27FC236}">
                    <a16:creationId xmlns:a16="http://schemas.microsoft.com/office/drawing/2014/main" id="{F6EB7B37-E88D-90EF-E087-891AB0B49FCB}"/>
                  </a:ext>
                </a:extLst>
              </p:cNvPr>
              <p:cNvSpPr txBox="1"/>
              <p:nvPr/>
            </p:nvSpPr>
            <p:spPr>
              <a:xfrm>
                <a:off x="2636768" y="2781377"/>
                <a:ext cx="1299574" cy="28474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2801">
                    <a:solidFill>
                      <a:srgbClr val="000000"/>
                    </a:solidFill>
                    <a:latin typeface="Girl Scout Text Book" panose="02020003000000000000" pitchFamily="18" charset="0"/>
                  </a:rPr>
                  <a:t>Cadettes</a:t>
                </a:r>
              </a:p>
            </p:txBody>
          </p:sp>
          <p:sp>
            <p:nvSpPr>
              <p:cNvPr id="14" name="TextBox 13">
                <a:extLst>
                  <a:ext uri="{FF2B5EF4-FFF2-40B4-BE49-F238E27FC236}">
                    <a16:creationId xmlns:a16="http://schemas.microsoft.com/office/drawing/2014/main" id="{4AF7B988-AC2A-AD89-033B-91E50E704225}"/>
                  </a:ext>
                </a:extLst>
              </p:cNvPr>
              <p:cNvSpPr txBox="1"/>
              <p:nvPr/>
            </p:nvSpPr>
            <p:spPr>
              <a:xfrm>
                <a:off x="4214379" y="1967027"/>
                <a:ext cx="2374663" cy="28474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2801">
                    <a:solidFill>
                      <a:srgbClr val="000000"/>
                    </a:solidFill>
                    <a:latin typeface="Girl Scout Text Book" panose="02020003000000000000" pitchFamily="18" charset="0"/>
                  </a:rPr>
                  <a:t>Senior / Ambassadors</a:t>
                </a:r>
              </a:p>
            </p:txBody>
          </p:sp>
          <p:cxnSp>
            <p:nvCxnSpPr>
              <p:cNvPr id="45" name="Connector: Elbow 44">
                <a:extLst>
                  <a:ext uri="{FF2B5EF4-FFF2-40B4-BE49-F238E27FC236}">
                    <a16:creationId xmlns:a16="http://schemas.microsoft.com/office/drawing/2014/main" id="{AB660A9F-8356-D37C-C356-EC2BB31B215B}"/>
                  </a:ext>
                </a:extLst>
              </p:cNvPr>
              <p:cNvCxnSpPr>
                <a:cxnSpLocks/>
              </p:cNvCxnSpPr>
              <p:nvPr/>
            </p:nvCxnSpPr>
            <p:spPr>
              <a:xfrm flipV="1">
                <a:off x="520698" y="3156828"/>
                <a:ext cx="3706719" cy="707053"/>
              </a:xfrm>
              <a:prstGeom prst="bentConnector3">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968B0E47-C1F4-6022-78C0-D84A94E4D66A}"/>
                  </a:ext>
                </a:extLst>
              </p:cNvPr>
              <p:cNvCxnSpPr>
                <a:cxnSpLocks/>
              </p:cNvCxnSpPr>
              <p:nvPr/>
            </p:nvCxnSpPr>
            <p:spPr>
              <a:xfrm>
                <a:off x="4214379" y="2379795"/>
                <a:ext cx="0" cy="781198"/>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Straight Connector 69">
                <a:extLst>
                  <a:ext uri="{FF2B5EF4-FFF2-40B4-BE49-F238E27FC236}">
                    <a16:creationId xmlns:a16="http://schemas.microsoft.com/office/drawing/2014/main" id="{F1A14FB2-00C1-79D5-C45B-6CB0B64BEB4A}"/>
                  </a:ext>
                </a:extLst>
              </p:cNvPr>
              <p:cNvCxnSpPr>
                <a:cxnSpLocks/>
              </p:cNvCxnSpPr>
              <p:nvPr/>
            </p:nvCxnSpPr>
            <p:spPr>
              <a:xfrm flipV="1">
                <a:off x="4228025" y="2355271"/>
                <a:ext cx="2299602" cy="12683"/>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4" name="TextBox 83">
              <a:extLst>
                <a:ext uri="{FF2B5EF4-FFF2-40B4-BE49-F238E27FC236}">
                  <a16:creationId xmlns:a16="http://schemas.microsoft.com/office/drawing/2014/main" id="{D5AF697F-C700-5BA8-5C86-8FF0EAF209EE}"/>
                </a:ext>
              </a:extLst>
            </p:cNvPr>
            <p:cNvSpPr txBox="1"/>
            <p:nvPr/>
          </p:nvSpPr>
          <p:spPr>
            <a:xfrm>
              <a:off x="2581548" y="3075054"/>
              <a:ext cx="859442" cy="26940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True North</a:t>
              </a:r>
            </a:p>
            <a:p>
              <a:pPr defTabSz="1371566">
                <a:defRPr/>
              </a:pPr>
              <a:r>
                <a:rPr lang="en-US" sz="1001">
                  <a:solidFill>
                    <a:srgbClr val="000000"/>
                  </a:solidFill>
                  <a:latin typeface="Girl Scout Text Book" panose="02020003000000000000" pitchFamily="18" charset="0"/>
                </a:rPr>
                <a:t>[Personal Leadership]</a:t>
              </a:r>
            </a:p>
          </p:txBody>
        </p:sp>
      </p:grpSp>
      <p:sp>
        <p:nvSpPr>
          <p:cNvPr id="89" name="TextBox 88">
            <a:extLst>
              <a:ext uri="{FF2B5EF4-FFF2-40B4-BE49-F238E27FC236}">
                <a16:creationId xmlns:a16="http://schemas.microsoft.com/office/drawing/2014/main" id="{DC6A89F6-B066-97B2-5192-2AB082F589BC}"/>
              </a:ext>
            </a:extLst>
          </p:cNvPr>
          <p:cNvSpPr txBox="1"/>
          <p:nvPr/>
        </p:nvSpPr>
        <p:spPr>
          <a:xfrm>
            <a:off x="7458173" y="7524320"/>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Junior Aide</a:t>
            </a:r>
          </a:p>
          <a:p>
            <a:pPr defTabSz="1371566">
              <a:defRPr/>
            </a:pPr>
            <a:r>
              <a:rPr lang="en-US" sz="1001">
                <a:solidFill>
                  <a:srgbClr val="000000"/>
                </a:solidFill>
                <a:latin typeface="Girl Scout Text Book" panose="02020003000000000000" pitchFamily="18" charset="0"/>
              </a:rPr>
              <a:t>[Teaching Leadership]</a:t>
            </a:r>
          </a:p>
        </p:txBody>
      </p:sp>
      <p:sp>
        <p:nvSpPr>
          <p:cNvPr id="90" name="TextBox 89">
            <a:extLst>
              <a:ext uri="{FF2B5EF4-FFF2-40B4-BE49-F238E27FC236}">
                <a16:creationId xmlns:a16="http://schemas.microsoft.com/office/drawing/2014/main" id="{FB2A8A7F-8773-DD50-8256-0773B1F789D7}"/>
              </a:ext>
            </a:extLst>
          </p:cNvPr>
          <p:cNvSpPr txBox="1"/>
          <p:nvPr/>
        </p:nvSpPr>
        <p:spPr>
          <a:xfrm>
            <a:off x="11363540" y="4649338"/>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True North</a:t>
            </a:r>
          </a:p>
          <a:p>
            <a:pPr defTabSz="1371566">
              <a:defRPr/>
            </a:pPr>
            <a:r>
              <a:rPr lang="en-US" sz="1001">
                <a:solidFill>
                  <a:srgbClr val="000000"/>
                </a:solidFill>
                <a:latin typeface="Girl Scout Text Book" panose="02020003000000000000" pitchFamily="18" charset="0"/>
              </a:rPr>
              <a:t>[Personal Leadership]</a:t>
            </a:r>
          </a:p>
        </p:txBody>
      </p:sp>
      <p:sp>
        <p:nvSpPr>
          <p:cNvPr id="91" name="TextBox 90">
            <a:extLst>
              <a:ext uri="{FF2B5EF4-FFF2-40B4-BE49-F238E27FC236}">
                <a16:creationId xmlns:a16="http://schemas.microsoft.com/office/drawing/2014/main" id="{04C9D82B-F79E-903B-0424-850F25BB5AB0}"/>
              </a:ext>
            </a:extLst>
          </p:cNvPr>
          <p:cNvSpPr txBox="1"/>
          <p:nvPr/>
        </p:nvSpPr>
        <p:spPr>
          <a:xfrm>
            <a:off x="15244121" y="3130240"/>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True North</a:t>
            </a:r>
          </a:p>
          <a:p>
            <a:pPr defTabSz="1371566">
              <a:defRPr/>
            </a:pPr>
            <a:r>
              <a:rPr lang="en-US" sz="1001">
                <a:solidFill>
                  <a:srgbClr val="000000"/>
                </a:solidFill>
                <a:latin typeface="Girl Scout Text Book" panose="02020003000000000000" pitchFamily="18" charset="0"/>
              </a:rPr>
              <a:t>[Personal Leadership]</a:t>
            </a:r>
          </a:p>
        </p:txBody>
      </p:sp>
      <p:sp>
        <p:nvSpPr>
          <p:cNvPr id="92" name="TextBox 91">
            <a:extLst>
              <a:ext uri="{FF2B5EF4-FFF2-40B4-BE49-F238E27FC236}">
                <a16:creationId xmlns:a16="http://schemas.microsoft.com/office/drawing/2014/main" id="{526A2899-352B-7BB5-A5F8-F211843BA33F}"/>
              </a:ext>
            </a:extLst>
          </p:cNvPr>
          <p:cNvSpPr txBox="1"/>
          <p:nvPr/>
        </p:nvSpPr>
        <p:spPr>
          <a:xfrm>
            <a:off x="11436217" y="7029034"/>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Program Aide</a:t>
            </a:r>
          </a:p>
          <a:p>
            <a:pPr defTabSz="1371566">
              <a:defRPr/>
            </a:pPr>
            <a:r>
              <a:rPr lang="en-US" sz="1001">
                <a:solidFill>
                  <a:srgbClr val="000000"/>
                </a:solidFill>
                <a:latin typeface="Girl Scout Text Book" panose="02020003000000000000" pitchFamily="18" charset="0"/>
              </a:rPr>
              <a:t>[Teaching Leadership]</a:t>
            </a:r>
          </a:p>
        </p:txBody>
      </p:sp>
      <p:sp>
        <p:nvSpPr>
          <p:cNvPr id="93" name="TextBox 92">
            <a:extLst>
              <a:ext uri="{FF2B5EF4-FFF2-40B4-BE49-F238E27FC236}">
                <a16:creationId xmlns:a16="http://schemas.microsoft.com/office/drawing/2014/main" id="{7D5A8D5C-B523-487B-833E-E054F5974F6A}"/>
              </a:ext>
            </a:extLst>
          </p:cNvPr>
          <p:cNvSpPr txBox="1"/>
          <p:nvPr/>
        </p:nvSpPr>
        <p:spPr>
          <a:xfrm>
            <a:off x="15288490" y="5711255"/>
            <a:ext cx="2629067"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Volunteer-in-Training</a:t>
            </a:r>
          </a:p>
          <a:p>
            <a:pPr defTabSz="1371566">
              <a:defRPr/>
            </a:pPr>
            <a:r>
              <a:rPr lang="en-US" sz="1001">
                <a:solidFill>
                  <a:srgbClr val="000000"/>
                </a:solidFill>
                <a:latin typeface="Girl Scout Text Book" panose="02020003000000000000" pitchFamily="18" charset="0"/>
              </a:rPr>
              <a:t>[Teaching Leadership]</a:t>
            </a:r>
          </a:p>
        </p:txBody>
      </p:sp>
      <p:sp>
        <p:nvSpPr>
          <p:cNvPr id="94" name="TextBox 93">
            <a:extLst>
              <a:ext uri="{FF2B5EF4-FFF2-40B4-BE49-F238E27FC236}">
                <a16:creationId xmlns:a16="http://schemas.microsoft.com/office/drawing/2014/main" id="{DB8E4A21-C330-C066-1698-AD49B636D683}"/>
              </a:ext>
            </a:extLst>
          </p:cNvPr>
          <p:cNvSpPr txBox="1"/>
          <p:nvPr/>
        </p:nvSpPr>
        <p:spPr>
          <a:xfrm>
            <a:off x="16363485" y="6966643"/>
            <a:ext cx="1738602" cy="73904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Counselor in Training I &amp; II</a:t>
            </a:r>
          </a:p>
          <a:p>
            <a:pPr defTabSz="1371566">
              <a:defRPr/>
            </a:pPr>
            <a:r>
              <a:rPr lang="en-US" sz="1001">
                <a:solidFill>
                  <a:srgbClr val="000000"/>
                </a:solidFill>
                <a:latin typeface="Girl Scout Text Book" panose="02020003000000000000" pitchFamily="18" charset="0"/>
              </a:rPr>
              <a:t>[Teaching Leadership]</a:t>
            </a:r>
          </a:p>
        </p:txBody>
      </p:sp>
      <p:sp>
        <p:nvSpPr>
          <p:cNvPr id="95" name="TextBox 94">
            <a:extLst>
              <a:ext uri="{FF2B5EF4-FFF2-40B4-BE49-F238E27FC236}">
                <a16:creationId xmlns:a16="http://schemas.microsoft.com/office/drawing/2014/main" id="{50D8EF81-AC27-5CC2-A679-BE8980A5096A}"/>
              </a:ext>
            </a:extLst>
          </p:cNvPr>
          <p:cNvSpPr txBox="1"/>
          <p:nvPr/>
        </p:nvSpPr>
        <p:spPr>
          <a:xfrm>
            <a:off x="11913245" y="5943118"/>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Silver Torch</a:t>
            </a:r>
          </a:p>
          <a:p>
            <a:pPr defTabSz="1371566">
              <a:defRPr/>
            </a:pPr>
            <a:r>
              <a:rPr lang="en-US" sz="1001">
                <a:solidFill>
                  <a:srgbClr val="000000"/>
                </a:solidFill>
                <a:latin typeface="Girl Scout Text Book" panose="02020003000000000000" pitchFamily="18" charset="0"/>
              </a:rPr>
              <a:t>[Peer Leadership]</a:t>
            </a:r>
          </a:p>
        </p:txBody>
      </p:sp>
      <p:sp>
        <p:nvSpPr>
          <p:cNvPr id="96" name="TextBox 95">
            <a:extLst>
              <a:ext uri="{FF2B5EF4-FFF2-40B4-BE49-F238E27FC236}">
                <a16:creationId xmlns:a16="http://schemas.microsoft.com/office/drawing/2014/main" id="{E6FADE00-61AC-CC3E-D0E1-B59D942E7AD4}"/>
              </a:ext>
            </a:extLst>
          </p:cNvPr>
          <p:cNvSpPr txBox="1"/>
          <p:nvPr/>
        </p:nvSpPr>
        <p:spPr>
          <a:xfrm>
            <a:off x="16373342" y="4575748"/>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Gold Torch</a:t>
            </a:r>
          </a:p>
          <a:p>
            <a:pPr defTabSz="1371566">
              <a:defRPr/>
            </a:pPr>
            <a:r>
              <a:rPr lang="en-US" sz="1001">
                <a:solidFill>
                  <a:srgbClr val="000000"/>
                </a:solidFill>
                <a:latin typeface="Girl Scout Text Book" panose="02020003000000000000" pitchFamily="18" charset="0"/>
              </a:rPr>
              <a:t>[Peer Leadership]</a:t>
            </a:r>
          </a:p>
        </p:txBody>
      </p:sp>
      <p:sp>
        <p:nvSpPr>
          <p:cNvPr id="97" name="TextBox 96">
            <a:extLst>
              <a:ext uri="{FF2B5EF4-FFF2-40B4-BE49-F238E27FC236}">
                <a16:creationId xmlns:a16="http://schemas.microsoft.com/office/drawing/2014/main" id="{A283060E-43E4-EF86-0986-8847933EE82A}"/>
              </a:ext>
            </a:extLst>
          </p:cNvPr>
          <p:cNvSpPr txBox="1"/>
          <p:nvPr/>
        </p:nvSpPr>
        <p:spPr>
          <a:xfrm>
            <a:off x="8553020" y="8540795"/>
            <a:ext cx="20872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Take Action</a:t>
            </a:r>
          </a:p>
          <a:p>
            <a:pPr defTabSz="1371566">
              <a:defRPr/>
            </a:pPr>
            <a:r>
              <a:rPr lang="en-US" sz="1001">
                <a:solidFill>
                  <a:srgbClr val="000000"/>
                </a:solidFill>
                <a:latin typeface="Girl Scout Text Book" panose="02020003000000000000" pitchFamily="18" charset="0"/>
              </a:rPr>
              <a:t>[Community Advocacy]</a:t>
            </a:r>
          </a:p>
        </p:txBody>
      </p:sp>
      <p:sp>
        <p:nvSpPr>
          <p:cNvPr id="98" name="TextBox 97">
            <a:extLst>
              <a:ext uri="{FF2B5EF4-FFF2-40B4-BE49-F238E27FC236}">
                <a16:creationId xmlns:a16="http://schemas.microsoft.com/office/drawing/2014/main" id="{BF75B490-BE3D-B0C6-CCDA-C7FE1C80E307}"/>
              </a:ext>
            </a:extLst>
          </p:cNvPr>
          <p:cNvSpPr txBox="1"/>
          <p:nvPr/>
        </p:nvSpPr>
        <p:spPr>
          <a:xfrm>
            <a:off x="13082201" y="8542148"/>
            <a:ext cx="20872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Global Action</a:t>
            </a:r>
          </a:p>
          <a:p>
            <a:pPr defTabSz="1371566">
              <a:defRPr/>
            </a:pPr>
            <a:r>
              <a:rPr lang="en-US" sz="1001">
                <a:solidFill>
                  <a:srgbClr val="000000"/>
                </a:solidFill>
                <a:latin typeface="Girl Scout Text Book" panose="02020003000000000000" pitchFamily="18" charset="0"/>
              </a:rPr>
              <a:t>[Community Advocacy]</a:t>
            </a:r>
          </a:p>
        </p:txBody>
      </p:sp>
      <p:sp>
        <p:nvSpPr>
          <p:cNvPr id="38" name="Text Placeholder 2">
            <a:extLst>
              <a:ext uri="{FF2B5EF4-FFF2-40B4-BE49-F238E27FC236}">
                <a16:creationId xmlns:a16="http://schemas.microsoft.com/office/drawing/2014/main" id="{498D3CB9-A3ED-496A-ED5D-92872B34E5BD}"/>
              </a:ext>
            </a:extLst>
          </p:cNvPr>
          <p:cNvSpPr txBox="1">
            <a:spLocks/>
          </p:cNvSpPr>
          <p:nvPr/>
        </p:nvSpPr>
        <p:spPr>
          <a:xfrm>
            <a:off x="309810" y="1575301"/>
            <a:ext cx="5385576"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62">
              <a:spcBef>
                <a:spcPts val="2000"/>
              </a:spcBef>
              <a:defRPr/>
            </a:pPr>
            <a:endParaRPr lang="en-US" sz="5600" b="1">
              <a:solidFill>
                <a:srgbClr val="FFFFFF"/>
              </a:solidFill>
              <a:latin typeface="Girl Scout Display Light" panose="02020003000000000000" pitchFamily="18" charset="0"/>
            </a:endParaRPr>
          </a:p>
        </p:txBody>
      </p:sp>
      <p:cxnSp>
        <p:nvCxnSpPr>
          <p:cNvPr id="101" name="Straight Connector 100">
            <a:extLst>
              <a:ext uri="{FF2B5EF4-FFF2-40B4-BE49-F238E27FC236}">
                <a16:creationId xmlns:a16="http://schemas.microsoft.com/office/drawing/2014/main" id="{3EC3E599-9748-FF95-06C3-A1E90C414ADF}"/>
              </a:ext>
            </a:extLst>
          </p:cNvPr>
          <p:cNvCxnSpPr>
            <a:cxnSpLocks/>
          </p:cNvCxnSpPr>
          <p:nvPr/>
        </p:nvCxnSpPr>
        <p:spPr>
          <a:xfrm>
            <a:off x="227498" y="3345241"/>
            <a:ext cx="4852718" cy="9596"/>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102" name="Text Placeholder 2">
            <a:extLst>
              <a:ext uri="{FF2B5EF4-FFF2-40B4-BE49-F238E27FC236}">
                <a16:creationId xmlns:a16="http://schemas.microsoft.com/office/drawing/2014/main" id="{8BC078EB-A052-35FA-4AAA-724D961FFDAD}"/>
              </a:ext>
            </a:extLst>
          </p:cNvPr>
          <p:cNvSpPr txBox="1">
            <a:spLocks/>
          </p:cNvSpPr>
          <p:nvPr/>
        </p:nvSpPr>
        <p:spPr>
          <a:xfrm>
            <a:off x="5893687" y="139091"/>
            <a:ext cx="12136679"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617">
              <a:spcBef>
                <a:spcPts val="0"/>
              </a:spcBef>
              <a:defRPr/>
            </a:pPr>
            <a:r>
              <a:rPr lang="en-US" sz="4800" b="1">
                <a:solidFill>
                  <a:srgbClr val="005640"/>
                </a:solidFill>
                <a:latin typeface="Girl Scout Display Light"/>
              </a:rPr>
              <a:t>New Leadership Awards</a:t>
            </a:r>
          </a:p>
        </p:txBody>
      </p:sp>
      <p:sp>
        <p:nvSpPr>
          <p:cNvPr id="103" name="TextBox 102">
            <a:extLst>
              <a:ext uri="{FF2B5EF4-FFF2-40B4-BE49-F238E27FC236}">
                <a16:creationId xmlns:a16="http://schemas.microsoft.com/office/drawing/2014/main" id="{75F6C88F-927C-5EA4-7274-FE0A5CF36327}"/>
              </a:ext>
            </a:extLst>
          </p:cNvPr>
          <p:cNvSpPr txBox="1"/>
          <p:nvPr/>
        </p:nvSpPr>
        <p:spPr>
          <a:xfrm>
            <a:off x="62627" y="7317669"/>
            <a:ext cx="4827666" cy="27243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2801">
                <a:solidFill>
                  <a:srgbClr val="FFFFFF"/>
                </a:solidFill>
                <a:latin typeface="Girl Scout Text Book" panose="02020003000000000000" pitchFamily="18" charset="0"/>
              </a:rPr>
              <a:t>Membership Retention</a:t>
            </a:r>
          </a:p>
          <a:p>
            <a:pPr defTabSz="1371566">
              <a:defRPr/>
            </a:pPr>
            <a:endParaRPr lang="en-US" sz="2801">
              <a:solidFill>
                <a:srgbClr val="FFFFFF"/>
              </a:solidFill>
              <a:latin typeface="Girl Scout Text Book" panose="02020003000000000000" pitchFamily="18" charset="0"/>
            </a:endParaRPr>
          </a:p>
          <a:p>
            <a:pPr defTabSz="1371566">
              <a:defRPr/>
            </a:pPr>
            <a:r>
              <a:rPr lang="en-US" sz="2801">
                <a:solidFill>
                  <a:srgbClr val="FFFFFF"/>
                </a:solidFill>
                <a:latin typeface="Girl Scout Text Book" panose="02020003000000000000" pitchFamily="18" charset="0"/>
              </a:rPr>
              <a:t>“I get to have great leadership experiences in Girl Scouts”</a:t>
            </a:r>
          </a:p>
          <a:p>
            <a:pPr defTabSz="1371566">
              <a:defRPr/>
            </a:pPr>
            <a:endParaRPr lang="en-US" sz="2801">
              <a:solidFill>
                <a:srgbClr val="000000"/>
              </a:solidFill>
              <a:latin typeface="Aptos" panose="02110004020202020204"/>
            </a:endParaRPr>
          </a:p>
        </p:txBody>
      </p:sp>
      <p:sp>
        <p:nvSpPr>
          <p:cNvPr id="106" name="Rectangle 105">
            <a:extLst>
              <a:ext uri="{FF2B5EF4-FFF2-40B4-BE49-F238E27FC236}">
                <a16:creationId xmlns:a16="http://schemas.microsoft.com/office/drawing/2014/main" id="{5BCE57E1-F28F-FB5D-6538-F163EC3AD35E}"/>
              </a:ext>
            </a:extLst>
          </p:cNvPr>
          <p:cNvSpPr/>
          <p:nvPr/>
        </p:nvSpPr>
        <p:spPr>
          <a:xfrm>
            <a:off x="73286" y="4149722"/>
            <a:ext cx="5260362" cy="2191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2801">
                <a:solidFill>
                  <a:srgbClr val="FFFFFF"/>
                </a:solidFill>
                <a:latin typeface="Girl Scout Text Book" panose="02020003000000000000" pitchFamily="18" charset="0"/>
              </a:rPr>
              <a:t>Develop Practical Life Skills</a:t>
            </a:r>
          </a:p>
          <a:p>
            <a:pPr marL="571485" indent="-571485" defTabSz="1371566">
              <a:buFont typeface="Arial" panose="020B0604020202020204" pitchFamily="34" charset="0"/>
              <a:buChar char="•"/>
              <a:defRPr/>
            </a:pPr>
            <a:endParaRPr lang="en-US" sz="2801">
              <a:solidFill>
                <a:srgbClr val="FFFFFF"/>
              </a:solidFill>
              <a:latin typeface="Girl Scout Text Book" panose="02020003000000000000" pitchFamily="18" charset="0"/>
            </a:endParaRP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Confidence</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Critical Thinking</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Teamwork</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Communication</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Project Planning</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Advocacy</a:t>
            </a:r>
          </a:p>
        </p:txBody>
      </p:sp>
      <p:cxnSp>
        <p:nvCxnSpPr>
          <p:cNvPr id="108" name="Straight Connector 107">
            <a:extLst>
              <a:ext uri="{FF2B5EF4-FFF2-40B4-BE49-F238E27FC236}">
                <a16:creationId xmlns:a16="http://schemas.microsoft.com/office/drawing/2014/main" id="{E7FBA050-DC6F-D745-5D7A-2E698B79C2CF}"/>
              </a:ext>
            </a:extLst>
          </p:cNvPr>
          <p:cNvCxnSpPr>
            <a:cxnSpLocks/>
          </p:cNvCxnSpPr>
          <p:nvPr/>
        </p:nvCxnSpPr>
        <p:spPr>
          <a:xfrm>
            <a:off x="227498" y="7179737"/>
            <a:ext cx="4852718" cy="9596"/>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109" name="TextBox 108">
            <a:extLst>
              <a:ext uri="{FF2B5EF4-FFF2-40B4-BE49-F238E27FC236}">
                <a16:creationId xmlns:a16="http://schemas.microsoft.com/office/drawing/2014/main" id="{370CC3B9-054D-8176-DAAB-CB4A4507FAF9}"/>
              </a:ext>
            </a:extLst>
          </p:cNvPr>
          <p:cNvSpPr txBox="1"/>
          <p:nvPr/>
        </p:nvSpPr>
        <p:spPr>
          <a:xfrm>
            <a:off x="5983585" y="9490400"/>
            <a:ext cx="11847044" cy="33868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1601">
                <a:solidFill>
                  <a:srgbClr val="000000"/>
                </a:solidFill>
                <a:latin typeface="Girl Scout Text Book" panose="02020003000000000000" pitchFamily="18" charset="0"/>
              </a:rPr>
              <a:t>[Badge elevation = build on topics they are passionate about ]</a:t>
            </a:r>
          </a:p>
        </p:txBody>
      </p:sp>
    </p:spTree>
    <p:extLst>
      <p:ext uri="{BB962C8B-B14F-4D97-AF65-F5344CB8AC3E}">
        <p14:creationId xmlns:p14="http://schemas.microsoft.com/office/powerpoint/2010/main" val="1625819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4D2E-AA1E-AF4F-3DB3-4613D0BEFA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AEA35-1C0C-015F-568F-72A8021BCB98}"/>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1371566"/>
            <a:fld id="{7691CCDB-B024-8747-B233-CAD1CBC7A901}" type="slidenum">
              <a:rPr lang="en-US">
                <a:solidFill>
                  <a:srgbClr val="000000"/>
                </a:solidFill>
              </a:rPr>
              <a:pPr defTabSz="1371566"/>
              <a:t>25</a:t>
            </a:fld>
            <a:endParaRPr lang="en-US">
              <a:solidFill>
                <a:srgbClr val="000000"/>
              </a:solidFill>
            </a:endParaRPr>
          </a:p>
        </p:txBody>
      </p:sp>
      <p:sp>
        <p:nvSpPr>
          <p:cNvPr id="12" name="Plaque 11">
            <a:extLst>
              <a:ext uri="{FF2B5EF4-FFF2-40B4-BE49-F238E27FC236}">
                <a16:creationId xmlns:a16="http://schemas.microsoft.com/office/drawing/2014/main" id="{7092EFF9-CB19-6B5F-5B4E-5E012AC28238}"/>
              </a:ext>
            </a:extLst>
          </p:cNvPr>
          <p:cNvSpPr/>
          <p:nvPr/>
        </p:nvSpPr>
        <p:spPr>
          <a:xfrm>
            <a:off x="614366" y="3186476"/>
            <a:ext cx="9076070" cy="4769856"/>
          </a:xfrm>
          <a:prstGeom prst="plaque">
            <a:avLst>
              <a:gd name="adj" fmla="val 6641"/>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617">
              <a:defRPr/>
            </a:pPr>
            <a:r>
              <a:rPr lang="en-US" sz="12000">
                <a:solidFill>
                  <a:srgbClr val="000000"/>
                </a:solidFill>
                <a:latin typeface="Girl Scout Display Light"/>
              </a:rPr>
              <a:t>55% </a:t>
            </a:r>
          </a:p>
          <a:p>
            <a:pPr algn="ctr" defTabSz="1828617">
              <a:defRPr/>
            </a:pPr>
            <a:r>
              <a:rPr lang="en-US" sz="4001">
                <a:solidFill>
                  <a:srgbClr val="000000"/>
                </a:solidFill>
                <a:latin typeface="Girl Scout Display Light"/>
              </a:rPr>
              <a:t>Senior and Ambassador Girl Scouts want to pursue Highest Awards</a:t>
            </a:r>
          </a:p>
        </p:txBody>
      </p:sp>
      <p:sp>
        <p:nvSpPr>
          <p:cNvPr id="30" name="Plaque 29">
            <a:extLst>
              <a:ext uri="{FF2B5EF4-FFF2-40B4-BE49-F238E27FC236}">
                <a16:creationId xmlns:a16="http://schemas.microsoft.com/office/drawing/2014/main" id="{57A5FBAC-A651-4386-E797-1CDB36ED8740}"/>
              </a:ext>
            </a:extLst>
          </p:cNvPr>
          <p:cNvSpPr/>
          <p:nvPr/>
        </p:nvSpPr>
        <p:spPr>
          <a:xfrm>
            <a:off x="10126205" y="3186476"/>
            <a:ext cx="7490285" cy="4769856"/>
          </a:xfrm>
          <a:prstGeom prst="plaque">
            <a:avLst>
              <a:gd name="adj" fmla="val 664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571485" indent="-571485" defTabSz="1371566">
              <a:buFont typeface="Arial" panose="020B0604020202020204" pitchFamily="34" charset="0"/>
              <a:buChar char="•"/>
            </a:pPr>
            <a:endParaRPr lang="en-US" sz="4001">
              <a:solidFill>
                <a:srgbClr val="000000"/>
              </a:solidFill>
              <a:latin typeface="Girl Scout Display Light" panose="02020003000000000000" pitchFamily="18" charset="0"/>
            </a:endParaRPr>
          </a:p>
          <a:p>
            <a:pPr marL="571485" indent="-571485" defTabSz="1371566">
              <a:buFont typeface="Arial" panose="020B0604020202020204" pitchFamily="34" charset="0"/>
              <a:buChar char="•"/>
            </a:pPr>
            <a:endParaRPr lang="en-US" sz="4001">
              <a:solidFill>
                <a:srgbClr val="000000"/>
              </a:solidFill>
              <a:latin typeface="Girl Scout Display Light" panose="02020003000000000000" pitchFamily="18" charset="0"/>
            </a:endParaRP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Lead Community Change</a:t>
            </a: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Prestigious honor</a:t>
            </a: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Resume boost</a:t>
            </a: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Access Scholarships</a:t>
            </a:r>
          </a:p>
        </p:txBody>
      </p:sp>
      <p:sp>
        <p:nvSpPr>
          <p:cNvPr id="32" name="Text Placeholder 2">
            <a:extLst>
              <a:ext uri="{FF2B5EF4-FFF2-40B4-BE49-F238E27FC236}">
                <a16:creationId xmlns:a16="http://schemas.microsoft.com/office/drawing/2014/main" id="{4E821D10-5619-4BB8-0B7F-05C0C9D3AD43}"/>
              </a:ext>
            </a:extLst>
          </p:cNvPr>
          <p:cNvSpPr txBox="1">
            <a:spLocks/>
          </p:cNvSpPr>
          <p:nvPr/>
        </p:nvSpPr>
        <p:spPr>
          <a:xfrm>
            <a:off x="309812" y="288355"/>
            <a:ext cx="17619563"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17">
              <a:spcBef>
                <a:spcPts val="0"/>
              </a:spcBef>
              <a:defRPr/>
            </a:pPr>
            <a:endParaRPr lang="en-US" sz="4800">
              <a:solidFill>
                <a:srgbClr val="000000"/>
              </a:solidFill>
              <a:latin typeface="Girl Scout Display Light"/>
            </a:endParaRPr>
          </a:p>
        </p:txBody>
      </p:sp>
      <p:grpSp>
        <p:nvGrpSpPr>
          <p:cNvPr id="36" name="Group 35">
            <a:extLst>
              <a:ext uri="{FF2B5EF4-FFF2-40B4-BE49-F238E27FC236}">
                <a16:creationId xmlns:a16="http://schemas.microsoft.com/office/drawing/2014/main" id="{248FA4CF-E920-0F91-5E88-44EE9CF62620}"/>
              </a:ext>
            </a:extLst>
          </p:cNvPr>
          <p:cNvGrpSpPr/>
          <p:nvPr/>
        </p:nvGrpSpPr>
        <p:grpSpPr>
          <a:xfrm>
            <a:off x="11187402" y="3186478"/>
            <a:ext cx="5367888" cy="1501910"/>
            <a:chOff x="6599583" y="1207244"/>
            <a:chExt cx="2191876" cy="612000"/>
          </a:xfrm>
        </p:grpSpPr>
        <p:pic>
          <p:nvPicPr>
            <p:cNvPr id="33" name="Picture 32" descr="A grey logo with rays&#10;&#10;Description automatically generated">
              <a:extLst>
                <a:ext uri="{FF2B5EF4-FFF2-40B4-BE49-F238E27FC236}">
                  <a16:creationId xmlns:a16="http://schemas.microsoft.com/office/drawing/2014/main" id="{0D4C7FD8-290B-6B87-907F-C884626FBFE3}"/>
                </a:ext>
              </a:extLst>
            </p:cNvPr>
            <p:cNvPicPr>
              <a:picLocks noChangeAspect="1"/>
            </p:cNvPicPr>
            <p:nvPr/>
          </p:nvPicPr>
          <p:blipFill>
            <a:blip r:embed="rId3"/>
            <a:stretch>
              <a:fillRect/>
            </a:stretch>
          </p:blipFill>
          <p:spPr>
            <a:xfrm>
              <a:off x="7389521" y="1207244"/>
              <a:ext cx="612000" cy="612000"/>
            </a:xfrm>
            <a:prstGeom prst="rect">
              <a:avLst/>
            </a:prstGeom>
          </p:spPr>
        </p:pic>
        <p:pic>
          <p:nvPicPr>
            <p:cNvPr id="34" name="Picture 33" descr="A logo with rays of light&#10;&#10;Description automatically generated">
              <a:extLst>
                <a:ext uri="{FF2B5EF4-FFF2-40B4-BE49-F238E27FC236}">
                  <a16:creationId xmlns:a16="http://schemas.microsoft.com/office/drawing/2014/main" id="{97A7AF5C-F115-972F-DEF8-673888C1010E}"/>
                </a:ext>
              </a:extLst>
            </p:cNvPr>
            <p:cNvPicPr>
              <a:picLocks noChangeAspect="1"/>
            </p:cNvPicPr>
            <p:nvPr/>
          </p:nvPicPr>
          <p:blipFill>
            <a:blip r:embed="rId4"/>
            <a:stretch>
              <a:fillRect/>
            </a:stretch>
          </p:blipFill>
          <p:spPr>
            <a:xfrm>
              <a:off x="6599583" y="1207244"/>
              <a:ext cx="612000" cy="612000"/>
            </a:xfrm>
            <a:prstGeom prst="rect">
              <a:avLst/>
            </a:prstGeom>
          </p:spPr>
        </p:pic>
        <p:pic>
          <p:nvPicPr>
            <p:cNvPr id="35" name="Picture 34" descr="A yellow logo with rays of light&#10;&#10;Description automatically generated">
              <a:extLst>
                <a:ext uri="{FF2B5EF4-FFF2-40B4-BE49-F238E27FC236}">
                  <a16:creationId xmlns:a16="http://schemas.microsoft.com/office/drawing/2014/main" id="{8C88A52B-A4B3-9FCA-7D7D-DE15ED108643}"/>
                </a:ext>
              </a:extLst>
            </p:cNvPr>
            <p:cNvPicPr>
              <a:picLocks noChangeAspect="1"/>
            </p:cNvPicPr>
            <p:nvPr/>
          </p:nvPicPr>
          <p:blipFill>
            <a:blip r:embed="rId5"/>
            <a:stretch>
              <a:fillRect/>
            </a:stretch>
          </p:blipFill>
          <p:spPr>
            <a:xfrm>
              <a:off x="8179459" y="1207244"/>
              <a:ext cx="612000" cy="612000"/>
            </a:xfrm>
            <a:prstGeom prst="rect">
              <a:avLst/>
            </a:prstGeom>
          </p:spPr>
        </p:pic>
      </p:grpSp>
      <p:sp>
        <p:nvSpPr>
          <p:cNvPr id="4" name="Text Placeholder 2">
            <a:extLst>
              <a:ext uri="{FF2B5EF4-FFF2-40B4-BE49-F238E27FC236}">
                <a16:creationId xmlns:a16="http://schemas.microsoft.com/office/drawing/2014/main" id="{8196972C-E7AF-7EA6-C778-30F6CBB78268}"/>
              </a:ext>
            </a:extLst>
          </p:cNvPr>
          <p:cNvSpPr txBox="1">
            <a:spLocks/>
          </p:cNvSpPr>
          <p:nvPr/>
        </p:nvSpPr>
        <p:spPr>
          <a:xfrm>
            <a:off x="452542" y="986881"/>
            <a:ext cx="17619563"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17">
              <a:spcBef>
                <a:spcPts val="0"/>
              </a:spcBef>
              <a:defRPr/>
            </a:pPr>
            <a:r>
              <a:rPr lang="en-US" sz="4001" i="1">
                <a:solidFill>
                  <a:srgbClr val="03B451"/>
                </a:solidFill>
                <a:latin typeface="Girl Scout Display Light"/>
              </a:rPr>
              <a:t>Bonus Feature</a:t>
            </a:r>
          </a:p>
          <a:p>
            <a:pPr defTabSz="1828617">
              <a:spcBef>
                <a:spcPts val="0"/>
              </a:spcBef>
              <a:defRPr/>
            </a:pPr>
            <a:r>
              <a:rPr lang="en-US" sz="4800">
                <a:solidFill>
                  <a:srgbClr val="005640"/>
                </a:solidFill>
                <a:latin typeface="Girl Scout Display Light"/>
              </a:rPr>
              <a:t>ONE Leadership Award Opens the Door to Highest Awards</a:t>
            </a:r>
          </a:p>
        </p:txBody>
      </p:sp>
    </p:spTree>
    <p:extLst>
      <p:ext uri="{BB962C8B-B14F-4D97-AF65-F5344CB8AC3E}">
        <p14:creationId xmlns:p14="http://schemas.microsoft.com/office/powerpoint/2010/main" val="3709125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F15A3-1607-1486-F651-0300D75798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1A85AC-2141-1A1E-9CC1-905BEF120237}"/>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1371566">
              <a:defRPr/>
            </a:pPr>
            <a:fld id="{7691CCDB-B024-8747-B233-CAD1CBC7A901}" type="slidenum">
              <a:rPr lang="en-US">
                <a:solidFill>
                  <a:srgbClr val="000000"/>
                </a:solidFill>
              </a:rPr>
              <a:pPr defTabSz="1371566">
                <a:defRPr/>
              </a:pPr>
              <a:t>26</a:t>
            </a:fld>
            <a:endParaRPr lang="en-US">
              <a:solidFill>
                <a:srgbClr val="000000"/>
              </a:solidFill>
            </a:endParaRPr>
          </a:p>
        </p:txBody>
      </p:sp>
      <p:sp>
        <p:nvSpPr>
          <p:cNvPr id="3" name="Footer Placeholder 2">
            <a:extLst>
              <a:ext uri="{FF2B5EF4-FFF2-40B4-BE49-F238E27FC236}">
                <a16:creationId xmlns:a16="http://schemas.microsoft.com/office/drawing/2014/main" id="{28503396-022E-86C3-BA24-6471C2D63D45}"/>
              </a:ext>
            </a:extLst>
          </p:cNvPr>
          <p:cNvSpPr>
            <a:spLocks noGrp="1"/>
          </p:cNvSpPr>
          <p:nvPr>
            <p:ph type="ftr" sz="quarter" idx="11"/>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defRPr/>
            </a:pPr>
            <a:r>
              <a:rPr lang="en-US">
                <a:solidFill>
                  <a:srgbClr val="000000"/>
                </a:solidFill>
              </a:rPr>
              <a:t>©2024 Girl Scouts of the USA. All Rights Reserved. Not for public distribution.</a:t>
            </a:r>
          </a:p>
        </p:txBody>
      </p:sp>
      <p:sp>
        <p:nvSpPr>
          <p:cNvPr id="17" name="Text Placeholder 2">
            <a:extLst>
              <a:ext uri="{FF2B5EF4-FFF2-40B4-BE49-F238E27FC236}">
                <a16:creationId xmlns:a16="http://schemas.microsoft.com/office/drawing/2014/main" id="{E27C8AA2-0E44-0E06-F1F7-51FCDFDEDB17}"/>
              </a:ext>
            </a:extLst>
          </p:cNvPr>
          <p:cNvSpPr txBox="1">
            <a:spLocks/>
          </p:cNvSpPr>
          <p:nvPr/>
        </p:nvSpPr>
        <p:spPr>
          <a:xfrm>
            <a:off x="334218" y="612671"/>
            <a:ext cx="17619563"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62">
              <a:spcBef>
                <a:spcPts val="0"/>
              </a:spcBef>
              <a:spcAft>
                <a:spcPts val="450"/>
              </a:spcAft>
              <a:defRPr/>
            </a:pPr>
            <a:r>
              <a:rPr lang="en-US" sz="4001" b="1">
                <a:solidFill>
                  <a:srgbClr val="005640"/>
                </a:solidFill>
                <a:latin typeface="Girl Scout Display Light"/>
              </a:rPr>
              <a:t>Earning Highest Awards</a:t>
            </a:r>
          </a:p>
          <a:p>
            <a:pPr defTabSz="1828662">
              <a:spcBef>
                <a:spcPts val="0"/>
              </a:spcBef>
              <a:spcAft>
                <a:spcPts val="450"/>
              </a:spcAft>
              <a:defRPr/>
            </a:pPr>
            <a:r>
              <a:rPr lang="en-US" sz="2201" b="1">
                <a:solidFill>
                  <a:srgbClr val="005640"/>
                </a:solidFill>
              </a:rPr>
              <a:t>As of July 14, 2025, there are now more options for girls to earn their Bronze, Silver and Gold Award</a:t>
            </a:r>
          </a:p>
        </p:txBody>
      </p:sp>
      <p:pic>
        <p:nvPicPr>
          <p:cNvPr id="24" name="Picture 23">
            <a:extLst>
              <a:ext uri="{FF2B5EF4-FFF2-40B4-BE49-F238E27FC236}">
                <a16:creationId xmlns:a16="http://schemas.microsoft.com/office/drawing/2014/main" id="{E3D04E4A-7753-337E-F519-C36C38FD5DCE}"/>
              </a:ext>
            </a:extLst>
          </p:cNvPr>
          <p:cNvPicPr>
            <a:picLocks noChangeAspect="1"/>
          </p:cNvPicPr>
          <p:nvPr/>
        </p:nvPicPr>
        <p:blipFill>
          <a:blip r:embed="rId3"/>
          <a:stretch>
            <a:fillRect/>
          </a:stretch>
        </p:blipFill>
        <p:spPr>
          <a:xfrm>
            <a:off x="83490" y="1742743"/>
            <a:ext cx="17968068" cy="7674212"/>
          </a:xfrm>
          <a:prstGeom prst="rect">
            <a:avLst/>
          </a:prstGeom>
        </p:spPr>
      </p:pic>
    </p:spTree>
    <p:extLst>
      <p:ext uri="{BB962C8B-B14F-4D97-AF65-F5344CB8AC3E}">
        <p14:creationId xmlns:p14="http://schemas.microsoft.com/office/powerpoint/2010/main" val="3549137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8BF-916A-CD76-3CFF-AA46BE8EC8B3}"/>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362C091D-CC9F-AB59-870E-F0115FE3DD29}"/>
              </a:ext>
            </a:extLst>
          </p:cNvPr>
          <p:cNvPicPr>
            <a:picLocks noChangeAspect="1"/>
          </p:cNvPicPr>
          <p:nvPr/>
        </p:nvPicPr>
        <p:blipFill>
          <a:blip r:embed="rId3"/>
          <a:stretch>
            <a:fillRect/>
          </a:stretch>
        </p:blipFill>
        <p:spPr>
          <a:xfrm>
            <a:off x="2574743" y="2260277"/>
            <a:ext cx="1389660" cy="1806788"/>
          </a:xfrm>
          <a:prstGeom prst="rect">
            <a:avLst/>
          </a:prstGeom>
          <a:ln>
            <a:solidFill>
              <a:schemeClr val="bg1">
                <a:lumMod val="85000"/>
              </a:schemeClr>
            </a:solidFill>
          </a:ln>
        </p:spPr>
      </p:pic>
      <p:pic>
        <p:nvPicPr>
          <p:cNvPr id="32" name="Picture 31">
            <a:extLst>
              <a:ext uri="{FF2B5EF4-FFF2-40B4-BE49-F238E27FC236}">
                <a16:creationId xmlns:a16="http://schemas.microsoft.com/office/drawing/2014/main" id="{4450ED5B-2646-57EC-3485-7A3FECDDAFC3}"/>
              </a:ext>
            </a:extLst>
          </p:cNvPr>
          <p:cNvPicPr>
            <a:picLocks noChangeAspect="1"/>
          </p:cNvPicPr>
          <p:nvPr/>
        </p:nvPicPr>
        <p:blipFill>
          <a:blip r:embed="rId4"/>
          <a:stretch>
            <a:fillRect/>
          </a:stretch>
        </p:blipFill>
        <p:spPr>
          <a:xfrm>
            <a:off x="2421990" y="3386093"/>
            <a:ext cx="1386828" cy="1809810"/>
          </a:xfrm>
          <a:prstGeom prst="rect">
            <a:avLst/>
          </a:prstGeom>
          <a:ln>
            <a:solidFill>
              <a:schemeClr val="bg1">
                <a:lumMod val="85000"/>
              </a:schemeClr>
            </a:solidFill>
          </a:ln>
        </p:spPr>
      </p:pic>
      <p:sp>
        <p:nvSpPr>
          <p:cNvPr id="5" name="Text Placeholder 2">
            <a:extLst>
              <a:ext uri="{FF2B5EF4-FFF2-40B4-BE49-F238E27FC236}">
                <a16:creationId xmlns:a16="http://schemas.microsoft.com/office/drawing/2014/main" id="{614CC797-269A-EE4B-3AE5-CD781150937B}"/>
              </a:ext>
            </a:extLst>
          </p:cNvPr>
          <p:cNvSpPr txBox="1">
            <a:spLocks/>
          </p:cNvSpPr>
          <p:nvPr/>
        </p:nvSpPr>
        <p:spPr>
          <a:xfrm>
            <a:off x="425830" y="29410"/>
            <a:ext cx="17412602"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62">
              <a:spcBef>
                <a:spcPts val="0"/>
              </a:spcBef>
            </a:pPr>
            <a:r>
              <a:rPr lang="en-US" sz="4800">
                <a:solidFill>
                  <a:srgbClr val="005640"/>
                </a:solidFill>
                <a:latin typeface="Girl Scout Display Light"/>
              </a:rPr>
              <a:t>Transition Started July 14</a:t>
            </a:r>
          </a:p>
        </p:txBody>
      </p:sp>
      <p:sp>
        <p:nvSpPr>
          <p:cNvPr id="10" name="Rectangle: Rounded Corners 9">
            <a:extLst>
              <a:ext uri="{FF2B5EF4-FFF2-40B4-BE49-F238E27FC236}">
                <a16:creationId xmlns:a16="http://schemas.microsoft.com/office/drawing/2014/main" id="{98BE4FCB-858C-5B00-5AB9-D8ABAAEC03D5}"/>
              </a:ext>
            </a:extLst>
          </p:cNvPr>
          <p:cNvSpPr/>
          <p:nvPr/>
        </p:nvSpPr>
        <p:spPr>
          <a:xfrm>
            <a:off x="425828" y="1190447"/>
            <a:ext cx="8407980" cy="791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2400">
                <a:solidFill>
                  <a:srgbClr val="005640"/>
                </a:solidFill>
                <a:latin typeface="Girl Scout Text Book" panose="02020003000000000000" pitchFamily="18" charset="0"/>
              </a:rPr>
              <a:t>Updated Highest Award Materials</a:t>
            </a:r>
          </a:p>
        </p:txBody>
      </p:sp>
      <p:sp>
        <p:nvSpPr>
          <p:cNvPr id="15" name="Rectangle: Rounded Corners 14">
            <a:extLst>
              <a:ext uri="{FF2B5EF4-FFF2-40B4-BE49-F238E27FC236}">
                <a16:creationId xmlns:a16="http://schemas.microsoft.com/office/drawing/2014/main" id="{8F0B3C09-0DB7-4CF7-7160-BD1CC9F5BB21}"/>
              </a:ext>
            </a:extLst>
          </p:cNvPr>
          <p:cNvSpPr/>
          <p:nvPr/>
        </p:nvSpPr>
        <p:spPr>
          <a:xfrm>
            <a:off x="9144002" y="1190447"/>
            <a:ext cx="8694431" cy="791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2400">
                <a:solidFill>
                  <a:srgbClr val="005640"/>
                </a:solidFill>
                <a:latin typeface="Girl Scout Text Book" panose="02020003000000000000" pitchFamily="18" charset="0"/>
              </a:rPr>
              <a:t>Expanded Requirement Options Messaging/Toolkit</a:t>
            </a:r>
          </a:p>
        </p:txBody>
      </p:sp>
      <p:cxnSp>
        <p:nvCxnSpPr>
          <p:cNvPr id="21" name="Straight Connector 20">
            <a:extLst>
              <a:ext uri="{FF2B5EF4-FFF2-40B4-BE49-F238E27FC236}">
                <a16:creationId xmlns:a16="http://schemas.microsoft.com/office/drawing/2014/main" id="{DBFC2EB1-BEDD-D293-FF2D-CAA73E07693F}"/>
              </a:ext>
            </a:extLst>
          </p:cNvPr>
          <p:cNvCxnSpPr>
            <a:cxnSpLocks/>
          </p:cNvCxnSpPr>
          <p:nvPr/>
        </p:nvCxnSpPr>
        <p:spPr>
          <a:xfrm>
            <a:off x="8971496" y="1624882"/>
            <a:ext cx="0" cy="584748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8507DC54-F434-3980-4A39-A7DBF96D22DE}"/>
              </a:ext>
            </a:extLst>
          </p:cNvPr>
          <p:cNvSpPr/>
          <p:nvPr/>
        </p:nvSpPr>
        <p:spPr>
          <a:xfrm>
            <a:off x="425828" y="7799552"/>
            <a:ext cx="17412600" cy="791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2801">
                <a:solidFill>
                  <a:srgbClr val="005640"/>
                </a:solidFill>
                <a:latin typeface="Girl Scout Text Book" panose="02020003000000000000" pitchFamily="18" charset="0"/>
              </a:rPr>
              <a:t>Updated Online Presence</a:t>
            </a:r>
          </a:p>
        </p:txBody>
      </p:sp>
      <p:sp>
        <p:nvSpPr>
          <p:cNvPr id="16" name="TextBox 15">
            <a:extLst>
              <a:ext uri="{FF2B5EF4-FFF2-40B4-BE49-F238E27FC236}">
                <a16:creationId xmlns:a16="http://schemas.microsoft.com/office/drawing/2014/main" id="{DD1F4610-324A-ABD8-F196-8E67B7FFE6E0}"/>
              </a:ext>
            </a:extLst>
          </p:cNvPr>
          <p:cNvSpPr txBox="1"/>
          <p:nvPr/>
        </p:nvSpPr>
        <p:spPr>
          <a:xfrm>
            <a:off x="14406836" y="8642699"/>
            <a:ext cx="3195366" cy="70788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891" indent="-342891" defTabSz="1371566">
              <a:buFont typeface="Arial" panose="020B0604020202020204" pitchFamily="34" charset="0"/>
              <a:buChar char="•"/>
            </a:pPr>
            <a:r>
              <a:rPr lang="en-US" sz="2000">
                <a:solidFill>
                  <a:srgbClr val="000000"/>
                </a:solidFill>
                <a:latin typeface="Girl Scout Text Book" panose="02020003000000000000" pitchFamily="18" charset="0"/>
              </a:rPr>
              <a:t>Journey products in girlscoutshop.com</a:t>
            </a:r>
          </a:p>
        </p:txBody>
      </p:sp>
      <p:sp>
        <p:nvSpPr>
          <p:cNvPr id="18" name="TextBox 17">
            <a:extLst>
              <a:ext uri="{FF2B5EF4-FFF2-40B4-BE49-F238E27FC236}">
                <a16:creationId xmlns:a16="http://schemas.microsoft.com/office/drawing/2014/main" id="{A559F57C-F9BE-6E3D-442C-520686DC308E}"/>
              </a:ext>
            </a:extLst>
          </p:cNvPr>
          <p:cNvSpPr txBox="1"/>
          <p:nvPr/>
        </p:nvSpPr>
        <p:spPr>
          <a:xfrm>
            <a:off x="425828" y="8642699"/>
            <a:ext cx="5586408" cy="101566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891" indent="-342891" defTabSz="1371566">
              <a:buFont typeface="Arial" panose="020B0604020202020204" pitchFamily="34" charset="0"/>
              <a:buChar char="•"/>
            </a:pPr>
            <a:r>
              <a:rPr lang="en-US" sz="2000">
                <a:solidFill>
                  <a:srgbClr val="000000"/>
                </a:solidFill>
                <a:latin typeface="Girl Scout Text Book" panose="02020003000000000000" pitchFamily="18" charset="0"/>
              </a:rPr>
              <a:t>VTK and gsLearn: Journeys and Highest Award meetings, materials, and training courses.</a:t>
            </a:r>
          </a:p>
        </p:txBody>
      </p:sp>
      <p:sp>
        <p:nvSpPr>
          <p:cNvPr id="23" name="TextBox 22">
            <a:extLst>
              <a:ext uri="{FF2B5EF4-FFF2-40B4-BE49-F238E27FC236}">
                <a16:creationId xmlns:a16="http://schemas.microsoft.com/office/drawing/2014/main" id="{D3F0E8E1-623C-B4BC-B617-38B681F0505F}"/>
              </a:ext>
            </a:extLst>
          </p:cNvPr>
          <p:cNvSpPr txBox="1"/>
          <p:nvPr/>
        </p:nvSpPr>
        <p:spPr>
          <a:xfrm>
            <a:off x="6516666" y="8642699"/>
            <a:ext cx="7385736" cy="101566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891" indent="-342891" defTabSz="1371566">
              <a:buFont typeface="Arial" panose="020B0604020202020204" pitchFamily="34" charset="0"/>
              <a:buChar char="•"/>
            </a:pPr>
            <a:r>
              <a:rPr lang="en-US" sz="2000">
                <a:solidFill>
                  <a:srgbClr val="000000"/>
                </a:solidFill>
                <a:latin typeface="Girl Scout Text Book" panose="02020003000000000000" pitchFamily="18" charset="0"/>
              </a:rPr>
              <a:t>Org webpages: Gold, Silver and Bronze; Highest Awards FAQs;  Badge and Award Explorer; Badge, Journeys, and Awards; Take Action vs. Service</a:t>
            </a:r>
          </a:p>
        </p:txBody>
      </p:sp>
      <p:sp>
        <p:nvSpPr>
          <p:cNvPr id="25" name="Rectangle 24">
            <a:extLst>
              <a:ext uri="{FF2B5EF4-FFF2-40B4-BE49-F238E27FC236}">
                <a16:creationId xmlns:a16="http://schemas.microsoft.com/office/drawing/2014/main" id="{C918822A-7AE6-7D9A-C9D6-B806D1C7B9C3}"/>
              </a:ext>
            </a:extLst>
          </p:cNvPr>
          <p:cNvSpPr/>
          <p:nvPr/>
        </p:nvSpPr>
        <p:spPr>
          <a:xfrm>
            <a:off x="9109187" y="2180068"/>
            <a:ext cx="8693312" cy="41549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601" b="1">
                <a:solidFill>
                  <a:srgbClr val="000000"/>
                </a:solidFill>
                <a:latin typeface="Girl Scout Text Book" panose="02020003000000000000" pitchFamily="18" charset="0"/>
              </a:rPr>
              <a:t>Big News for Highest Awards: Expanded Ways to Get Started</a:t>
            </a:r>
            <a:br>
              <a:rPr lang="en-US" sz="1601" b="1">
                <a:solidFill>
                  <a:srgbClr val="000000"/>
                </a:solidFill>
                <a:latin typeface="Girl Scout Text Book" panose="02020003000000000000" pitchFamily="18" charset="0"/>
              </a:rPr>
            </a:br>
            <a:r>
              <a:rPr lang="en-US" sz="1601">
                <a:solidFill>
                  <a:srgbClr val="000000"/>
                </a:solidFill>
                <a:latin typeface="Girl Scout Text Book" panose="02020003000000000000" pitchFamily="18" charset="0"/>
              </a:rPr>
              <a:t>We’re expanding the options to kick off your Highest Award—it’s as easy as 1, 2, or 3:</a:t>
            </a:r>
            <a:br>
              <a:rPr lang="en-US" sz="1601">
                <a:solidFill>
                  <a:srgbClr val="000000"/>
                </a:solidFill>
                <a:latin typeface="Girl Scout Text Book" panose="02020003000000000000" pitchFamily="18" charset="0"/>
              </a:rPr>
            </a:br>
            <a:endParaRPr lang="en-US" sz="1001">
              <a:solidFill>
                <a:srgbClr val="000000"/>
              </a:solidFill>
              <a:latin typeface="Girl Scout Text Book" panose="02020003000000000000" pitchFamily="18" charset="0"/>
            </a:endParaRPr>
          </a:p>
          <a:p>
            <a:pPr marL="457188" indent="-457188" defTabSz="1371566">
              <a:buFont typeface="+mj-lt"/>
              <a:buAutoNum type="arabicPeriod"/>
            </a:pPr>
            <a:r>
              <a:rPr lang="en-US" sz="1601" b="1">
                <a:solidFill>
                  <a:srgbClr val="000000"/>
                </a:solidFill>
                <a:latin typeface="Girl Scout Text Book" panose="02020003000000000000" pitchFamily="18" charset="0"/>
              </a:rPr>
              <a:t>Level up:</a:t>
            </a:r>
            <a:r>
              <a:rPr lang="en-US" sz="1601">
                <a:solidFill>
                  <a:srgbClr val="000000"/>
                </a:solidFill>
                <a:latin typeface="Girl Scout Text Book" panose="02020003000000000000" pitchFamily="18" charset="0"/>
              </a:rPr>
              <a:t> One award now leads to the next—Bronze counts for Silver, and Silver counts for Gold. If you’ve already earned one, you’re ready to keep going!</a:t>
            </a:r>
          </a:p>
          <a:p>
            <a:pPr marL="457188" indent="-457188" defTabSz="1371566">
              <a:buFont typeface="+mj-lt"/>
              <a:buAutoNum type="arabicPeriod"/>
            </a:pPr>
            <a:endParaRPr lang="en-US" sz="1601">
              <a:solidFill>
                <a:srgbClr val="000000"/>
              </a:solidFill>
              <a:latin typeface="Girl Scout Text Book" panose="02020003000000000000" pitchFamily="18" charset="0"/>
            </a:endParaRPr>
          </a:p>
          <a:p>
            <a:pPr marL="457188" indent="-457188" defTabSz="1371566">
              <a:buFont typeface="+mj-lt"/>
              <a:buAutoNum type="arabicPeriod"/>
            </a:pPr>
            <a:r>
              <a:rPr lang="en-US" sz="1601" b="1">
                <a:solidFill>
                  <a:srgbClr val="000000"/>
                </a:solidFill>
                <a:latin typeface="Girl Scout Text Book" panose="02020003000000000000" pitchFamily="18" charset="0"/>
              </a:rPr>
              <a:t>Lead your way: </a:t>
            </a:r>
            <a:r>
              <a:rPr lang="en-US" sz="1601">
                <a:solidFill>
                  <a:srgbClr val="000000"/>
                </a:solidFill>
                <a:latin typeface="Girl Scout Text Book" panose="02020003000000000000" pitchFamily="18" charset="0"/>
              </a:rPr>
              <a:t>Complete one of the new Leadership Awards—lead yourself, your team, or your community—and check the prerequisite box. Win-win!</a:t>
            </a:r>
          </a:p>
          <a:p>
            <a:pPr marL="457188" indent="-457188" defTabSz="1371566">
              <a:buFont typeface="+mj-lt"/>
              <a:buAutoNum type="arabicPeriod"/>
            </a:pPr>
            <a:endParaRPr lang="en-US" sz="1601" b="1">
              <a:solidFill>
                <a:srgbClr val="000000"/>
              </a:solidFill>
              <a:latin typeface="Girl Scout Text Book" panose="02020003000000000000" pitchFamily="18" charset="0"/>
            </a:endParaRPr>
          </a:p>
          <a:p>
            <a:pPr marL="457188" indent="-457188" defTabSz="1371566">
              <a:buFont typeface="+mj-lt"/>
              <a:buAutoNum type="arabicPeriod"/>
            </a:pPr>
            <a:r>
              <a:rPr lang="en-US" sz="1601" b="1">
                <a:solidFill>
                  <a:srgbClr val="000000"/>
                </a:solidFill>
                <a:latin typeface="Girl Scout Text Book" panose="02020003000000000000" pitchFamily="18" charset="0"/>
              </a:rPr>
              <a:t>Keep it going:</a:t>
            </a:r>
            <a:r>
              <a:rPr lang="en-US" sz="1601">
                <a:solidFill>
                  <a:srgbClr val="000000"/>
                </a:solidFill>
                <a:latin typeface="Girl Scout Text Book" panose="02020003000000000000" pitchFamily="18" charset="0"/>
              </a:rPr>
              <a:t> Journeys are retiring in 2026, but there’s good news—you now only need </a:t>
            </a:r>
            <a:r>
              <a:rPr lang="en-US" sz="1601" b="1">
                <a:solidFill>
                  <a:srgbClr val="000000"/>
                </a:solidFill>
                <a:latin typeface="Girl Scout Text Book" panose="02020003000000000000" pitchFamily="18" charset="0"/>
              </a:rPr>
              <a:t>one</a:t>
            </a:r>
            <a:r>
              <a:rPr lang="en-US" sz="1601">
                <a:solidFill>
                  <a:srgbClr val="000000"/>
                </a:solidFill>
                <a:latin typeface="Girl Scout Text Book" panose="02020003000000000000" pitchFamily="18" charset="0"/>
              </a:rPr>
              <a:t> to fulfill the prerequisite (it used to be two for the Gold Award!). If you’ve already started, keep going—your Journey will still count, even after they retire.</a:t>
            </a:r>
            <a:br>
              <a:rPr lang="en-US" sz="1601">
                <a:solidFill>
                  <a:srgbClr val="000000"/>
                </a:solidFill>
                <a:latin typeface="Girl Scout Text Book" panose="02020003000000000000" pitchFamily="18" charset="0"/>
              </a:rPr>
            </a:br>
            <a:endParaRPr lang="en-US" sz="1601">
              <a:solidFill>
                <a:srgbClr val="000000"/>
              </a:solidFill>
              <a:latin typeface="Girl Scout Text Book" panose="02020003000000000000" pitchFamily="18" charset="0"/>
            </a:endParaRPr>
          </a:p>
          <a:p>
            <a:pPr defTabSz="1371566"/>
            <a:r>
              <a:rPr lang="en-US" sz="1601" b="1">
                <a:solidFill>
                  <a:srgbClr val="000000"/>
                </a:solidFill>
                <a:latin typeface="Girl Scout Text Book" panose="02020003000000000000" pitchFamily="18" charset="0"/>
              </a:rPr>
              <a:t>What about Daisies and Brownies?</a:t>
            </a:r>
            <a:endParaRPr lang="en-US" sz="1601">
              <a:solidFill>
                <a:srgbClr val="000000"/>
              </a:solidFill>
              <a:latin typeface="Girl Scout Text Book" panose="02020003000000000000" pitchFamily="18" charset="0"/>
            </a:endParaRPr>
          </a:p>
          <a:p>
            <a:pPr defTabSz="1371566"/>
            <a:r>
              <a:rPr lang="en-US" sz="1601">
                <a:solidFill>
                  <a:srgbClr val="000000"/>
                </a:solidFill>
                <a:latin typeface="Girl Scout Text Book" panose="02020003000000000000" pitchFamily="18" charset="0"/>
              </a:rPr>
              <a:t>Even without Journeys, younger Girl Scouts will still have big opportunities to lead! Through badges and service projects, Daisies and Brownies can  explore what it means to lead, be kind, and make the world a better place.</a:t>
            </a:r>
            <a:endParaRPr lang="en-US" sz="1400">
              <a:solidFill>
                <a:srgbClr val="000000"/>
              </a:solidFill>
              <a:latin typeface="Girl Scout Text Book" panose="02020003000000000000" pitchFamily="18" charset="0"/>
            </a:endParaRPr>
          </a:p>
        </p:txBody>
      </p:sp>
      <p:sp>
        <p:nvSpPr>
          <p:cNvPr id="11" name="TextBox 10">
            <a:extLst>
              <a:ext uri="{FF2B5EF4-FFF2-40B4-BE49-F238E27FC236}">
                <a16:creationId xmlns:a16="http://schemas.microsoft.com/office/drawing/2014/main" id="{633B43B8-828B-B7DD-7D5D-7BF36F7A0DDF}"/>
              </a:ext>
            </a:extLst>
          </p:cNvPr>
          <p:cNvSpPr txBox="1"/>
          <p:nvPr/>
        </p:nvSpPr>
        <p:spPr>
          <a:xfrm>
            <a:off x="5102194" y="5908451"/>
            <a:ext cx="3248608" cy="1692771"/>
          </a:xfrm>
          <a:prstGeom prst="rect">
            <a:avLst/>
          </a:prstGeom>
          <a:noFill/>
        </p:spPr>
        <p:txBody>
          <a:bodyPr wrap="square" lIns="182880" tIns="91440" rIns="182880" bIns="9144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400" b="1">
                <a:solidFill>
                  <a:srgbClr val="000000"/>
                </a:solidFill>
                <a:latin typeface="Girl Scout Text Book" panose="02020003000000000000" pitchFamily="18" charset="0"/>
              </a:rPr>
              <a:t>Silver</a:t>
            </a:r>
          </a:p>
          <a:p>
            <a:pPr marL="457188" indent="-457188" defTabSz="1371566">
              <a:buFont typeface="+mj-lt"/>
              <a:buAutoNum type="arabicPeriod"/>
            </a:pPr>
            <a:r>
              <a:rPr lang="en-US" sz="1400">
                <a:solidFill>
                  <a:srgbClr val="000000"/>
                </a:solidFill>
                <a:latin typeface="Girl Scout Text Book"/>
              </a:rPr>
              <a:t>Project Proposal</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Cadette Workbook</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Adult Guide</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Checklist</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Final Report</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Council customizable files</a:t>
            </a:r>
          </a:p>
        </p:txBody>
      </p:sp>
      <p:sp>
        <p:nvSpPr>
          <p:cNvPr id="13" name="TextBox 12">
            <a:extLst>
              <a:ext uri="{FF2B5EF4-FFF2-40B4-BE49-F238E27FC236}">
                <a16:creationId xmlns:a16="http://schemas.microsoft.com/office/drawing/2014/main" id="{FC985BB7-003F-6BBC-AD66-60F4892202C0}"/>
              </a:ext>
            </a:extLst>
          </p:cNvPr>
          <p:cNvSpPr txBox="1"/>
          <p:nvPr/>
        </p:nvSpPr>
        <p:spPr>
          <a:xfrm>
            <a:off x="425829" y="5995040"/>
            <a:ext cx="4814910" cy="1476750"/>
          </a:xfrm>
          <a:prstGeom prst="rect">
            <a:avLst/>
          </a:prstGeom>
          <a:noFill/>
        </p:spPr>
        <p:txBody>
          <a:bodyPr wrap="square" lIns="182880" tIns="91440" rIns="182880" bIns="9144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400" b="1">
                <a:solidFill>
                  <a:srgbClr val="000000"/>
                </a:solidFill>
                <a:latin typeface="Girl Scout Text Book"/>
              </a:rPr>
              <a:t>Gold</a:t>
            </a:r>
          </a:p>
          <a:p>
            <a:pPr marL="457188" indent="-457188" defTabSz="1371566">
              <a:buFontTx/>
              <a:buAutoNum type="arabicPeriod"/>
            </a:pPr>
            <a:r>
              <a:rPr lang="en-US" sz="1400">
                <a:solidFill>
                  <a:srgbClr val="000000"/>
                </a:solidFill>
                <a:latin typeface="Girl Scout Text Book"/>
              </a:rPr>
              <a:t>Project Proposal</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Your Guide to Going Gold</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Gold Award Guide for Adults and Caregivers</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GoGold Guide for Leaders</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Council customizable files</a:t>
            </a:r>
            <a:endParaRPr lang="en-US" sz="1400">
              <a:solidFill>
                <a:srgbClr val="000000"/>
              </a:solidFill>
              <a:latin typeface="Girl Scout Text Book" panose="02020003000000000000" pitchFamily="18" charset="0"/>
            </a:endParaRPr>
          </a:p>
        </p:txBody>
      </p:sp>
      <p:pic>
        <p:nvPicPr>
          <p:cNvPr id="20" name="Picture 19">
            <a:extLst>
              <a:ext uri="{FF2B5EF4-FFF2-40B4-BE49-F238E27FC236}">
                <a16:creationId xmlns:a16="http://schemas.microsoft.com/office/drawing/2014/main" id="{2A4A77BA-CE65-4965-9EB9-62CF94DFD301}"/>
              </a:ext>
            </a:extLst>
          </p:cNvPr>
          <p:cNvPicPr>
            <a:picLocks noChangeAspect="1"/>
          </p:cNvPicPr>
          <p:nvPr/>
        </p:nvPicPr>
        <p:blipFill>
          <a:blip r:embed="rId5"/>
          <a:stretch>
            <a:fillRect/>
          </a:stretch>
        </p:blipFill>
        <p:spPr>
          <a:xfrm>
            <a:off x="701847" y="2260277"/>
            <a:ext cx="1422666" cy="1832507"/>
          </a:xfrm>
          <a:prstGeom prst="rect">
            <a:avLst/>
          </a:prstGeom>
          <a:ln>
            <a:solidFill>
              <a:schemeClr val="bg1">
                <a:lumMod val="85000"/>
              </a:schemeClr>
            </a:solidFill>
          </a:ln>
        </p:spPr>
      </p:pic>
      <p:pic>
        <p:nvPicPr>
          <p:cNvPr id="36" name="Picture 35">
            <a:extLst>
              <a:ext uri="{FF2B5EF4-FFF2-40B4-BE49-F238E27FC236}">
                <a16:creationId xmlns:a16="http://schemas.microsoft.com/office/drawing/2014/main" id="{EE4B74F0-0A9D-81C4-02AF-7A1DFB623CFC}"/>
              </a:ext>
            </a:extLst>
          </p:cNvPr>
          <p:cNvPicPr>
            <a:picLocks noChangeAspect="1"/>
          </p:cNvPicPr>
          <p:nvPr/>
        </p:nvPicPr>
        <p:blipFill>
          <a:blip r:embed="rId6"/>
          <a:stretch>
            <a:fillRect/>
          </a:stretch>
        </p:blipFill>
        <p:spPr>
          <a:xfrm>
            <a:off x="7265282" y="2180066"/>
            <a:ext cx="1380905" cy="1800876"/>
          </a:xfrm>
          <a:prstGeom prst="rect">
            <a:avLst/>
          </a:prstGeom>
          <a:ln>
            <a:solidFill>
              <a:schemeClr val="bg1">
                <a:lumMod val="85000"/>
              </a:schemeClr>
            </a:solidFill>
          </a:ln>
        </p:spPr>
      </p:pic>
      <p:pic>
        <p:nvPicPr>
          <p:cNvPr id="38" name="Picture 37">
            <a:extLst>
              <a:ext uri="{FF2B5EF4-FFF2-40B4-BE49-F238E27FC236}">
                <a16:creationId xmlns:a16="http://schemas.microsoft.com/office/drawing/2014/main" id="{12A57C55-8EB3-B7C3-5454-15481FB6506B}"/>
              </a:ext>
            </a:extLst>
          </p:cNvPr>
          <p:cNvPicPr>
            <a:picLocks noChangeAspect="1"/>
          </p:cNvPicPr>
          <p:nvPr/>
        </p:nvPicPr>
        <p:blipFill>
          <a:blip r:embed="rId7"/>
          <a:stretch>
            <a:fillRect/>
          </a:stretch>
        </p:blipFill>
        <p:spPr>
          <a:xfrm>
            <a:off x="4758118" y="2183538"/>
            <a:ext cx="1414322" cy="1832508"/>
          </a:xfrm>
          <a:prstGeom prst="rect">
            <a:avLst/>
          </a:prstGeom>
          <a:ln>
            <a:solidFill>
              <a:schemeClr val="bg1">
                <a:lumMod val="85000"/>
              </a:schemeClr>
            </a:solidFill>
          </a:ln>
        </p:spPr>
      </p:pic>
      <p:pic>
        <p:nvPicPr>
          <p:cNvPr id="30" name="Picture 29">
            <a:extLst>
              <a:ext uri="{FF2B5EF4-FFF2-40B4-BE49-F238E27FC236}">
                <a16:creationId xmlns:a16="http://schemas.microsoft.com/office/drawing/2014/main" id="{9F1962AE-F627-E351-4279-28A51023ABE1}"/>
              </a:ext>
            </a:extLst>
          </p:cNvPr>
          <p:cNvPicPr>
            <a:picLocks noChangeAspect="1"/>
          </p:cNvPicPr>
          <p:nvPr/>
        </p:nvPicPr>
        <p:blipFill>
          <a:blip r:embed="rId8"/>
          <a:stretch>
            <a:fillRect/>
          </a:stretch>
        </p:blipFill>
        <p:spPr>
          <a:xfrm>
            <a:off x="875839" y="3375291"/>
            <a:ext cx="1389140" cy="1809810"/>
          </a:xfrm>
          <a:prstGeom prst="rect">
            <a:avLst/>
          </a:prstGeom>
          <a:ln>
            <a:solidFill>
              <a:schemeClr val="bg1">
                <a:lumMod val="85000"/>
              </a:schemeClr>
            </a:solidFill>
          </a:ln>
        </p:spPr>
      </p:pic>
      <p:pic>
        <p:nvPicPr>
          <p:cNvPr id="17" name="Picture 16">
            <a:extLst>
              <a:ext uri="{FF2B5EF4-FFF2-40B4-BE49-F238E27FC236}">
                <a16:creationId xmlns:a16="http://schemas.microsoft.com/office/drawing/2014/main" id="{7C17E1C2-735B-C62A-C146-C8A9EEDB5C03}"/>
              </a:ext>
            </a:extLst>
          </p:cNvPr>
          <p:cNvPicPr>
            <a:picLocks noChangeAspect="1"/>
          </p:cNvPicPr>
          <p:nvPr/>
        </p:nvPicPr>
        <p:blipFill>
          <a:blip r:embed="rId9"/>
          <a:stretch>
            <a:fillRect/>
          </a:stretch>
        </p:blipFill>
        <p:spPr>
          <a:xfrm>
            <a:off x="1586798" y="4081121"/>
            <a:ext cx="1422666" cy="1806786"/>
          </a:xfrm>
          <a:prstGeom prst="rect">
            <a:avLst/>
          </a:prstGeom>
          <a:ln>
            <a:solidFill>
              <a:schemeClr val="bg1">
                <a:lumMod val="85000"/>
              </a:schemeClr>
            </a:solidFill>
          </a:ln>
        </p:spPr>
      </p:pic>
      <p:pic>
        <p:nvPicPr>
          <p:cNvPr id="44" name="Picture 43">
            <a:extLst>
              <a:ext uri="{FF2B5EF4-FFF2-40B4-BE49-F238E27FC236}">
                <a16:creationId xmlns:a16="http://schemas.microsoft.com/office/drawing/2014/main" id="{16234EC8-6976-F1BE-BE8A-1C147CC194C0}"/>
              </a:ext>
            </a:extLst>
          </p:cNvPr>
          <p:cNvPicPr>
            <a:picLocks noChangeAspect="1"/>
          </p:cNvPicPr>
          <p:nvPr/>
        </p:nvPicPr>
        <p:blipFill>
          <a:blip r:embed="rId10"/>
          <a:stretch>
            <a:fillRect/>
          </a:stretch>
        </p:blipFill>
        <p:spPr>
          <a:xfrm>
            <a:off x="5945050" y="2350372"/>
            <a:ext cx="1482608" cy="1921991"/>
          </a:xfrm>
          <a:prstGeom prst="rect">
            <a:avLst/>
          </a:prstGeom>
          <a:ln>
            <a:solidFill>
              <a:schemeClr val="bg1">
                <a:lumMod val="85000"/>
              </a:schemeClr>
            </a:solidFill>
          </a:ln>
        </p:spPr>
      </p:pic>
      <p:pic>
        <p:nvPicPr>
          <p:cNvPr id="40" name="Picture 39">
            <a:extLst>
              <a:ext uri="{FF2B5EF4-FFF2-40B4-BE49-F238E27FC236}">
                <a16:creationId xmlns:a16="http://schemas.microsoft.com/office/drawing/2014/main" id="{87809CF0-05C6-2F8F-F615-30E0A904E7CA}"/>
              </a:ext>
            </a:extLst>
          </p:cNvPr>
          <p:cNvPicPr>
            <a:picLocks noChangeAspect="1"/>
          </p:cNvPicPr>
          <p:nvPr/>
        </p:nvPicPr>
        <p:blipFill>
          <a:blip r:embed="rId11"/>
          <a:stretch>
            <a:fillRect/>
          </a:stretch>
        </p:blipFill>
        <p:spPr>
          <a:xfrm>
            <a:off x="5110381" y="3780686"/>
            <a:ext cx="1380905" cy="1796093"/>
          </a:xfrm>
          <a:prstGeom prst="rect">
            <a:avLst/>
          </a:prstGeom>
          <a:ln>
            <a:solidFill>
              <a:schemeClr val="bg1">
                <a:lumMod val="85000"/>
              </a:schemeClr>
            </a:solidFill>
          </a:ln>
        </p:spPr>
      </p:pic>
      <p:pic>
        <p:nvPicPr>
          <p:cNvPr id="42" name="Picture 41">
            <a:extLst>
              <a:ext uri="{FF2B5EF4-FFF2-40B4-BE49-F238E27FC236}">
                <a16:creationId xmlns:a16="http://schemas.microsoft.com/office/drawing/2014/main" id="{16688732-9CC7-4660-F99A-6BA51F832787}"/>
              </a:ext>
            </a:extLst>
          </p:cNvPr>
          <p:cNvPicPr>
            <a:picLocks noChangeAspect="1"/>
          </p:cNvPicPr>
          <p:nvPr/>
        </p:nvPicPr>
        <p:blipFill>
          <a:blip r:embed="rId12"/>
          <a:stretch>
            <a:fillRect/>
          </a:stretch>
        </p:blipFill>
        <p:spPr>
          <a:xfrm>
            <a:off x="6871178" y="3766498"/>
            <a:ext cx="1456166" cy="1826828"/>
          </a:xfrm>
          <a:prstGeom prst="rect">
            <a:avLst/>
          </a:prstGeom>
          <a:ln>
            <a:solidFill>
              <a:schemeClr val="bg1">
                <a:lumMod val="85000"/>
              </a:schemeClr>
            </a:solidFill>
          </a:ln>
        </p:spPr>
      </p:pic>
      <p:grpSp>
        <p:nvGrpSpPr>
          <p:cNvPr id="29" name="Group 28">
            <a:extLst>
              <a:ext uri="{FF2B5EF4-FFF2-40B4-BE49-F238E27FC236}">
                <a16:creationId xmlns:a16="http://schemas.microsoft.com/office/drawing/2014/main" id="{F80309FA-BC87-9D9C-6267-F61BDECA9B18}"/>
              </a:ext>
            </a:extLst>
          </p:cNvPr>
          <p:cNvGrpSpPr/>
          <p:nvPr/>
        </p:nvGrpSpPr>
        <p:grpSpPr>
          <a:xfrm>
            <a:off x="9253184" y="6727272"/>
            <a:ext cx="8585246" cy="791022"/>
            <a:chOff x="4626591" y="3193576"/>
            <a:chExt cx="4292623" cy="455607"/>
          </a:xfrm>
        </p:grpSpPr>
        <p:sp>
          <p:nvSpPr>
            <p:cNvPr id="4" name="Rectangle: Rounded Corners 3">
              <a:extLst>
                <a:ext uri="{FF2B5EF4-FFF2-40B4-BE49-F238E27FC236}">
                  <a16:creationId xmlns:a16="http://schemas.microsoft.com/office/drawing/2014/main" id="{59E8F109-7E4D-D2F8-BD5A-BBDE7932A1DF}"/>
                </a:ext>
              </a:extLst>
            </p:cNvPr>
            <p:cNvSpPr/>
            <p:nvPr/>
          </p:nvSpPr>
          <p:spPr>
            <a:xfrm>
              <a:off x="4626591" y="3193576"/>
              <a:ext cx="4292623" cy="45560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4050">
                <a:solidFill>
                  <a:srgbClr val="FFFFFF"/>
                </a:solidFill>
                <a:latin typeface="Aptos" panose="02110004020202020204"/>
              </a:endParaRPr>
            </a:p>
          </p:txBody>
        </p:sp>
        <p:sp>
          <p:nvSpPr>
            <p:cNvPr id="26" name="TextBox 25">
              <a:extLst>
                <a:ext uri="{FF2B5EF4-FFF2-40B4-BE49-F238E27FC236}">
                  <a16:creationId xmlns:a16="http://schemas.microsoft.com/office/drawing/2014/main" id="{5D7A301A-B3C9-B834-9554-5C2575CC866A}"/>
                </a:ext>
              </a:extLst>
            </p:cNvPr>
            <p:cNvSpPr txBox="1"/>
            <p:nvPr/>
          </p:nvSpPr>
          <p:spPr>
            <a:xfrm>
              <a:off x="4731435" y="3248019"/>
              <a:ext cx="4082934" cy="363516"/>
            </a:xfrm>
            <a:prstGeom prst="rect">
              <a:avLst/>
            </a:prstGeom>
            <a:noFill/>
          </p:spPr>
          <p:txBody>
            <a:bodyPr wrap="square" anchor="ctr">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601">
                  <a:solidFill>
                    <a:srgbClr val="000000"/>
                  </a:solidFill>
                  <a:latin typeface="Girl Scout Text Book" panose="02020003000000000000" pitchFamily="18" charset="0"/>
                </a:rPr>
                <a:t>Check out assets to communicate this update in the </a:t>
              </a:r>
              <a:r>
                <a:rPr lang="en-US" sz="1601" b="1">
                  <a:solidFill>
                    <a:srgbClr val="000000"/>
                  </a:solidFill>
                  <a:latin typeface="Girl Scout Text Book" panose="02020003000000000000" pitchFamily="18" charset="0"/>
                </a:rPr>
                <a:t>MY25 Program and Volunteer Resources Go-to-Market Guide.</a:t>
              </a:r>
            </a:p>
          </p:txBody>
        </p:sp>
      </p:grpSp>
    </p:spTree>
    <p:extLst>
      <p:ext uri="{BB962C8B-B14F-4D97-AF65-F5344CB8AC3E}">
        <p14:creationId xmlns:p14="http://schemas.microsoft.com/office/powerpoint/2010/main" val="2529927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502B-6655-9C06-A340-6667FE5299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CFBB08-6F07-F733-3606-5890D2E6B3F7}"/>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761738FF-9B18-EECE-0C3D-E9304CA9A6DD}"/>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A44393F5-BBE1-E64B-86DF-2136D10E62FE}"/>
              </a:ext>
            </a:extLst>
          </p:cNvPr>
          <p:cNvSpPr txBox="1"/>
          <p:nvPr/>
        </p:nvSpPr>
        <p:spPr>
          <a:xfrm>
            <a:off x="9144000" y="630319"/>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Updates</a:t>
            </a:r>
            <a:endParaRPr lang="en-US" sz="5000" spc="118">
              <a:solidFill>
                <a:srgbClr val="000000"/>
              </a:solidFill>
              <a:latin typeface="Girl Scout 2"/>
              <a:ea typeface="Girl Scout 2"/>
              <a:cs typeface="Girl Scout 2"/>
            </a:endParaRPr>
          </a:p>
        </p:txBody>
      </p:sp>
      <p:sp>
        <p:nvSpPr>
          <p:cNvPr id="7" name="TextBox 6">
            <a:extLst>
              <a:ext uri="{FF2B5EF4-FFF2-40B4-BE49-F238E27FC236}">
                <a16:creationId xmlns:a16="http://schemas.microsoft.com/office/drawing/2014/main" id="{A535DBFF-1A8D-4A76-5447-14E1061AB86E}"/>
              </a:ext>
            </a:extLst>
          </p:cNvPr>
          <p:cNvSpPr txBox="1"/>
          <p:nvPr/>
        </p:nvSpPr>
        <p:spPr>
          <a:xfrm>
            <a:off x="8159583" y="1715400"/>
            <a:ext cx="9730852" cy="877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Text Book" panose="02020003000000000000" pitchFamily="18" charset="0"/>
                <a:ea typeface="Calibri"/>
                <a:cs typeface="Calibri"/>
              </a:rPr>
              <a:t>Our Asheville and Triad Service Centers operate brick-and-mortar Girl Scout Shops on Monday, Tuesday and Thursday. </a:t>
            </a: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Asheville Shop hours are 10 a.m. - 5 p.m.</a:t>
            </a: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Triad Shop hours are 10 a.m. - 6 p.m.</a:t>
            </a:r>
            <a:endParaRPr lang="en-US" sz="3000">
              <a:latin typeface="Girl Scout Text Book" panose="02020003000000000000" pitchFamily="18" charset="0"/>
            </a:endParaRP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Troop Leaders and Service Unit volunteers can request a brick-and-mortar shop to be open for troops or Service Unit events outside of regular hours. You can also bring the shop to you through our mobile shop opportunities. </a:t>
            </a: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Find all the ways you can shop with us by visiting the Visit Us page on our website. </a:t>
            </a:r>
          </a:p>
          <a:p>
            <a:endParaRPr lang="en-US" sz="2800">
              <a:ea typeface="Calibri"/>
              <a:cs typeface="Calibri"/>
            </a:endParaRPr>
          </a:p>
          <a:p>
            <a:endParaRPr lang="en-US" sz="2800">
              <a:ea typeface="Calibri"/>
              <a:cs typeface="Calibri"/>
            </a:endParaRPr>
          </a:p>
          <a:p>
            <a:endParaRPr lang="en-US" sz="2800">
              <a:ea typeface="Calibri"/>
              <a:cs typeface="Calibri"/>
            </a:endParaRPr>
          </a:p>
        </p:txBody>
      </p:sp>
    </p:spTree>
    <p:extLst>
      <p:ext uri="{BB962C8B-B14F-4D97-AF65-F5344CB8AC3E}">
        <p14:creationId xmlns:p14="http://schemas.microsoft.com/office/powerpoint/2010/main" val="186159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9388809" y="1147154"/>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Next Steps</a:t>
            </a:r>
          </a:p>
        </p:txBody>
      </p:sp>
      <p:sp>
        <p:nvSpPr>
          <p:cNvPr id="5" name="TextBox 5"/>
          <p:cNvSpPr txBox="1"/>
          <p:nvPr/>
        </p:nvSpPr>
        <p:spPr>
          <a:xfrm>
            <a:off x="10365433" y="2543245"/>
            <a:ext cx="6170035" cy="861070"/>
          </a:xfrm>
          <a:prstGeom prst="rect">
            <a:avLst/>
          </a:prstGeom>
        </p:spPr>
        <p:txBody>
          <a:bodyPr lIns="0" tIns="0" rIns="0" bIns="0" rtlCol="0" anchor="t">
            <a:spAutoFit/>
          </a:bodyPr>
          <a:lstStyle/>
          <a:p>
            <a:pPr algn="ctr">
              <a:lnSpc>
                <a:spcPts val="3499"/>
              </a:lnSpc>
            </a:pPr>
            <a:r>
              <a:rPr lang="en-US" sz="2499" spc="59">
                <a:solidFill>
                  <a:srgbClr val="000000"/>
                </a:solidFill>
                <a:latin typeface="Girl Scout 1"/>
                <a:ea typeface="Girl Scout 1"/>
                <a:cs typeface="Girl Scout 1"/>
                <a:sym typeface="Girl Scout 1"/>
              </a:rPr>
              <a:t>E-mail with this PowerPoint and a sample SU Meeting Agenda</a:t>
            </a:r>
          </a:p>
        </p:txBody>
      </p:sp>
      <p:sp>
        <p:nvSpPr>
          <p:cNvPr id="6" name="TextBox 4">
            <a:extLst>
              <a:ext uri="{FF2B5EF4-FFF2-40B4-BE49-F238E27FC236}">
                <a16:creationId xmlns:a16="http://schemas.microsoft.com/office/drawing/2014/main" id="{F47D4EFF-ACF3-ACB8-B089-F4A5E97738D2}"/>
              </a:ext>
            </a:extLst>
          </p:cNvPr>
          <p:cNvSpPr txBox="1"/>
          <p:nvPr/>
        </p:nvSpPr>
        <p:spPr>
          <a:xfrm>
            <a:off x="9388807" y="547050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r:embed="rId3">
              <a:extLst>
                <a:ext uri="{96DAC541-7B7A-43D3-8B79-37D633B846F1}">
                  <asvg:svgBlip xmlns:asvg="http://schemas.microsoft.com/office/drawing/2016/SVG/main" r:embed="rId4"/>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5"/>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5"/>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5"/>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sp>
        <p:nvSpPr>
          <p:cNvPr id="22" name="Freeform 22"/>
          <p:cNvSpPr/>
          <p:nvPr/>
        </p:nvSpPr>
        <p:spPr>
          <a:xfrm>
            <a:off x="1972582" y="409892"/>
            <a:ext cx="13382311" cy="6561841"/>
          </a:xfrm>
          <a:custGeom>
            <a:avLst/>
            <a:gdLst/>
            <a:ahLst/>
            <a:cxnLst/>
            <a:rect l="l" t="t" r="r" b="b"/>
            <a:pathLst>
              <a:path w="13382311" h="6561841">
                <a:moveTo>
                  <a:pt x="0" y="0"/>
                </a:moveTo>
                <a:lnTo>
                  <a:pt x="13382310" y="0"/>
                </a:lnTo>
                <a:lnTo>
                  <a:pt x="13382310" y="6561841"/>
                </a:lnTo>
                <a:lnTo>
                  <a:pt x="0" y="6561841"/>
                </a:lnTo>
                <a:lnTo>
                  <a:pt x="0" y="0"/>
                </a:lnTo>
                <a:close/>
              </a:path>
            </a:pathLst>
          </a:custGeom>
          <a:blipFill>
            <a:blip r:embed="rId7">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3" name="TextBox 23"/>
          <p:cNvSpPr txBox="1"/>
          <p:nvPr/>
        </p:nvSpPr>
        <p:spPr>
          <a:xfrm>
            <a:off x="3159900" y="571025"/>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2"/>
                <a:ea typeface="Girl Scout 2"/>
                <a:cs typeface="Girl Scout 2"/>
                <a:sym typeface="Girl Scout 2"/>
              </a:rPr>
              <a:t>Tonight’s Agenda</a:t>
            </a:r>
          </a:p>
        </p:txBody>
      </p:sp>
      <p:sp>
        <p:nvSpPr>
          <p:cNvPr id="24" name="TextBox 24"/>
          <p:cNvSpPr txBox="1"/>
          <p:nvPr/>
        </p:nvSpPr>
        <p:spPr>
          <a:xfrm>
            <a:off x="2498017" y="1729569"/>
            <a:ext cx="12331440" cy="4803559"/>
          </a:xfrm>
          <a:prstGeom prst="rect">
            <a:avLst/>
          </a:prstGeom>
        </p:spPr>
        <p:txBody>
          <a:bodyPr lIns="0" tIns="0" rIns="0" bIns="0" rtlCol="0" anchor="t">
            <a:spAutoFit/>
          </a:bodyPr>
          <a:lstStyle/>
          <a:p>
            <a:pPr algn="ctr">
              <a:lnSpc>
                <a:spcPts val="4201"/>
              </a:lnSpc>
              <a:spcBef>
                <a:spcPct val="0"/>
              </a:spcBef>
            </a:pPr>
            <a:r>
              <a:rPr lang="en-US" sz="3000" i="1" err="1">
                <a:solidFill>
                  <a:srgbClr val="FFFFFF"/>
                </a:solidFill>
                <a:latin typeface="Girl Scout 1"/>
                <a:ea typeface="Girl Scout 1"/>
                <a:cs typeface="Girl Scout 1"/>
                <a:sym typeface="Girl Scout 1"/>
              </a:rPr>
              <a:t>Rallyhood</a:t>
            </a:r>
            <a:r>
              <a:rPr lang="en-US" sz="3000" i="1">
                <a:solidFill>
                  <a:srgbClr val="FFFFFF"/>
                </a:solidFill>
                <a:latin typeface="Girl Scout 1"/>
                <a:ea typeface="Girl Scout 1"/>
                <a:cs typeface="Girl Scout 1"/>
                <a:sym typeface="Girl Scout 1"/>
              </a:rPr>
              <a:t> Updates</a:t>
            </a:r>
          </a:p>
          <a:p>
            <a:pPr algn="ctr">
              <a:lnSpc>
                <a:spcPts val="4201"/>
              </a:lnSpc>
              <a:spcBef>
                <a:spcPct val="0"/>
              </a:spcBef>
            </a:pPr>
            <a:r>
              <a:rPr lang="en-US" sz="3000" i="1">
                <a:solidFill>
                  <a:srgbClr val="FFFFFF"/>
                </a:solidFill>
                <a:latin typeface="Girl Scout 1"/>
                <a:ea typeface="Girl Scout 1"/>
                <a:cs typeface="Girl Scout 1"/>
                <a:sym typeface="Girl Scout 1"/>
              </a:rPr>
              <a:t>Property Updates</a:t>
            </a:r>
          </a:p>
          <a:p>
            <a:pPr algn="ctr">
              <a:lnSpc>
                <a:spcPts val="4201"/>
              </a:lnSpc>
              <a:spcBef>
                <a:spcPct val="0"/>
              </a:spcBef>
            </a:pPr>
            <a:r>
              <a:rPr lang="en-US" sz="3000" i="1">
                <a:solidFill>
                  <a:srgbClr val="FFFFFF"/>
                </a:solidFill>
                <a:latin typeface="Girl Scout 1"/>
                <a:ea typeface="Girl Scout 1"/>
                <a:cs typeface="Girl Scout 1"/>
                <a:sym typeface="Girl Scout 1"/>
              </a:rPr>
              <a:t>Fund Development Updates</a:t>
            </a:r>
            <a:endParaRPr lang="en-US" sz="3000" i="1">
              <a:solidFill>
                <a:srgbClr val="FFFFFF"/>
              </a:solidFill>
              <a:latin typeface="Girl Scout 1"/>
              <a:ea typeface="Girl Scout 1"/>
              <a:cs typeface="Girl Scout 1"/>
            </a:endParaRPr>
          </a:p>
          <a:p>
            <a:pPr algn="ctr">
              <a:lnSpc>
                <a:spcPts val="4201"/>
              </a:lnSpc>
              <a:spcBef>
                <a:spcPct val="0"/>
              </a:spcBef>
            </a:pPr>
            <a:r>
              <a:rPr lang="en-US" sz="3000" i="1">
                <a:solidFill>
                  <a:srgbClr val="FFFFFF"/>
                </a:solidFill>
                <a:latin typeface="Girl Scout 1"/>
                <a:ea typeface="Girl Scout 1"/>
                <a:cs typeface="Girl Scout 1"/>
                <a:sym typeface="Girl Scout 1"/>
              </a:rPr>
              <a:t>Membership Updates</a:t>
            </a:r>
            <a:endParaRPr lang="en-US" sz="3000" i="1">
              <a:solidFill>
                <a:srgbClr val="FFFFFF"/>
              </a:solidFill>
              <a:latin typeface="Girl Scout 1"/>
              <a:ea typeface="Girl Scout 1"/>
              <a:cs typeface="Girl Scout 1"/>
            </a:endParaRPr>
          </a:p>
          <a:p>
            <a:pPr algn="ctr">
              <a:lnSpc>
                <a:spcPts val="4201"/>
              </a:lnSpc>
              <a:spcBef>
                <a:spcPct val="0"/>
              </a:spcBef>
            </a:pPr>
            <a:r>
              <a:rPr lang="en-US" sz="3000" i="1">
                <a:solidFill>
                  <a:srgbClr val="FFFFFF"/>
                </a:solidFill>
                <a:latin typeface="Girl Scout 1"/>
                <a:ea typeface="Girl Scout 1"/>
                <a:cs typeface="Girl Scout 1"/>
              </a:rPr>
              <a:t>Fall Product Program Reminders</a:t>
            </a:r>
            <a:endParaRPr lang="en-US" sz="3000" i="1">
              <a:solidFill>
                <a:srgbClr val="FFFFFF"/>
              </a:solidFill>
              <a:latin typeface="Girl Scout 1"/>
              <a:ea typeface="Girl Scout 1"/>
              <a:cs typeface="Girl Scout 1"/>
              <a:sym typeface="Girl Scout 1"/>
            </a:endParaRPr>
          </a:p>
          <a:p>
            <a:pPr algn="ctr">
              <a:lnSpc>
                <a:spcPts val="4201"/>
              </a:lnSpc>
              <a:spcBef>
                <a:spcPct val="0"/>
              </a:spcBef>
            </a:pPr>
            <a:r>
              <a:rPr lang="en-US" sz="3000" i="1">
                <a:solidFill>
                  <a:srgbClr val="FFFFFF"/>
                </a:solidFill>
                <a:latin typeface="Girl Scout 1"/>
                <a:ea typeface="Girl Scout 1"/>
                <a:cs typeface="Girl Scout 1"/>
                <a:sym typeface="Girl Scout 1"/>
              </a:rPr>
              <a:t>Upcoming Events</a:t>
            </a:r>
            <a:endParaRPr lang="en-US"/>
          </a:p>
          <a:p>
            <a:pPr algn="ctr">
              <a:lnSpc>
                <a:spcPts val="4201"/>
              </a:lnSpc>
              <a:spcBef>
                <a:spcPct val="0"/>
              </a:spcBef>
            </a:pPr>
            <a:r>
              <a:rPr lang="en-US" sz="3000" i="1">
                <a:solidFill>
                  <a:srgbClr val="FFFFFF"/>
                </a:solidFill>
                <a:latin typeface="Girl Scout 1"/>
                <a:sym typeface="Girl Scout 1"/>
              </a:rPr>
              <a:t>Leadership Awards </a:t>
            </a:r>
            <a:r>
              <a:rPr lang="en-US" sz="3000" i="1">
                <a:solidFill>
                  <a:srgbClr val="FFFFFF"/>
                </a:solidFill>
                <a:latin typeface="Girl Scout 1"/>
                <a:ea typeface="Girl Scout 1"/>
                <a:cs typeface="Girl Scout 1"/>
                <a:sym typeface="Girl Scout 1"/>
              </a:rPr>
              <a:t>Updates</a:t>
            </a:r>
          </a:p>
          <a:p>
            <a:pPr algn="ctr">
              <a:lnSpc>
                <a:spcPts val="4201"/>
              </a:lnSpc>
              <a:spcBef>
                <a:spcPct val="0"/>
              </a:spcBef>
            </a:pPr>
            <a:r>
              <a:rPr lang="en-US" sz="3000" i="1">
                <a:solidFill>
                  <a:srgbClr val="FFFFFF"/>
                </a:solidFill>
                <a:latin typeface="Girl Scout 1"/>
                <a:sym typeface="Girl Scout 1"/>
              </a:rPr>
              <a:t>Retail Updates</a:t>
            </a:r>
            <a:endParaRPr lang="en-US" sz="3000" i="1">
              <a:solidFill>
                <a:srgbClr val="FFFFFF"/>
              </a:solidFill>
              <a:latin typeface="Girl Scout 1"/>
            </a:endParaRPr>
          </a:p>
          <a:p>
            <a:pPr algn="ctr">
              <a:lnSpc>
                <a:spcPts val="4201"/>
              </a:lnSpc>
              <a:spcBef>
                <a:spcPct val="0"/>
              </a:spcBef>
            </a:pPr>
            <a:r>
              <a:rPr lang="en-US" sz="3000" i="1">
                <a:solidFill>
                  <a:srgbClr val="FFFFFF"/>
                </a:solidFill>
                <a:latin typeface="Girl Scout 1"/>
                <a:ea typeface="Girl Scout 1"/>
                <a:cs typeface="Girl Scout 1"/>
                <a:sym typeface="Girl Scout 1"/>
              </a:rPr>
              <a:t>Next Steps and Questions</a:t>
            </a:r>
            <a:endParaRPr lang="en-US" sz="3000" i="1" spc="0">
              <a:solidFill>
                <a:srgbClr val="FFFFFF"/>
              </a:solidFill>
              <a:latin typeface="Girl Scout 1"/>
              <a:ea typeface="Girl Scout 1"/>
              <a:cs typeface="Girl Scout 1"/>
            </a:endParaRPr>
          </a:p>
        </p:txBody>
      </p:sp>
      <p:grpSp>
        <p:nvGrpSpPr>
          <p:cNvPr id="20" name="Group 20"/>
          <p:cNvGrpSpPr/>
          <p:nvPr/>
        </p:nvGrpSpPr>
        <p:grpSpPr>
          <a:xfrm>
            <a:off x="-2674625" y="6530375"/>
            <a:ext cx="6243131" cy="3449330"/>
            <a:chOff x="0" y="0"/>
            <a:chExt cx="8324174" cy="4599106"/>
          </a:xfrm>
        </p:grpSpPr>
        <p:sp>
          <p:nvSpPr>
            <p:cNvPr id="21" name="Freeform 21"/>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9"/>
              <a:stretch>
                <a:fillRect l="-16" r="-15" b="-1"/>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r:embed="rId3">
              <a:extLst>
                <a:ext uri="{96DAC541-7B7A-43D3-8B79-37D633B846F1}">
                  <asvg:svgBlip xmlns:asvg="http://schemas.microsoft.com/office/drawing/2016/SVG/main" r:embed="rId4"/>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5"/>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5"/>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5"/>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sp>
        <p:nvSpPr>
          <p:cNvPr id="20" name="Freeform 20"/>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r:embed="rId7">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1" name="Freeform 21"/>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r:embed="rId9">
              <a:extLst>
                <a:ext uri="{96DAC541-7B7A-43D3-8B79-37D633B846F1}">
                  <asvg:svgBlip xmlns:asvg="http://schemas.microsoft.com/office/drawing/2016/SVG/main" r:embed="rId10"/>
                </a:ext>
              </a:extLst>
            </a:blip>
            <a:stretch>
              <a:fillRect t="-8" b="-8"/>
            </a:stretch>
          </a:blipFill>
        </p:spPr>
        <p:txBody>
          <a:bodyPr/>
          <a:lstStyle/>
          <a:p>
            <a:endParaRPr lang="en-US"/>
          </a:p>
        </p:txBody>
      </p:sp>
      <p:grpSp>
        <p:nvGrpSpPr>
          <p:cNvPr id="22" name="Group 22"/>
          <p:cNvGrpSpPr/>
          <p:nvPr/>
        </p:nvGrpSpPr>
        <p:grpSpPr>
          <a:xfrm>
            <a:off x="3044953" y="738208"/>
            <a:ext cx="12198094" cy="5808994"/>
            <a:chOff x="0" y="0"/>
            <a:chExt cx="16264125" cy="7745325"/>
          </a:xfrm>
        </p:grpSpPr>
        <p:sp>
          <p:nvSpPr>
            <p:cNvPr id="23" name="Freeform 23"/>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1"/>
              <a:stretch>
                <a:fillRect l="-850" t="-1119" r="-320"/>
              </a:stretch>
            </a:blipFill>
          </p:spPr>
          <p:txBody>
            <a:bodyPr/>
            <a:lstStyle/>
            <a:p>
              <a:endParaRPr lang="en-US"/>
            </a:p>
          </p:txBody>
        </p:sp>
        <p:sp>
          <p:nvSpPr>
            <p:cNvPr id="24" name="Freeform 24"/>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5" name="Group 25"/>
          <p:cNvGrpSpPr/>
          <p:nvPr/>
        </p:nvGrpSpPr>
        <p:grpSpPr>
          <a:xfrm>
            <a:off x="7845144" y="2635244"/>
            <a:ext cx="2611033" cy="2441418"/>
            <a:chOff x="0" y="0"/>
            <a:chExt cx="2357755" cy="2204593"/>
          </a:xfrm>
        </p:grpSpPr>
        <p:sp>
          <p:nvSpPr>
            <p:cNvPr id="26" name="Freeform 26"/>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2"/>
              <a:stretch>
                <a:fillRect l="-26" r="-26"/>
              </a:stretch>
            </a:blipFill>
          </p:spPr>
          <p:txBody>
            <a:bodyPr/>
            <a:lstStyle/>
            <a:p>
              <a:endParaRPr lang="en-US"/>
            </a:p>
          </p:txBody>
        </p:sp>
      </p:grpSp>
      <p:sp>
        <p:nvSpPr>
          <p:cNvPr id="27" name="TextBox 27"/>
          <p:cNvSpPr txBox="1"/>
          <p:nvPr/>
        </p:nvSpPr>
        <p:spPr>
          <a:xfrm>
            <a:off x="3159900" y="5461314"/>
            <a:ext cx="11968200" cy="837024"/>
          </a:xfrm>
          <a:prstGeom prst="rect">
            <a:avLst/>
          </a:prstGeom>
        </p:spPr>
        <p:txBody>
          <a:bodyPr lIns="0" tIns="0" rIns="0" bIns="0" rtlCol="0" anchor="t">
            <a:spAutoFit/>
          </a:bodyPr>
          <a:lstStyle/>
          <a:p>
            <a:pPr algn="ctr">
              <a:lnSpc>
                <a:spcPts val="7002"/>
              </a:lnSpc>
            </a:pPr>
            <a:r>
              <a:rPr lang="en-US" sz="4950" i="1" spc="-1">
                <a:solidFill>
                  <a:srgbClr val="FFFFFF"/>
                </a:solidFill>
                <a:latin typeface="Girl Scout 1"/>
                <a:sym typeface="Girl Scout 1"/>
              </a:rPr>
              <a:t>Next Meeting: October 27 at 8 p.m.</a:t>
            </a:r>
            <a:endParaRPr lang="en-US"/>
          </a:p>
        </p:txBody>
      </p:sp>
      <p:sp>
        <p:nvSpPr>
          <p:cNvPr id="28" name="TextBox 28"/>
          <p:cNvSpPr txBox="1"/>
          <p:nvPr/>
        </p:nvSpPr>
        <p:spPr>
          <a:xfrm>
            <a:off x="3166560" y="875899"/>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1"/>
                <a:ea typeface="Girl Scout 1"/>
                <a:cs typeface="Girl Scout 1"/>
                <a:sym typeface="Girl Scout 1"/>
              </a:rPr>
              <a:t>Thank you for joining 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grpSp>
        <p:nvGrpSpPr>
          <p:cNvPr id="3" name="Group 3"/>
          <p:cNvGrpSpPr/>
          <p:nvPr/>
        </p:nvGrpSpPr>
        <p:grpSpPr>
          <a:xfrm>
            <a:off x="833448" y="1430860"/>
            <a:ext cx="6243291" cy="7425281"/>
            <a:chOff x="0" y="0"/>
            <a:chExt cx="8324388" cy="9900374"/>
          </a:xfrm>
        </p:grpSpPr>
        <p:sp>
          <p:nvSpPr>
            <p:cNvPr id="4" name="Freeform 4"/>
            <p:cNvSpPr/>
            <p:nvPr/>
          </p:nvSpPr>
          <p:spPr>
            <a:xfrm>
              <a:off x="0" y="0"/>
              <a:ext cx="8324388" cy="4912753"/>
            </a:xfrm>
            <a:custGeom>
              <a:avLst/>
              <a:gdLst/>
              <a:ahLst/>
              <a:cxnLst/>
              <a:rect l="l" t="t" r="r" b="b"/>
              <a:pathLst>
                <a:path w="8324388" h="4912753">
                  <a:moveTo>
                    <a:pt x="0" y="0"/>
                  </a:moveTo>
                  <a:lnTo>
                    <a:pt x="8324388" y="0"/>
                  </a:lnTo>
                  <a:lnTo>
                    <a:pt x="8324388" y="4912753"/>
                  </a:lnTo>
                  <a:lnTo>
                    <a:pt x="0" y="4912753"/>
                  </a:lnTo>
                  <a:lnTo>
                    <a:pt x="0" y="0"/>
                  </a:lnTo>
                  <a:close/>
                </a:path>
              </a:pathLst>
            </a:custGeom>
            <a:blipFill>
              <a:blip r:embed="rId5"/>
              <a:stretch>
                <a:fillRect/>
              </a:stretch>
            </a:blipFill>
          </p:spPr>
          <p:txBody>
            <a:bodyPr/>
            <a:lstStyle/>
            <a:p>
              <a:endParaRPr lang="en-US"/>
            </a:p>
          </p:txBody>
        </p:sp>
        <p:sp>
          <p:nvSpPr>
            <p:cNvPr id="5" name="Freeform 5"/>
            <p:cNvSpPr/>
            <p:nvPr/>
          </p:nvSpPr>
          <p:spPr>
            <a:xfrm>
              <a:off x="922319" y="5855320"/>
              <a:ext cx="6802193" cy="4045054"/>
            </a:xfrm>
            <a:custGeom>
              <a:avLst/>
              <a:gdLst/>
              <a:ahLst/>
              <a:cxnLst/>
              <a:rect l="l" t="t" r="r" b="b"/>
              <a:pathLst>
                <a:path w="6802193" h="4045054">
                  <a:moveTo>
                    <a:pt x="0" y="0"/>
                  </a:moveTo>
                  <a:lnTo>
                    <a:pt x="6802193" y="0"/>
                  </a:lnTo>
                  <a:lnTo>
                    <a:pt x="6802193" y="4045054"/>
                  </a:lnTo>
                  <a:lnTo>
                    <a:pt x="0" y="4045054"/>
                  </a:lnTo>
                  <a:lnTo>
                    <a:pt x="0" y="0"/>
                  </a:lnTo>
                  <a:close/>
                </a:path>
              </a:pathLst>
            </a:custGeom>
            <a:blipFill>
              <a:blip r:embed="rId6"/>
              <a:stretch>
                <a:fillRect/>
              </a:stretch>
            </a:blipFill>
          </p:spPr>
          <p:txBody>
            <a:bodyPr/>
            <a:lstStyle/>
            <a:p>
              <a:endParaRPr lang="en-US"/>
            </a:p>
          </p:txBody>
        </p:sp>
        <p:sp>
          <p:nvSpPr>
            <p:cNvPr id="6" name="Freeform 6"/>
            <p:cNvSpPr/>
            <p:nvPr/>
          </p:nvSpPr>
          <p:spPr>
            <a:xfrm>
              <a:off x="170172" y="4453370"/>
              <a:ext cx="6965727" cy="1950404"/>
            </a:xfrm>
            <a:custGeom>
              <a:avLst/>
              <a:gdLst/>
              <a:ahLst/>
              <a:cxnLst/>
              <a:rect l="l" t="t" r="r" b="b"/>
              <a:pathLst>
                <a:path w="6965727" h="1950404">
                  <a:moveTo>
                    <a:pt x="0" y="0"/>
                  </a:moveTo>
                  <a:lnTo>
                    <a:pt x="6965727" y="0"/>
                  </a:lnTo>
                  <a:lnTo>
                    <a:pt x="6965727" y="1950404"/>
                  </a:lnTo>
                  <a:lnTo>
                    <a:pt x="0" y="1950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7" name="TextBox 7"/>
          <p:cNvSpPr txBox="1"/>
          <p:nvPr/>
        </p:nvSpPr>
        <p:spPr>
          <a:xfrm>
            <a:off x="9331267" y="753454"/>
            <a:ext cx="8123285" cy="824521"/>
          </a:xfrm>
          <a:prstGeom prst="rect">
            <a:avLst/>
          </a:prstGeom>
        </p:spPr>
        <p:txBody>
          <a:bodyPr lIns="0" tIns="0" rIns="0" bIns="0" rtlCol="0" anchor="t">
            <a:spAutoFit/>
          </a:bodyPr>
          <a:lstStyle/>
          <a:p>
            <a:pPr algn="ctr">
              <a:lnSpc>
                <a:spcPts val="6999"/>
              </a:lnSpc>
            </a:pPr>
            <a:r>
              <a:rPr lang="en-US" sz="5000" spc="118" dirty="0" err="1">
                <a:solidFill>
                  <a:srgbClr val="000000"/>
                </a:solidFill>
                <a:latin typeface="Girl Scout 2"/>
                <a:ea typeface="Girl Scout 2"/>
                <a:cs typeface="Girl Scout 2"/>
                <a:sym typeface="Girl Scout 2"/>
              </a:rPr>
              <a:t>Rallyhood</a:t>
            </a:r>
            <a:r>
              <a:rPr lang="en-US" sz="5000" spc="118" dirty="0">
                <a:solidFill>
                  <a:srgbClr val="000000"/>
                </a:solidFill>
                <a:latin typeface="Girl Scout 2"/>
                <a:ea typeface="Girl Scout 2"/>
                <a:cs typeface="Girl Scout 2"/>
                <a:sym typeface="Girl Scout 2"/>
              </a:rPr>
              <a:t>!</a:t>
            </a:r>
          </a:p>
        </p:txBody>
      </p:sp>
      <p:sp>
        <p:nvSpPr>
          <p:cNvPr id="8" name="TextBox 8"/>
          <p:cNvSpPr txBox="1"/>
          <p:nvPr/>
        </p:nvSpPr>
        <p:spPr>
          <a:xfrm>
            <a:off x="8037816" y="2171700"/>
            <a:ext cx="9601907" cy="7152214"/>
          </a:xfrm>
          <a:prstGeom prst="rect">
            <a:avLst/>
          </a:prstGeom>
        </p:spPr>
        <p:txBody>
          <a:bodyPr wrap="square" lIns="0" tIns="0" rIns="0" bIns="0" rtlCol="0" anchor="t">
            <a:spAutoFit/>
          </a:bodyPr>
          <a:lstStyle/>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sym typeface="Girl Scout 1"/>
              </a:rPr>
              <a:t>Apologies for Zoom Issues – Training not able to be held on the 18th</a:t>
            </a:r>
            <a:endParaRPr lang="en-US" sz="2500"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rPr>
              <a:t>Admin Training to be rescheduled ASAP</a:t>
            </a: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mn-lt"/>
                <a:cs typeface="+mn-lt"/>
              </a:rPr>
              <a:t>Need tutorials now?  They're on YouTube and each tutorial is short! </a:t>
            </a:r>
            <a:r>
              <a:rPr lang="en-US" sz="2500" spc="59" dirty="0">
                <a:solidFill>
                  <a:srgbClr val="000000"/>
                </a:solidFill>
                <a:latin typeface="Girl Scout Text Book" panose="02020003000000000000" pitchFamily="18" charset="0"/>
                <a:ea typeface="+mn-lt"/>
                <a:cs typeface="+mn-lt"/>
                <a:hlinkClick r:id="rId9">
                  <a:extLst>
                    <a:ext uri="{A12FA001-AC4F-418D-AE19-62706E023703}">
                      <ahyp:hlinkClr xmlns:ahyp="http://schemas.microsoft.com/office/drawing/2018/hyperlinkcolor" val="tx"/>
                    </a:ext>
                  </a:extLst>
                </a:hlinkClick>
              </a:rPr>
              <a:t>https://www.youtube.com/watch?v=cIMHUn3rzq8&amp;list=PL5AHxZ1pqzMzeXz98219vyu-2N4wO3qcu</a:t>
            </a:r>
            <a:endParaRPr lang="en-US" sz="2500" spc="59" dirty="0">
              <a:solidFill>
                <a:srgbClr val="000000"/>
              </a:solidFill>
              <a:latin typeface="Girl Scout Text Book" panose="02020003000000000000" pitchFamily="18" charset="0"/>
              <a:ea typeface="+mn-lt"/>
              <a:cs typeface="+mn-lt"/>
            </a:endParaRP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rPr>
              <a:t>YouTube may have some ads but you can click on the trainings that are right for you!</a:t>
            </a: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rPr>
              <a:t>Shout out to SU 144 with over 75% adoption and we haven't even officially launched yet!</a:t>
            </a:r>
          </a:p>
          <a:p>
            <a:pPr marL="342900" indent="-342900">
              <a:lnSpc>
                <a:spcPts val="3499"/>
              </a:lnSpc>
              <a:buFont typeface="Arial"/>
              <a:buChar char="•"/>
            </a:pPr>
            <a:endParaRPr lang="en-US" sz="2450" spc="59" dirty="0">
              <a:solidFill>
                <a:srgbClr val="000000"/>
              </a:solidFill>
              <a:latin typeface="Calibri"/>
              <a:ea typeface="Calibri"/>
              <a:cs typeface="Calibri"/>
            </a:endParaRPr>
          </a:p>
        </p:txBody>
      </p:sp>
    </p:spTree>
    <p:extLst>
      <p:ext uri="{BB962C8B-B14F-4D97-AF65-F5344CB8AC3E}">
        <p14:creationId xmlns:p14="http://schemas.microsoft.com/office/powerpoint/2010/main" val="123280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9388809" y="575654"/>
            <a:ext cx="8123285" cy="1722203"/>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Property Assessment Updates</a:t>
            </a:r>
          </a:p>
        </p:txBody>
      </p:sp>
      <p:sp>
        <p:nvSpPr>
          <p:cNvPr id="16" name="TextBox 15">
            <a:extLst>
              <a:ext uri="{FF2B5EF4-FFF2-40B4-BE49-F238E27FC236}">
                <a16:creationId xmlns:a16="http://schemas.microsoft.com/office/drawing/2014/main" id="{7A879CF8-BA49-FC89-9714-452E335DA019}"/>
              </a:ext>
            </a:extLst>
          </p:cNvPr>
          <p:cNvSpPr txBox="1"/>
          <p:nvPr/>
        </p:nvSpPr>
        <p:spPr>
          <a:xfrm>
            <a:off x="8064500" y="2569717"/>
            <a:ext cx="9677400" cy="6555641"/>
          </a:xfrm>
          <a:prstGeom prst="rect">
            <a:avLst/>
          </a:prstGeom>
          <a:noFill/>
        </p:spPr>
        <p:txBody>
          <a:bodyPr wrap="square" lIns="91440" tIns="45720" rIns="91440" bIns="45720" rtlCol="0" anchor="t">
            <a:spAutoFit/>
          </a:bodyPr>
          <a:lstStyle/>
          <a:p>
            <a:pPr marL="285750" indent="-285750">
              <a:buFont typeface="Arial"/>
              <a:buChar char="•"/>
            </a:pPr>
            <a:r>
              <a:rPr lang="en-US" sz="2000" dirty="0">
                <a:latin typeface="Girl Scout Text Book" panose="02020003000000000000" pitchFamily="18" charset="0"/>
              </a:rPr>
              <a:t>Survey to share your input going out this week! Please respond and share how you feel about programs!</a:t>
            </a:r>
            <a:endParaRPr lang="en-US" sz="2000" dirty="0">
              <a:latin typeface="Girl Scout Text Book" panose="02020003000000000000" pitchFamily="18" charset="0"/>
              <a:ea typeface="Calibri"/>
              <a:cs typeface="Calibri"/>
            </a:endParaRPr>
          </a:p>
          <a:p>
            <a:pPr marL="285750" indent="-285750">
              <a:buFont typeface="Arial"/>
              <a:buChar char="•"/>
            </a:pPr>
            <a:endParaRPr lang="en-US" sz="2000" dirty="0">
              <a:latin typeface="Girl Scout Text Book" panose="02020003000000000000" pitchFamily="18" charset="0"/>
              <a:ea typeface="Calibri"/>
              <a:cs typeface="Calibri"/>
            </a:endParaRPr>
          </a:p>
          <a:p>
            <a:pPr marL="285750" indent="-285750">
              <a:buFont typeface="Arial"/>
              <a:buChar char="•"/>
            </a:pPr>
            <a:endParaRPr lang="en-US" sz="2000" dirty="0">
              <a:latin typeface="Girl Scout Text Book" panose="02020003000000000000" pitchFamily="18" charset="0"/>
              <a:ea typeface="Calibri"/>
              <a:cs typeface="Calibri"/>
            </a:endParaRPr>
          </a:p>
          <a:p>
            <a:pPr marL="285750" indent="-285750">
              <a:buFont typeface="Arial"/>
              <a:buChar char="•"/>
            </a:pPr>
            <a:r>
              <a:rPr lang="en-US" sz="2000" dirty="0">
                <a:latin typeface="Girl Scout Text Book" panose="02020003000000000000" pitchFamily="18" charset="0"/>
                <a:ea typeface="Calibri"/>
                <a:cs typeface="Calibri"/>
              </a:rPr>
              <a:t>Still looking for more people to be a part of our Focus Groups- specifically need more people for the following dates:</a:t>
            </a:r>
          </a:p>
          <a:p>
            <a:pPr marL="742950" lvl="1" indent="-285750">
              <a:buFont typeface="Courier New"/>
              <a:buChar char="o"/>
            </a:pPr>
            <a:r>
              <a:rPr lang="en-US" sz="2000" dirty="0">
                <a:latin typeface="Girl Scout Text Book" panose="02020003000000000000" pitchFamily="18" charset="0"/>
                <a:ea typeface="Calibri"/>
                <a:cs typeface="Calibri"/>
              </a:rPr>
              <a:t>Tuesday, September 23 (7-8 p.m.) </a:t>
            </a:r>
          </a:p>
          <a:p>
            <a:pPr marL="742950" lvl="1" indent="-285750">
              <a:buFont typeface="Courier New"/>
              <a:buChar char="o"/>
            </a:pPr>
            <a:r>
              <a:rPr lang="en-US" sz="2000" dirty="0">
                <a:latin typeface="Girl Scout Text Book" panose="02020003000000000000" pitchFamily="18" charset="0"/>
                <a:ea typeface="Calibri"/>
                <a:cs typeface="Calibri"/>
              </a:rPr>
              <a:t>Friday, September 26 (6-7 p.m.)</a:t>
            </a:r>
          </a:p>
          <a:p>
            <a:pPr marL="742950" lvl="1" indent="-285750">
              <a:buFont typeface="Courier New"/>
              <a:buChar char="o"/>
            </a:pPr>
            <a:r>
              <a:rPr lang="en-US" sz="2000" dirty="0">
                <a:latin typeface="Girl Scout Text Book" panose="02020003000000000000" pitchFamily="18" charset="0"/>
                <a:ea typeface="Calibri"/>
                <a:cs typeface="Calibri"/>
              </a:rPr>
              <a:t>Saturday, September 27 (10-11 a.m.) - I know it is </a:t>
            </a:r>
            <a:r>
              <a:rPr lang="en-US" sz="2000" dirty="0" err="1">
                <a:latin typeface="Girl Scout Text Book" panose="02020003000000000000" pitchFamily="18" charset="0"/>
                <a:ea typeface="Calibri"/>
                <a:cs typeface="Calibri"/>
              </a:rPr>
              <a:t>Leaderee</a:t>
            </a:r>
            <a:r>
              <a:rPr lang="en-US" sz="2000" dirty="0">
                <a:latin typeface="Girl Scout Text Book" panose="02020003000000000000" pitchFamily="18" charset="0"/>
                <a:ea typeface="Calibri"/>
                <a:cs typeface="Calibri"/>
              </a:rPr>
              <a:t>, but we had to work within a time frame </a:t>
            </a:r>
          </a:p>
          <a:p>
            <a:pPr marL="742950" lvl="1" indent="-285750">
              <a:buFont typeface="Courier New"/>
              <a:buChar char="o"/>
            </a:pPr>
            <a:endParaRPr lang="en-US" sz="2000" dirty="0">
              <a:latin typeface="Girl Scout Text Book" panose="02020003000000000000" pitchFamily="18" charset="0"/>
              <a:ea typeface="Calibri"/>
              <a:cs typeface="Calibri"/>
            </a:endParaRPr>
          </a:p>
          <a:p>
            <a:pPr marL="285750" indent="-285750">
              <a:buFont typeface="Courier New"/>
              <a:buChar char="o"/>
            </a:pPr>
            <a:r>
              <a:rPr lang="en-US" sz="2000" dirty="0">
                <a:latin typeface="Girl Scout Text Book" panose="02020003000000000000" pitchFamily="18" charset="0"/>
                <a:ea typeface="Calibri"/>
                <a:cs typeface="Calibri"/>
              </a:rPr>
              <a:t>PLEASE RSVP if you signed up to be a part of the focus groups!  </a:t>
            </a:r>
          </a:p>
          <a:p>
            <a:pPr marL="742950" lvl="1" indent="-285750">
              <a:buFont typeface="Courier New"/>
              <a:buChar char="o"/>
            </a:pPr>
            <a:r>
              <a:rPr lang="en-US" sz="2000" dirty="0">
                <a:latin typeface="Girl Scout Text Book" panose="02020003000000000000" pitchFamily="18" charset="0"/>
                <a:ea typeface="Calibri"/>
                <a:cs typeface="Calibri"/>
              </a:rPr>
              <a:t>If not and you can now attend, please RSVP to Robin Curry @ </a:t>
            </a:r>
            <a:r>
              <a:rPr lang="en-US" sz="2000" dirty="0">
                <a:latin typeface="Girl Scout Text Book" panose="02020003000000000000" pitchFamily="18" charset="0"/>
                <a:ea typeface="Calibri"/>
                <a:cs typeface="Calibri"/>
                <a:hlinkClick r:id="rId6"/>
              </a:rPr>
              <a:t>rcurry@girlscoutsp2p.org</a:t>
            </a:r>
            <a:r>
              <a:rPr lang="en-US" sz="2000" dirty="0">
                <a:latin typeface="Girl Scout Text Book" panose="02020003000000000000" pitchFamily="18" charset="0"/>
                <a:ea typeface="Calibri"/>
                <a:cs typeface="Calibri"/>
              </a:rPr>
              <a:t> with one of the dates/times and she will send you a calendar invite!</a:t>
            </a:r>
          </a:p>
          <a:p>
            <a:pPr marL="742950" lvl="1" indent="-285750">
              <a:buFont typeface="Courier New"/>
              <a:buChar char="o"/>
            </a:pPr>
            <a:r>
              <a:rPr lang="en-US" sz="2000" dirty="0">
                <a:latin typeface="Girl Scout Text Book" panose="02020003000000000000" pitchFamily="18" charset="0"/>
                <a:ea typeface="Calibri"/>
                <a:cs typeface="Calibri"/>
              </a:rPr>
              <a:t>Please remember teen girls or girls with a parent – your input would be great.  Currently we only have 1 teen interested – again, connect with Robin Curry at </a:t>
            </a:r>
            <a:r>
              <a:rPr lang="en-US" sz="2000" dirty="0">
                <a:latin typeface="Girl Scout Text Book" panose="02020003000000000000" pitchFamily="18" charset="0"/>
                <a:ea typeface="Calibri"/>
                <a:cs typeface="Calibri"/>
                <a:hlinkClick r:id="rId6"/>
              </a:rPr>
              <a:t>rcurry@girlscoutsp2p.org</a:t>
            </a:r>
            <a:r>
              <a:rPr lang="en-US" sz="2000" dirty="0">
                <a:latin typeface="Girl Scout Text Book" panose="02020003000000000000" pitchFamily="18" charset="0"/>
                <a:ea typeface="Calibri"/>
                <a:cs typeface="Calibri"/>
              </a:rPr>
              <a:t> if interested.</a:t>
            </a:r>
            <a:br>
              <a:rPr lang="en-US" sz="2000" dirty="0">
                <a:latin typeface="Girl Scout Text Book" panose="02020003000000000000" pitchFamily="18" charset="0"/>
                <a:ea typeface="Calibri"/>
                <a:cs typeface="Calibri"/>
              </a:rPr>
            </a:br>
            <a:endParaRPr lang="en-US" sz="2000" dirty="0">
              <a:latin typeface="Girl Scout Text Book" panose="02020003000000000000" pitchFamily="18" charset="0"/>
              <a:ea typeface="Calibri"/>
              <a:cs typeface="Calibri"/>
            </a:endParaRPr>
          </a:p>
          <a:p>
            <a:r>
              <a:rPr lang="en-US" sz="2000" dirty="0">
                <a:latin typeface="Girl Scout Text Book" panose="02020003000000000000" pitchFamily="18" charset="0"/>
                <a:ea typeface="Calibri"/>
                <a:cs typeface="Calibri"/>
              </a:rPr>
              <a:t>Thanks for sharing your perspective on programming and outdoor programs/camps specifically!</a:t>
            </a:r>
          </a:p>
        </p:txBody>
      </p:sp>
    </p:spTree>
    <p:extLst>
      <p:ext uri="{BB962C8B-B14F-4D97-AF65-F5344CB8AC3E}">
        <p14:creationId xmlns:p14="http://schemas.microsoft.com/office/powerpoint/2010/main" val="73747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 y="0"/>
            <a:ext cx="18512592" cy="10426776"/>
          </a:xfrm>
          <a:custGeom>
            <a:avLst/>
            <a:gdLst/>
            <a:ahLst/>
            <a:cxnLst/>
            <a:rect l="l" t="t" r="r" b="b"/>
            <a:pathLst>
              <a:path w="24526465" h="12026230">
                <a:moveTo>
                  <a:pt x="0" y="0"/>
                </a:moveTo>
                <a:lnTo>
                  <a:pt x="24526465" y="0"/>
                </a:lnTo>
                <a:lnTo>
                  <a:pt x="24526465" y="12026231"/>
                </a:lnTo>
                <a:lnTo>
                  <a:pt x="0" y="12026231"/>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TextBox 3"/>
          <p:cNvSpPr txBox="1"/>
          <p:nvPr/>
        </p:nvSpPr>
        <p:spPr>
          <a:xfrm>
            <a:off x="2622291" y="696964"/>
            <a:ext cx="13268001" cy="812402"/>
          </a:xfrm>
          <a:prstGeom prst="rect">
            <a:avLst/>
          </a:prstGeom>
        </p:spPr>
        <p:txBody>
          <a:bodyPr wrap="square" lIns="0" tIns="0" rIns="0" bIns="0" rtlCol="0" anchor="t">
            <a:spAutoFit/>
          </a:bodyPr>
          <a:lstStyle/>
          <a:p>
            <a:pPr algn="ctr">
              <a:lnSpc>
                <a:spcPts val="6999"/>
              </a:lnSpc>
            </a:pPr>
            <a:r>
              <a:rPr lang="en-US" sz="4600" spc="118" dirty="0">
                <a:solidFill>
                  <a:srgbClr val="000000"/>
                </a:solidFill>
                <a:latin typeface="Girl Scout 2"/>
                <a:ea typeface="Girl Scout 2"/>
                <a:cs typeface="Girl Scout 2"/>
                <a:sym typeface="Girl Scout 2"/>
              </a:rPr>
              <a:t>More Property Updates</a:t>
            </a:r>
            <a:endParaRPr lang="en-US" sz="4600" spc="118" dirty="0">
              <a:solidFill>
                <a:srgbClr val="000000"/>
              </a:solidFill>
              <a:latin typeface="Girl Scout 2"/>
              <a:ea typeface="Girl Scout 2"/>
              <a:cs typeface="Girl Scout 2"/>
            </a:endParaRPr>
          </a:p>
        </p:txBody>
      </p:sp>
      <p:sp>
        <p:nvSpPr>
          <p:cNvPr id="4" name="TextBox 3">
            <a:extLst>
              <a:ext uri="{FF2B5EF4-FFF2-40B4-BE49-F238E27FC236}">
                <a16:creationId xmlns:a16="http://schemas.microsoft.com/office/drawing/2014/main" id="{6B7471CC-534C-144E-8DEF-9EFCF599D881}"/>
              </a:ext>
            </a:extLst>
          </p:cNvPr>
          <p:cNvSpPr txBox="1"/>
          <p:nvPr/>
        </p:nvSpPr>
        <p:spPr>
          <a:xfrm>
            <a:off x="1194753" y="2206331"/>
            <a:ext cx="15898491" cy="60016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000" dirty="0">
                <a:latin typeface="Girl Scout Text Book"/>
              </a:rPr>
              <a:t>Pisgah and Ginger Cascades are set to begin Winterizing procedures in October</a:t>
            </a: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r>
              <a:rPr lang="en-US" sz="3000" dirty="0">
                <a:latin typeface="Girl Scout Text Book"/>
              </a:rPr>
              <a:t>KPC is winterized at the end of the fall season</a:t>
            </a: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r>
              <a:rPr lang="en-US" sz="3000" dirty="0">
                <a:latin typeface="Girl Scout Text Book"/>
              </a:rPr>
              <a:t>Interested in serving on a Volunteer Task Force to help provide certified volunteer instruction for high adventure at our camps?  </a:t>
            </a:r>
          </a:p>
          <a:p>
            <a:pPr marL="914400" lvl="1" indent="-457200">
              <a:buFont typeface="Arial" panose="020B0604020202020204" pitchFamily="34" charset="0"/>
              <a:buChar char="•"/>
            </a:pPr>
            <a:r>
              <a:rPr lang="en-US" sz="3000" dirty="0">
                <a:latin typeface="Girl Scout Text Book"/>
              </a:rPr>
              <a:t>Idea from Tina "Dakota" Barber and it's a great one!</a:t>
            </a:r>
          </a:p>
          <a:p>
            <a:pPr marL="914400" lvl="1" indent="-457200">
              <a:buFont typeface="Arial" panose="020B0604020202020204" pitchFamily="34" charset="0"/>
              <a:buChar char="•"/>
            </a:pPr>
            <a:r>
              <a:rPr lang="en-US" sz="3000" dirty="0">
                <a:latin typeface="Girl Scout Text Book"/>
              </a:rPr>
              <a:t>Working to see if there is interest</a:t>
            </a:r>
          </a:p>
          <a:p>
            <a:pPr marL="914400" lvl="1" indent="-457200">
              <a:buFont typeface="Arial" panose="020B0604020202020204" pitchFamily="34" charset="0"/>
              <a:buChar char="•"/>
            </a:pPr>
            <a:r>
              <a:rPr lang="en-US" sz="3000" dirty="0">
                <a:latin typeface="Girl Scout Text Book"/>
              </a:rPr>
              <a:t>Look for information to come out soon to express interest in serving on Task Force that will examine the possibilities.</a:t>
            </a:r>
            <a:endParaRPr lang="en-US" sz="2400" dirty="0">
              <a:latin typeface="Girl Scout Text Book"/>
            </a:endParaRPr>
          </a:p>
          <a:p>
            <a:r>
              <a:rPr lang="en-US" sz="2400" dirty="0">
                <a:latin typeface="Girl Scout Text Book"/>
              </a:rPr>
              <a:t>  </a:t>
            </a:r>
          </a:p>
        </p:txBody>
      </p:sp>
    </p:spTree>
    <p:extLst>
      <p:ext uri="{BB962C8B-B14F-4D97-AF65-F5344CB8AC3E}">
        <p14:creationId xmlns:p14="http://schemas.microsoft.com/office/powerpoint/2010/main" val="305041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AFA74-C962-03E3-9179-DC61687E78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F137EE-B749-06DA-9D05-09036CF86B8A}"/>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559A47C-2A72-FF7A-FEA3-57EB3BDFF8D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8E0553D4-F155-08B6-9B06-52CD2D1F3A6C}"/>
              </a:ext>
            </a:extLst>
          </p:cNvPr>
          <p:cNvSpPr txBox="1"/>
          <p:nvPr/>
        </p:nvSpPr>
        <p:spPr>
          <a:xfrm>
            <a:off x="9388809" y="575654"/>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Fund Development Updates</a:t>
            </a:r>
          </a:p>
        </p:txBody>
      </p:sp>
      <p:sp>
        <p:nvSpPr>
          <p:cNvPr id="16" name="TextBox 15">
            <a:extLst>
              <a:ext uri="{FF2B5EF4-FFF2-40B4-BE49-F238E27FC236}">
                <a16:creationId xmlns:a16="http://schemas.microsoft.com/office/drawing/2014/main" id="{655845FC-B698-C426-2C7C-AC1F2AC542BE}"/>
              </a:ext>
            </a:extLst>
          </p:cNvPr>
          <p:cNvSpPr txBox="1"/>
          <p:nvPr/>
        </p:nvSpPr>
        <p:spPr>
          <a:xfrm>
            <a:off x="8420100" y="2863850"/>
            <a:ext cx="9180894" cy="5478423"/>
          </a:xfrm>
          <a:prstGeom prst="rect">
            <a:avLst/>
          </a:prstGeom>
          <a:noFill/>
        </p:spPr>
        <p:txBody>
          <a:bodyPr wrap="square" lIns="91440" tIns="45720" rIns="91440" bIns="45720" rtlCol="0" anchor="t">
            <a:spAutoFit/>
          </a:bodyPr>
          <a:lstStyle/>
          <a:p>
            <a:r>
              <a:rPr lang="en-US" sz="2500" dirty="0">
                <a:latin typeface="Girl Scout Text Book" panose="02020003000000000000" pitchFamily="18" charset="0"/>
              </a:rPr>
              <a:t>Carrie Harrison, Individual and Family Giving Volunteer Chair</a:t>
            </a:r>
          </a:p>
          <a:p>
            <a:endParaRPr lang="en-US" sz="2500" dirty="0">
              <a:latin typeface="Girl Scout Text Book" panose="02020003000000000000" pitchFamily="18" charset="0"/>
            </a:endParaRPr>
          </a:p>
          <a:p>
            <a:r>
              <a:rPr lang="en-US" sz="2500" dirty="0">
                <a:latin typeface="Girl Scout Text Book" panose="02020003000000000000" pitchFamily="18" charset="0"/>
              </a:rPr>
              <a:t>Items Carrie is working on:</a:t>
            </a:r>
          </a:p>
          <a:p>
            <a:pPr marL="342900" indent="-342900">
              <a:buFont typeface="Arial" panose="020B0604020202020204" pitchFamily="34" charset="0"/>
              <a:buChar char="•"/>
            </a:pPr>
            <a:r>
              <a:rPr lang="en-US" sz="2500" dirty="0">
                <a:latin typeface="Girl Scout Text Book" panose="02020003000000000000" pitchFamily="18" charset="0"/>
              </a:rPr>
              <a:t>Re-establishing connections that were lost through pandemic with each Service Unit</a:t>
            </a:r>
          </a:p>
          <a:p>
            <a:pPr marL="342900" indent="-342900">
              <a:buFont typeface="Arial" panose="020B0604020202020204" pitchFamily="34" charset="0"/>
              <a:buChar char="•"/>
            </a:pPr>
            <a:r>
              <a:rPr lang="en-US" sz="2500" dirty="0">
                <a:latin typeface="Girl Scout Text Book" panose="02020003000000000000" pitchFamily="18" charset="0"/>
              </a:rPr>
              <a:t>Re-establishing connections with donors who have given in the past</a:t>
            </a:r>
          </a:p>
          <a:p>
            <a:pPr marL="342900" indent="-342900">
              <a:buFont typeface="Arial" panose="020B0604020202020204" pitchFamily="34" charset="0"/>
              <a:buChar char="•"/>
            </a:pPr>
            <a:r>
              <a:rPr lang="en-US" sz="2500" dirty="0">
                <a:latin typeface="Girl Scout Text Book" panose="02020003000000000000" pitchFamily="18" charset="0"/>
              </a:rPr>
              <a:t>Helping to ensure we are increasing our presence with the local community</a:t>
            </a:r>
          </a:p>
          <a:p>
            <a:endParaRPr lang="en-US" sz="2500" dirty="0">
              <a:latin typeface="Girl Scout Text Book" panose="02020003000000000000" pitchFamily="18" charset="0"/>
            </a:endParaRPr>
          </a:p>
          <a:p>
            <a:endParaRPr lang="en-US" sz="2500" dirty="0">
              <a:latin typeface="Girl Scout Text Book" panose="02020003000000000000" pitchFamily="18" charset="0"/>
            </a:endParaRPr>
          </a:p>
          <a:p>
            <a:endParaRPr lang="en-US" sz="2500" dirty="0">
              <a:latin typeface="Girl Scout Text Book" panose="02020003000000000000" pitchFamily="18" charset="0"/>
            </a:endParaRPr>
          </a:p>
          <a:p>
            <a:r>
              <a:rPr lang="en-US" sz="2500" dirty="0">
                <a:latin typeface="Girl Scout Text Book" panose="02020003000000000000" pitchFamily="18" charset="0"/>
              </a:rPr>
              <a:t>Total Fund Development Goal:  $400,000 – increase of 202%</a:t>
            </a:r>
          </a:p>
        </p:txBody>
      </p:sp>
    </p:spTree>
    <p:extLst>
      <p:ext uri="{BB962C8B-B14F-4D97-AF65-F5344CB8AC3E}">
        <p14:creationId xmlns:p14="http://schemas.microsoft.com/office/powerpoint/2010/main" val="78599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12997-6B29-54F5-149B-79F0758613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FF3517-CD1C-33DE-652C-9BCE62B14BD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D75581E-16FA-8B27-0315-DA73B621F00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408B0094-69D8-B66A-4A20-588748FABCB8}"/>
              </a:ext>
            </a:extLst>
          </p:cNvPr>
          <p:cNvSpPr txBox="1"/>
          <p:nvPr/>
        </p:nvSpPr>
        <p:spPr>
          <a:xfrm>
            <a:off x="8375506" y="573670"/>
            <a:ext cx="9461788" cy="824521"/>
          </a:xfrm>
          <a:prstGeom prst="rect">
            <a:avLst/>
          </a:prstGeom>
        </p:spPr>
        <p:txBody>
          <a:bodyPr wrap="square"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Fund Development Updates</a:t>
            </a:r>
          </a:p>
        </p:txBody>
      </p:sp>
      <p:sp>
        <p:nvSpPr>
          <p:cNvPr id="16" name="TextBox 15">
            <a:extLst>
              <a:ext uri="{FF2B5EF4-FFF2-40B4-BE49-F238E27FC236}">
                <a16:creationId xmlns:a16="http://schemas.microsoft.com/office/drawing/2014/main" id="{F290B3AF-F43C-0AD5-EAF7-44088DC2ABBF}"/>
              </a:ext>
            </a:extLst>
          </p:cNvPr>
          <p:cNvSpPr txBox="1"/>
          <p:nvPr/>
        </p:nvSpPr>
        <p:spPr>
          <a:xfrm>
            <a:off x="8267700" y="1751005"/>
            <a:ext cx="9677400" cy="3785652"/>
          </a:xfrm>
          <a:prstGeom prst="rect">
            <a:avLst/>
          </a:prstGeom>
          <a:noFill/>
        </p:spPr>
        <p:txBody>
          <a:bodyPr wrap="square" lIns="91440" tIns="45720" rIns="91440" bIns="45720" rtlCol="0" anchor="t">
            <a:spAutoFit/>
          </a:bodyPr>
          <a:lstStyle/>
          <a:p>
            <a:r>
              <a:rPr lang="en-US" sz="2000" dirty="0">
                <a:latin typeface="Girl Scout Text Book" panose="02020003000000000000" pitchFamily="18" charset="0"/>
              </a:rPr>
              <a:t>Launch two Individual Campaigns:  </a:t>
            </a:r>
          </a:p>
          <a:p>
            <a:r>
              <a:rPr lang="en-US" sz="2000" dirty="0">
                <a:latin typeface="Girl Scout Text Book" panose="02020003000000000000" pitchFamily="18" charset="0"/>
              </a:rPr>
              <a:t>1. Camp Magic – to donate for maintenance and repairs – can select in honor of your favorite camp and help us with some of the much needed repairs.</a:t>
            </a:r>
          </a:p>
          <a:p>
            <a:r>
              <a:rPr lang="en-US" sz="2000" dirty="0">
                <a:latin typeface="Girl Scout Text Book" panose="02020003000000000000" pitchFamily="18" charset="0"/>
              </a:rPr>
              <a:t>Goal:  $100,000 – and we are 10% toward our goal for the year</a:t>
            </a:r>
          </a:p>
          <a:p>
            <a:endParaRPr lang="en-US" sz="2000" dirty="0">
              <a:latin typeface="Girl Scout Text Book" panose="02020003000000000000" pitchFamily="18" charset="0"/>
            </a:endParaRPr>
          </a:p>
          <a:p>
            <a:r>
              <a:rPr lang="en-US" sz="2000" dirty="0">
                <a:latin typeface="Girl Scout Text Book" panose="02020003000000000000" pitchFamily="18" charset="0"/>
              </a:rPr>
              <a:t>2. Friendship Fund:  Unrestricted fund for Financial Assistance- Girl and Adult Membership Dues, Background Screenings, Program and Camperships!</a:t>
            </a:r>
          </a:p>
          <a:p>
            <a:endParaRPr lang="en-US" sz="2000" dirty="0">
              <a:latin typeface="Girl Scout Text Book" panose="02020003000000000000" pitchFamily="18" charset="0"/>
            </a:endParaRPr>
          </a:p>
          <a:p>
            <a:r>
              <a:rPr lang="en-US" sz="2000" dirty="0">
                <a:latin typeface="Girl Scout Text Book" panose="02020003000000000000" pitchFamily="18" charset="0"/>
              </a:rPr>
              <a:t>GSCP2P also has a new partnership with CSM Philanthropic, LLC to develop a full Fund Development strategy so look for more information at SALT Meetings that you can share with your troops!</a:t>
            </a:r>
          </a:p>
          <a:p>
            <a:pPr marL="285750" indent="-285750">
              <a:buFont typeface="Arial"/>
              <a:buChar char="•"/>
            </a:pPr>
            <a:endParaRPr lang="en-US" sz="2000" dirty="0">
              <a:latin typeface="Girl Scout 1"/>
            </a:endParaRPr>
          </a:p>
        </p:txBody>
      </p:sp>
      <p:sp>
        <p:nvSpPr>
          <p:cNvPr id="6" name="TextBox 5">
            <a:extLst>
              <a:ext uri="{FF2B5EF4-FFF2-40B4-BE49-F238E27FC236}">
                <a16:creationId xmlns:a16="http://schemas.microsoft.com/office/drawing/2014/main" id="{93C2F214-AE24-94D7-8D85-2886B09B21DF}"/>
              </a:ext>
            </a:extLst>
          </p:cNvPr>
          <p:cNvSpPr txBox="1"/>
          <p:nvPr/>
        </p:nvSpPr>
        <p:spPr>
          <a:xfrm>
            <a:off x="13837764" y="8331571"/>
            <a:ext cx="2003912" cy="646331"/>
          </a:xfrm>
          <a:prstGeom prst="rect">
            <a:avLst/>
          </a:prstGeom>
          <a:solidFill>
            <a:srgbClr val="A0DE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QR Code for Friendship Fund!</a:t>
            </a:r>
            <a:endParaRPr lang="en-US" dirty="0"/>
          </a:p>
        </p:txBody>
      </p:sp>
      <p:pic>
        <p:nvPicPr>
          <p:cNvPr id="8" name="Picture 7" descr="A qr code on a white background&#10;&#10;AI-generated content may be incorrect.">
            <a:extLst>
              <a:ext uri="{FF2B5EF4-FFF2-40B4-BE49-F238E27FC236}">
                <a16:creationId xmlns:a16="http://schemas.microsoft.com/office/drawing/2014/main" id="{7823542D-504E-89CC-1841-3DEE3A124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3097" y="5279974"/>
            <a:ext cx="3135809" cy="3135809"/>
          </a:xfrm>
          <a:prstGeom prst="rect">
            <a:avLst/>
          </a:prstGeom>
        </p:spPr>
      </p:pic>
      <p:sp>
        <p:nvSpPr>
          <p:cNvPr id="9" name="TextBox 8">
            <a:extLst>
              <a:ext uri="{FF2B5EF4-FFF2-40B4-BE49-F238E27FC236}">
                <a16:creationId xmlns:a16="http://schemas.microsoft.com/office/drawing/2014/main" id="{44A6F54E-E9CA-D6C1-C594-6C53ACA8FB2A}"/>
              </a:ext>
            </a:extLst>
          </p:cNvPr>
          <p:cNvSpPr txBox="1"/>
          <p:nvPr/>
        </p:nvSpPr>
        <p:spPr>
          <a:xfrm>
            <a:off x="9589045" y="8331572"/>
            <a:ext cx="2003912" cy="646331"/>
          </a:xfrm>
          <a:prstGeom prst="rect">
            <a:avLst/>
          </a:prstGeom>
          <a:solidFill>
            <a:srgbClr val="A0DE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QR Code the Camp Magic Fund!</a:t>
            </a:r>
            <a:endParaRPr lang="en-US" dirty="0"/>
          </a:p>
        </p:txBody>
      </p:sp>
      <p:pic>
        <p:nvPicPr>
          <p:cNvPr id="7" name="Picture 6" descr="A qr code on a white background&#10;&#10;AI-generated content may be incorrect.">
            <a:extLst>
              <a:ext uri="{FF2B5EF4-FFF2-40B4-BE49-F238E27FC236}">
                <a16:creationId xmlns:a16="http://schemas.microsoft.com/office/drawing/2014/main" id="{614AAA10-4188-89A7-CF78-C55D151F46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28671" y="5536657"/>
            <a:ext cx="2680685" cy="2680685"/>
          </a:xfrm>
          <a:prstGeom prst="rect">
            <a:avLst/>
          </a:prstGeom>
        </p:spPr>
      </p:pic>
    </p:spTree>
    <p:extLst>
      <p:ext uri="{BB962C8B-B14F-4D97-AF65-F5344CB8AC3E}">
        <p14:creationId xmlns:p14="http://schemas.microsoft.com/office/powerpoint/2010/main" val="48631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FF3F-7700-A7F5-4D4D-CC6C95F51A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E7B5BC-BF05-F7ED-801D-4AC89546A0D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0D2C6D5A-3E5E-E0AE-0054-C986B3D5D0CC}"/>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A3F08350-7C0C-D429-8FF1-48303203FAAD}"/>
              </a:ext>
            </a:extLst>
          </p:cNvPr>
          <p:cNvSpPr txBox="1"/>
          <p:nvPr/>
        </p:nvSpPr>
        <p:spPr>
          <a:xfrm>
            <a:off x="9388809" y="575654"/>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Fund Development Updates</a:t>
            </a:r>
          </a:p>
        </p:txBody>
      </p:sp>
      <p:sp>
        <p:nvSpPr>
          <p:cNvPr id="16" name="TextBox 15">
            <a:extLst>
              <a:ext uri="{FF2B5EF4-FFF2-40B4-BE49-F238E27FC236}">
                <a16:creationId xmlns:a16="http://schemas.microsoft.com/office/drawing/2014/main" id="{2C13734D-8315-A33E-A677-4F084B770102}"/>
              </a:ext>
            </a:extLst>
          </p:cNvPr>
          <p:cNvSpPr txBox="1"/>
          <p:nvPr/>
        </p:nvSpPr>
        <p:spPr>
          <a:xfrm>
            <a:off x="8267700" y="2584450"/>
            <a:ext cx="9677400" cy="6555641"/>
          </a:xfrm>
          <a:prstGeom prst="rect">
            <a:avLst/>
          </a:prstGeom>
          <a:noFill/>
        </p:spPr>
        <p:txBody>
          <a:bodyPr wrap="square" lIns="91440" tIns="45720" rIns="91440" bIns="45720" rtlCol="0" anchor="t">
            <a:spAutoFit/>
          </a:bodyPr>
          <a:lstStyle/>
          <a:p>
            <a:r>
              <a:rPr lang="en-US" sz="2000" dirty="0">
                <a:latin typeface="Girl Scout Text Book" panose="02020003000000000000" pitchFamily="18" charset="0"/>
              </a:rPr>
              <a:t>If you haven't made a donation this year, please consider.</a:t>
            </a:r>
          </a:p>
          <a:p>
            <a:endParaRPr lang="en-US" sz="2000" dirty="0">
              <a:latin typeface="Girl Scout Text Book" panose="02020003000000000000" pitchFamily="18" charset="0"/>
            </a:endParaRPr>
          </a:p>
          <a:p>
            <a:r>
              <a:rPr lang="en-US" sz="2000" dirty="0">
                <a:latin typeface="Girl Scout Text Book" panose="02020003000000000000" pitchFamily="18" charset="0"/>
              </a:rPr>
              <a:t>Make a recurring gift monthly and become an Evergreen Circle Member – information in the giving platform to set up an automated donation each month.</a:t>
            </a:r>
          </a:p>
          <a:p>
            <a:endParaRPr lang="en-US" sz="2000" dirty="0">
              <a:latin typeface="Girl Scout Text Book" panose="02020003000000000000" pitchFamily="18" charset="0"/>
            </a:endParaRPr>
          </a:p>
          <a:p>
            <a:r>
              <a:rPr lang="en-US" sz="2000" dirty="0">
                <a:latin typeface="Girl Scout Text Book" panose="02020003000000000000" pitchFamily="18" charset="0"/>
              </a:rPr>
              <a:t>BECOME A JULIETTE CIRCLE MEMBER!</a:t>
            </a:r>
          </a:p>
          <a:p>
            <a:pPr marL="342900" indent="-342900">
              <a:buFont typeface="Arial" panose="020B0604020202020204" pitchFamily="34" charset="0"/>
              <a:buChar char="•"/>
            </a:pPr>
            <a:r>
              <a:rPr lang="en-US" sz="2000" dirty="0">
                <a:latin typeface="Girl Scout Text Book" panose="02020003000000000000" pitchFamily="18" charset="0"/>
              </a:rPr>
              <a:t>Members who donate $88 dollars per month through Evergreen Circle OR</a:t>
            </a:r>
          </a:p>
          <a:p>
            <a:r>
              <a:rPr lang="en-US" sz="2000" dirty="0">
                <a:latin typeface="Girl Scout Text Book" panose="02020003000000000000" pitchFamily="18" charset="0"/>
              </a:rPr>
              <a:t>    $1000 or more</a:t>
            </a:r>
          </a:p>
          <a:p>
            <a:r>
              <a:rPr lang="en-US" sz="2000" dirty="0">
                <a:latin typeface="Girl Scout Text Book" panose="02020003000000000000" pitchFamily="18" charset="0"/>
              </a:rPr>
              <a:t>Receive a recognition Juliette Circle Pin</a:t>
            </a:r>
          </a:p>
          <a:p>
            <a:endParaRPr lang="en-US" sz="2000" dirty="0">
              <a:latin typeface="Girl Scout Text Book" panose="02020003000000000000" pitchFamily="18" charset="0"/>
            </a:endParaRPr>
          </a:p>
          <a:p>
            <a:r>
              <a:rPr lang="en-US" sz="2000" dirty="0">
                <a:latin typeface="Girl Scout Text Book" panose="02020003000000000000" pitchFamily="18" charset="0"/>
              </a:rPr>
              <a:t>SAVE THE DATE!</a:t>
            </a:r>
            <a:endParaRPr lang="en-US" sz="2000" dirty="0">
              <a:latin typeface="Girl Scout Text Book" panose="02020003000000000000" pitchFamily="18" charset="0"/>
              <a:ea typeface="Calibri"/>
              <a:cs typeface="Calibri"/>
            </a:endParaRPr>
          </a:p>
          <a:p>
            <a:pPr marL="342900" indent="-342900">
              <a:buFont typeface="Arial" panose="020B0604020202020204" pitchFamily="34" charset="0"/>
              <a:buChar char="•"/>
            </a:pPr>
            <a:r>
              <a:rPr lang="en-US" sz="2000" dirty="0">
                <a:latin typeface="Girl Scout Text Book" panose="02020003000000000000" pitchFamily="18" charset="0"/>
              </a:rPr>
              <a:t>Juliette Circle Thank You Dinner – December 19 at the Hickory Country Club!</a:t>
            </a:r>
          </a:p>
          <a:p>
            <a:pPr marL="800100" lvl="1" indent="-342900">
              <a:buFont typeface="Arial" panose="020B0604020202020204" pitchFamily="34" charset="0"/>
              <a:buChar char="•"/>
            </a:pPr>
            <a:r>
              <a:rPr lang="en-US" sz="2000" dirty="0">
                <a:latin typeface="Girl Scout Text Book" panose="02020003000000000000" pitchFamily="18" charset="0"/>
              </a:rPr>
              <a:t>Honor one Individual Donor and one Corporation or Foundation!</a:t>
            </a:r>
          </a:p>
          <a:p>
            <a:pPr marL="800100" lvl="1" indent="-342900">
              <a:buFont typeface="Arial" panose="020B0604020202020204" pitchFamily="34" charset="0"/>
              <a:buChar char="•"/>
            </a:pPr>
            <a:r>
              <a:rPr lang="en-US" sz="2000" dirty="0">
                <a:latin typeface="Girl Scout Text Book" panose="02020003000000000000" pitchFamily="18" charset="0"/>
              </a:rPr>
              <a:t>Hear from a Girl Scout on the impact Girl Scouting has had</a:t>
            </a:r>
          </a:p>
          <a:p>
            <a:pPr marL="800100" lvl="1" indent="-342900">
              <a:buFont typeface="Arial" panose="020B0604020202020204" pitchFamily="34" charset="0"/>
              <a:buChar char="•"/>
            </a:pPr>
            <a:r>
              <a:rPr lang="en-US" sz="2000" dirty="0">
                <a:latin typeface="Girl Scout Text Book" panose="02020003000000000000" pitchFamily="18" charset="0"/>
              </a:rPr>
              <a:t>Network and connect to forward the movement of Girl Scouting </a:t>
            </a:r>
          </a:p>
          <a:p>
            <a:endParaRPr lang="en-US" sz="2000" dirty="0">
              <a:latin typeface="Girl Scout Text Book" panose="02020003000000000000" pitchFamily="18" charset="0"/>
            </a:endParaRPr>
          </a:p>
          <a:p>
            <a:endParaRPr lang="en-US" sz="2000" dirty="0">
              <a:latin typeface="Girl Scout Text Book" panose="02020003000000000000" pitchFamily="18" charset="0"/>
            </a:endParaRPr>
          </a:p>
          <a:p>
            <a:endParaRPr lang="en-US" sz="2000" dirty="0">
              <a:latin typeface="Girl Scout Text Book" panose="02020003000000000000" pitchFamily="18" charset="0"/>
            </a:endParaRPr>
          </a:p>
          <a:p>
            <a:pPr marL="285750" indent="-285750">
              <a:buFont typeface="Arial"/>
              <a:buChar char="•"/>
            </a:pPr>
            <a:endParaRPr lang="en-US" sz="2000" dirty="0">
              <a:latin typeface="Girl Scout Text Book" panose="02020003000000000000" pitchFamily="18" charset="0"/>
            </a:endParaRPr>
          </a:p>
        </p:txBody>
      </p:sp>
    </p:spTree>
    <p:extLst>
      <p:ext uri="{BB962C8B-B14F-4D97-AF65-F5344CB8AC3E}">
        <p14:creationId xmlns:p14="http://schemas.microsoft.com/office/powerpoint/2010/main" val="2807097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777960495404487B459F9F2FA48C7" ma:contentTypeVersion="19" ma:contentTypeDescription="Create a new document." ma:contentTypeScope="" ma:versionID="e32a821fc519f9541238cb7e268f56a6">
  <xsd:schema xmlns:xsd="http://www.w3.org/2001/XMLSchema" xmlns:xs="http://www.w3.org/2001/XMLSchema" xmlns:p="http://schemas.microsoft.com/office/2006/metadata/properties" xmlns:ns2="4f11abea-e276-4f72-86ba-0852261825f0" xmlns:ns3="9c8b3e01-21a3-4231-92db-e43f121983ea" targetNamespace="http://schemas.microsoft.com/office/2006/metadata/properties" ma:root="true" ma:fieldsID="eb4c0d41cc145ed37ea919055de70409" ns2:_="" ns3:_="">
    <xsd:import namespace="4f11abea-e276-4f72-86ba-0852261825f0"/>
    <xsd:import namespace="9c8b3e01-21a3-4231-92db-e43f12198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1abea-e276-4f72-86ba-0852261825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99e035-6eda-4160-95e4-b7743ce107f3}" ma:internalName="TaxCatchAll" ma:showField="CatchAllData" ma:web="4f11abea-e276-4f72-86ba-0852261825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8b3e01-21a3-4231-92db-e43f12198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dacfef-2058-4685-9086-0967de32dd0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f11abea-e276-4f72-86ba-0852261825f0" xsi:nil="true"/>
    <lcf76f155ced4ddcb4097134ff3c332f xmlns="9c8b3e01-21a3-4231-92db-e43f121983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FD06D0-F2A9-4E6E-AF12-28FCEC6CE650}">
  <ds:schemaRefs>
    <ds:schemaRef ds:uri="4f11abea-e276-4f72-86ba-0852261825f0"/>
    <ds:schemaRef ds:uri="9c8b3e01-21a3-4231-92db-e43f121983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61F90A-0963-4D23-9550-7D6868C65998}">
  <ds:schemaRefs>
    <ds:schemaRef ds:uri="http://schemas.microsoft.com/sharepoint/v3/contenttype/forms"/>
  </ds:schemaRefs>
</ds:datastoreItem>
</file>

<file path=customXml/itemProps3.xml><?xml version="1.0" encoding="utf-8"?>
<ds:datastoreItem xmlns:ds="http://schemas.openxmlformats.org/officeDocument/2006/customXml" ds:itemID="{97644DE0-EE62-426D-BA67-3CA71C141910}">
  <ds:schemaRefs>
    <ds:schemaRef ds:uri="4f11abea-e276-4f72-86ba-0852261825f0"/>
    <ds:schemaRef ds:uri="9c8b3e01-21a3-4231-92db-e43f121983e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3815</TotalTime>
  <Words>4739</Words>
  <Application>Microsoft Office PowerPoint</Application>
  <PresentationFormat>Custom</PresentationFormat>
  <Paragraphs>469</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Girl Scout 2</vt:lpstr>
      <vt:lpstr>Wingdings</vt:lpstr>
      <vt:lpstr>Courier New</vt:lpstr>
      <vt:lpstr>Calibri</vt:lpstr>
      <vt:lpstr>Girl Scout 1</vt:lpstr>
      <vt:lpstr>Trefoil Sans Medium</vt:lpstr>
      <vt:lpstr>Arial</vt:lpstr>
      <vt:lpstr>Girl Scout Text Book</vt:lpstr>
      <vt:lpstr>Girl Scout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goal is to have 1000 more of our Girl Scouts participate in the  Fall Product Program this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SALT Meeting PowerPoint</dc:title>
  <dc:creator>Jaclyn Johnson</dc:creator>
  <cp:lastModifiedBy>Jaclyn Johnson</cp:lastModifiedBy>
  <cp:revision>3</cp:revision>
  <dcterms:created xsi:type="dcterms:W3CDTF">2006-08-16T00:00:00Z</dcterms:created>
  <dcterms:modified xsi:type="dcterms:W3CDTF">2025-09-27T14:44:02Z</dcterms:modified>
  <dc:identifier>DAGv9gEKDSc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0x010100081777960495404487B459F9F2FA48C7</vt:lpwstr>
  </property>
  <property fmtid="{D5CDD505-2E9C-101B-9397-08002B2CF9AE}" pid="3" name="MediaServiceImageTags">
    <vt:lpwstr/>
  </property>
</Properties>
</file>