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6" r:id="rId5"/>
    <p:sldId id="258" r:id="rId6"/>
    <p:sldId id="257" r:id="rId7"/>
    <p:sldId id="2147478320" r:id="rId8"/>
    <p:sldId id="281" r:id="rId9"/>
    <p:sldId id="2147478338" r:id="rId10"/>
    <p:sldId id="2147478315" r:id="rId11"/>
    <p:sldId id="2147478348" r:id="rId12"/>
    <p:sldId id="2147478353" r:id="rId13"/>
    <p:sldId id="2147478343" r:id="rId14"/>
    <p:sldId id="2147478347" r:id="rId15"/>
    <p:sldId id="2147478329" r:id="rId16"/>
    <p:sldId id="2147478349" r:id="rId17"/>
    <p:sldId id="2147478350" r:id="rId18"/>
    <p:sldId id="2147478334" r:id="rId19"/>
    <p:sldId id="2147478351" r:id="rId20"/>
    <p:sldId id="2147478342" r:id="rId21"/>
    <p:sldId id="2147478319" r:id="rId22"/>
    <p:sldId id="2147478341" r:id="rId23"/>
    <p:sldId id="2147478344" r:id="rId24"/>
    <p:sldId id="2147478301" r:id="rId25"/>
    <p:sldId id="2147478352" r:id="rId26"/>
    <p:sldId id="2147478345" r:id="rId27"/>
    <p:sldId id="2147478331" r:id="rId28"/>
    <p:sldId id="279" r:id="rId29"/>
  </p:sldIdLst>
  <p:sldSz cx="18288000" cy="10287000"/>
  <p:notesSz cx="7102475" cy="9388475"/>
  <p:embeddedFontLst>
    <p:embeddedFont>
      <p:font typeface="Girl Scout 1" panose="020B0604020202020204" charset="0"/>
      <p:regular r:id="rId31"/>
    </p:embeddedFont>
    <p:embeddedFont>
      <p:font typeface="Girl Scout 2" panose="020B0604020202020204" charset="0"/>
      <p:regular r:id="rId32"/>
    </p:embeddedFont>
    <p:embeddedFont>
      <p:font typeface="Girl Scout Display Light" panose="02020003000000000000" pitchFamily="18" charset="0"/>
      <p:regular r:id="rId33"/>
      <p:italic r:id="rId34"/>
    </p:embeddedFont>
    <p:embeddedFont>
      <p:font typeface="Girl Scout Text Book" panose="02020003000000000000" pitchFamily="18" charset="0"/>
      <p:regular r:id="rId35"/>
      <p:bold r:id="rId36"/>
      <p:italic r:id="rId37"/>
    </p:embeddedFont>
    <p:embeddedFont>
      <p:font typeface="Palatino Linotype" panose="02040502050505030304" pitchFamily="18" charset="0"/>
      <p:regular r:id="rId38"/>
      <p:bold r:id="rId39"/>
      <p:italic r:id="rId40"/>
      <p:boldItalic r:id="rId41"/>
    </p:embeddedFont>
    <p:embeddedFont>
      <p:font typeface="Trefoil Sans Medium" panose="00000600000000000000" pitchFamily="50"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0D6B03A3-1267-8D64-D486-F51ED23D7828}" name="Kim Stikeleather" initials="KS" userId="S::kstikeleather@girlscoutsp2p.org::3372c3cc-4be1-4cff-a0c7-c60345676f35"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3E9"/>
    <a:srgbClr val="AF0061"/>
    <a:srgbClr val="A0DEF1"/>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0EBED-7F0B-48D5-8771-E6E355AB9CD8}" v="1" dt="2026-03-02T14:16:22.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24" autoAdjust="0"/>
  </p:normalViewPr>
  <p:slideViewPr>
    <p:cSldViewPr snapToGrid="0">
      <p:cViewPr varScale="1">
        <p:scale>
          <a:sx n="42" d="100"/>
          <a:sy n="42" d="100"/>
        </p:scale>
        <p:origin x="619"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modSld">
      <pc:chgData name="Jaclyn Johnson" userId="fe93cd4b-5131-4483-8536-9c03ea42d0c2" providerId="ADAL" clId="{88340363-F6DB-4248-91C2-B92AE537B9B0}" dt="2026-03-02T14:20:24.968" v="32" actId="20577"/>
      <pc:docMkLst>
        <pc:docMk/>
      </pc:docMkLst>
      <pc:sldChg chg="modNotesTx">
        <pc:chgData name="Jaclyn Johnson" userId="fe93cd4b-5131-4483-8536-9c03ea42d0c2" providerId="ADAL" clId="{88340363-F6DB-4248-91C2-B92AE537B9B0}" dt="2026-03-02T14:20:24.968" v="32" actId="20577"/>
        <pc:sldMkLst>
          <pc:docMk/>
          <pc:sldMk cId="0" sldId="279"/>
        </pc:sldMkLst>
      </pc:sldChg>
      <pc:sldChg chg="modNotesTx">
        <pc:chgData name="Jaclyn Johnson" userId="fe93cd4b-5131-4483-8536-9c03ea42d0c2" providerId="ADAL" clId="{88340363-F6DB-4248-91C2-B92AE537B9B0}" dt="2026-03-02T14:16:21.583" v="1" actId="20577"/>
        <pc:sldMkLst>
          <pc:docMk/>
          <pc:sldMk cId="3619215032" sldId="281"/>
        </pc:sldMkLst>
      </pc:sldChg>
      <pc:sldChg chg="modSp mod">
        <pc:chgData name="Jaclyn Johnson" userId="fe93cd4b-5131-4483-8536-9c03ea42d0c2" providerId="ADAL" clId="{88340363-F6DB-4248-91C2-B92AE537B9B0}" dt="2026-03-02T14:18:45.132" v="27" actId="255"/>
        <pc:sldMkLst>
          <pc:docMk/>
          <pc:sldMk cId="4028669827" sldId="2147478319"/>
        </pc:sldMkLst>
        <pc:spChg chg="mod">
          <ac:chgData name="Jaclyn Johnson" userId="fe93cd4b-5131-4483-8536-9c03ea42d0c2" providerId="ADAL" clId="{88340363-F6DB-4248-91C2-B92AE537B9B0}" dt="2026-03-02T14:18:45.132" v="27" actId="255"/>
          <ac:spMkLst>
            <pc:docMk/>
            <pc:sldMk cId="4028669827" sldId="2147478319"/>
            <ac:spMk id="6" creationId="{B59A81D8-7414-1D8A-8FF2-FF9DE69B0F3C}"/>
          </ac:spMkLst>
        </pc:spChg>
      </pc:sldChg>
      <pc:sldChg chg="modNotesTx">
        <pc:chgData name="Jaclyn Johnson" userId="fe93cd4b-5131-4483-8536-9c03ea42d0c2" providerId="ADAL" clId="{88340363-F6DB-4248-91C2-B92AE537B9B0}" dt="2026-03-02T14:18:15.415" v="25" actId="20577"/>
        <pc:sldMkLst>
          <pc:docMk/>
          <pc:sldMk cId="4068792632" sldId="2147478329"/>
        </pc:sldMkLst>
      </pc:sldChg>
      <pc:sldChg chg="modNotesTx">
        <pc:chgData name="Jaclyn Johnson" userId="fe93cd4b-5131-4483-8536-9c03ea42d0c2" providerId="ADAL" clId="{88340363-F6DB-4248-91C2-B92AE537B9B0}" dt="2026-03-02T14:18:03.831" v="23" actId="20577"/>
        <pc:sldMkLst>
          <pc:docMk/>
          <pc:sldMk cId="2276009076" sldId="2147478343"/>
        </pc:sldMkLst>
      </pc:sldChg>
      <pc:sldChg chg="modNotesTx">
        <pc:chgData name="Jaclyn Johnson" userId="fe93cd4b-5131-4483-8536-9c03ea42d0c2" providerId="ADAL" clId="{88340363-F6DB-4248-91C2-B92AE537B9B0}" dt="2026-03-02T14:18:09.973" v="24" actId="20577"/>
        <pc:sldMkLst>
          <pc:docMk/>
          <pc:sldMk cId="531958957" sldId="2147478347"/>
        </pc:sldMkLst>
      </pc:sldChg>
      <pc:sldChg chg="modNotesTx">
        <pc:chgData name="Jaclyn Johnson" userId="fe93cd4b-5131-4483-8536-9c03ea42d0c2" providerId="ADAL" clId="{88340363-F6DB-4248-91C2-B92AE537B9B0}" dt="2026-03-02T14:17:35.948" v="17" actId="20577"/>
        <pc:sldMkLst>
          <pc:docMk/>
          <pc:sldMk cId="291885588" sldId="2147478348"/>
        </pc:sldMkLst>
      </pc:sldChg>
      <pc:sldChg chg="modNotesTx">
        <pc:chgData name="Jaclyn Johnson" userId="fe93cd4b-5131-4483-8536-9c03ea42d0c2" providerId="ADAL" clId="{88340363-F6DB-4248-91C2-B92AE537B9B0}" dt="2026-03-02T14:18:21.822" v="26" actId="20577"/>
        <pc:sldMkLst>
          <pc:docMk/>
          <pc:sldMk cId="800837698" sldId="2147478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2/25/2026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eb.archive.org/web/20251006020519/https:/www.girlscoutsp2p.org/content/dam/girlscoutsp2p-redesign/forms-and-documents/experience/Through%20The%20Decades%20(3).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lick.email.girlscouts.org/?qs=eyJkZWtJZCI6IjJkMDUzZjI4LTk4NmUtNDg3NC1hNzg1LWJiOTM5YjY3ZTFiMSIsImRla1ZlcnNpb24iOjEsIml2IjoiQVM4T1hyTkh4OWVSbmZRazQyMkZhZz09IiwiY2lwaGVyVGV4dCI6Ik45Y2dYdlg0RCtBTHF1THpSRHpxT1JHbHRzeXlaelpwaEJrcEhyZWNQMDZOTzdsamYwdStubnFJWFhhTkY4eWtBamFRV2xtYkhwQm9WdE9UaEl6b0FTOE9Yck5IeDllUm5mUWs0MjJGYWc9PSIsImF1dGhUYWciOiJwQUkya0ZwWm14NlFhRmJUazRTTTZBPT0ifQ%3D%3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lick.email.girlscouts.org/?qs=eyJkZWtJZCI6IjEyNWZkODAyLTA2ZmYtNGVjMS05ZTIzLTMwMDcwYTU0MzE5YyIsImRla1ZlcnNpb24iOjEsIml2IjoiSGplWEZrZ3dYcWNqN2RFUTRhTURoQT09IiwiY2lwaGVyVGV4dCI6InVRVzFXb1drcmpuOVFhWUNSd3dMUk1LWW4yQXlXMXhVaDJSQ3pYUXczQmcxZ1RpKytBZmxkcXowM05LZEZrZVRRMDJ3eW1UWGdVNU1pY2xadEJiREhqZVhGa2d3WHFjajdkRVE0YU1EaEE9PSIsImF1dGhUYWciOiJrME5Oc01wazE0Rk9USW5KV2JRV3d3PT0ifQ%3D%3D" TargetMode="External"/><Relationship Id="rId5" Type="http://schemas.openxmlformats.org/officeDocument/2006/relationships/hyperlink" Target="https://click.email.girlscouts.org/?qs=eyJkZWtJZCI6IjcxMGE1NmJjLTg3NjctNGUxNC1iY2JlLTA2Yjk3NDIwZWFhZiIsImRla1ZlcnNpb24iOjEsIml2IjoiTkU5VnllNkJaVnlkUUsrVDViNlI3UT09IiwiY2lwaGVyVGV4dCI6IkMwc3NvOHNnakN0MVdISVBHa2NCNlZpWlNUcE9IZVRoTFBMUmd5dXhSakdSdVkvUVl3RWdheEYyamhDOFhmdlkvUUoySkhoVHFxNGFwckl4T0FZOE5FOVZ5ZTZCWlZ5ZFFLK1Q1YjZSN1E9PSIsImF1dGhUYWciOiIyUDBDZGlSNFU2cXVHcWF5TVRnR1BBPT0ifQ%3D%3D" TargetMode="External"/><Relationship Id="rId4" Type="http://schemas.openxmlformats.org/officeDocument/2006/relationships/hyperlink" Target="https://click.email.girlscouts.org/?qs=eyJkZWtJZCI6IjRkZGIzYzNmLTRjMGEtNDY4OS05N2YwLWYwZTlmYjY2N2E2ZCIsImRla1ZlcnNpb24iOjEsIml2IjoiSktXRXJQYTg4S0xveUYrYXFyUGQ2dz09IiwiY2lwaGVyVGV4dCI6IlQzaDdMWmx1SGErTHpKbEdDRnRJUnhmOUxqNmU4eXRjaVI3ZVZDYWI1a2JSek8wdUphVXNKYndLM2VNSU1Fb29ZK3VEOHVRL2tBOWgvQmxZdVlwNkpLV0VyUGE4OEtMb3lGK2FxclBkNnc9PSIsImF1dGhUYWciOiJLR1ByZy9Ma1A1QVBZZndaV0xtS2VnPT0ifQ%3D%3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8809-718C-4ADA-A020-8C1E535D3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B4561-79FA-3158-A352-8986C24D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3214A-AE9D-67E7-D57E-A7846F516D94}"/>
              </a:ext>
            </a:extLst>
          </p:cNvPr>
          <p:cNvSpPr>
            <a:spLocks noGrp="1"/>
          </p:cNvSpPr>
          <p:nvPr>
            <p:ph type="body" idx="1"/>
          </p:nvPr>
        </p:nvSpPr>
        <p:spPr/>
        <p:txBody>
          <a:bodyPr/>
          <a:lstStyle/>
          <a:p>
            <a:endParaRPr lang="en-US" dirty="0">
              <a:solidFill>
                <a:srgbClr val="444444"/>
              </a:solidFill>
            </a:endParaRPr>
          </a:p>
          <a:p>
            <a:endParaRPr lang="en-US" dirty="0"/>
          </a:p>
        </p:txBody>
      </p:sp>
      <p:sp>
        <p:nvSpPr>
          <p:cNvPr id="4" name="Slide Number Placeholder 3">
            <a:extLst>
              <a:ext uri="{FF2B5EF4-FFF2-40B4-BE49-F238E27FC236}">
                <a16:creationId xmlns:a16="http://schemas.microsoft.com/office/drawing/2014/main" id="{EAC47374-9E77-6019-A1C5-1C5BD74DF9A6}"/>
              </a:ext>
            </a:extLst>
          </p:cNvPr>
          <p:cNvSpPr>
            <a:spLocks noGrp="1"/>
          </p:cNvSpPr>
          <p:nvPr>
            <p:ph type="sldNum" sz="quarter" idx="5"/>
          </p:nvPr>
        </p:nvSpPr>
        <p:spPr/>
        <p:txBody>
          <a:bodyPr/>
          <a:lstStyle/>
          <a:p>
            <a:fld id="{8CBCB34E-50E2-40A4-B161-B712AA98D072}" type="slidenum">
              <a:rPr lang="en-US" smtClean="0"/>
              <a:t>10</a:t>
            </a:fld>
            <a:endParaRPr lang="en-US"/>
          </a:p>
        </p:txBody>
      </p:sp>
    </p:spTree>
    <p:extLst>
      <p:ext uri="{BB962C8B-B14F-4D97-AF65-F5344CB8AC3E}">
        <p14:creationId xmlns:p14="http://schemas.microsoft.com/office/powerpoint/2010/main" val="412815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722F-2C95-258C-039D-CDDFC93AE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867A6-C6EC-6449-733D-5CF73B503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23A83-854D-3A7D-15FE-00EF003BFDB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A1A28666-5C0F-BAB4-73C0-BE7ED6909D8E}"/>
              </a:ext>
            </a:extLst>
          </p:cNvPr>
          <p:cNvSpPr>
            <a:spLocks noGrp="1"/>
          </p:cNvSpPr>
          <p:nvPr>
            <p:ph type="sldNum" sz="quarter" idx="5"/>
          </p:nvPr>
        </p:nvSpPr>
        <p:spPr/>
        <p:txBody>
          <a:bodyPr/>
          <a:lstStyle/>
          <a:p>
            <a:fld id="{8CBCB34E-50E2-40A4-B161-B712AA98D072}" type="slidenum">
              <a:rPr lang="en-US"/>
              <a:t>11</a:t>
            </a:fld>
            <a:endParaRPr lang="en-US"/>
          </a:p>
        </p:txBody>
      </p:sp>
    </p:spTree>
    <p:extLst>
      <p:ext uri="{BB962C8B-B14F-4D97-AF65-F5344CB8AC3E}">
        <p14:creationId xmlns:p14="http://schemas.microsoft.com/office/powerpoint/2010/main" val="2465965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8601-B9FB-22B8-2E17-09F73872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54D2B-A2FC-7EEA-4355-D9239CB9E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772F4-841E-E09F-E3F8-46F9BA443C39}"/>
              </a:ext>
            </a:extLst>
          </p:cNvPr>
          <p:cNvSpPr>
            <a:spLocks noGrp="1"/>
          </p:cNvSpPr>
          <p:nvPr>
            <p:ph type="body" idx="1"/>
          </p:nvPr>
        </p:nvSpPr>
        <p:spPr/>
        <p:txBody>
          <a:bodyPr/>
          <a:lstStyle/>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D9EE8D50-9691-8623-406E-802862BEC59C}"/>
              </a:ext>
            </a:extLst>
          </p:cNvPr>
          <p:cNvSpPr>
            <a:spLocks noGrp="1"/>
          </p:cNvSpPr>
          <p:nvPr>
            <p:ph type="sldNum" sz="quarter" idx="5"/>
          </p:nvPr>
        </p:nvSpPr>
        <p:spPr/>
        <p:txBody>
          <a:bodyPr/>
          <a:lstStyle/>
          <a:p>
            <a:fld id="{8CBCB34E-50E2-40A4-B161-B712AA98D072}" type="slidenum">
              <a:rPr lang="en-US"/>
              <a:t>12</a:t>
            </a:fld>
            <a:endParaRPr lang="en-US"/>
          </a:p>
        </p:txBody>
      </p:sp>
    </p:spTree>
    <p:extLst>
      <p:ext uri="{BB962C8B-B14F-4D97-AF65-F5344CB8AC3E}">
        <p14:creationId xmlns:p14="http://schemas.microsoft.com/office/powerpoint/2010/main" val="4132083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9B27-C643-2299-9390-B8D9B3F5D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9EEA1-64FA-3AB9-5EC1-A1C2F551A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7AC1D-C718-B5E5-3989-959890F21E99}"/>
              </a:ext>
            </a:extLst>
          </p:cNvPr>
          <p:cNvSpPr>
            <a:spLocks noGrp="1"/>
          </p:cNvSpPr>
          <p:nvPr>
            <p:ph type="body" idx="1"/>
          </p:nvPr>
        </p:nvSpPr>
        <p:spPr/>
        <p:txBody>
          <a:bodyPr/>
          <a:lstStyle/>
          <a:p>
            <a:r>
              <a:rPr lang="en-US" spc="61">
                <a:ea typeface="Calibri"/>
                <a:cs typeface="Calibri"/>
              </a:rPr>
              <a:t>We hope that you will encourage your troops to continue selling to earn these great incentives:</a:t>
            </a:r>
          </a:p>
          <a:p>
            <a:r>
              <a:rPr lang="en-US" spc="61">
                <a:ea typeface="Calibri"/>
                <a:cs typeface="Calibri"/>
              </a:rPr>
              <a:t>Additional 10 cents per package – Per Girl Average increase by 50 packages and at least 1 more package than 2025.</a:t>
            </a:r>
          </a:p>
          <a:p>
            <a:r>
              <a:rPr lang="en-US" spc="61">
                <a:ea typeface="Calibri"/>
                <a:cs typeface="Calibri"/>
              </a:rPr>
              <a:t>Additional 20 cents per package – PGA increase by 100 packages and at least 1 more package than 2025</a:t>
            </a:r>
          </a:p>
          <a:p>
            <a:r>
              <a:rPr lang="en-US" spc="61">
                <a:ea typeface="Calibri"/>
                <a:cs typeface="Calibri"/>
              </a:rPr>
              <a:t>NEW Troops or troops that did not sell last year (with at least 2 girls selling cookies this season) – 353 PGA = 10 cents additional  / 403 PGA = 20 cents additional </a:t>
            </a:r>
          </a:p>
        </p:txBody>
      </p:sp>
      <p:sp>
        <p:nvSpPr>
          <p:cNvPr id="4" name="Slide Number Placeholder 3">
            <a:extLst>
              <a:ext uri="{FF2B5EF4-FFF2-40B4-BE49-F238E27FC236}">
                <a16:creationId xmlns:a16="http://schemas.microsoft.com/office/drawing/2014/main" id="{45DE7938-0E83-DE97-9063-34B18F617496}"/>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84106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26DD-DA42-6D8E-1B83-EEE3D7CE1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A93C0-AF73-A5CF-55EB-A4C1B8975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34CC8-553A-DD4D-40DC-0DC5EB3DF4B5}"/>
              </a:ext>
            </a:extLst>
          </p:cNvPr>
          <p:cNvSpPr>
            <a:spLocks noGrp="1"/>
          </p:cNvSpPr>
          <p:nvPr>
            <p:ph type="body" idx="1"/>
          </p:nvPr>
        </p:nvSpPr>
        <p:spPr/>
        <p:txBody>
          <a:bodyPr/>
          <a:lstStyle/>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C7878A44-6FC8-A660-087B-8B7B38420F66}"/>
              </a:ext>
            </a:extLst>
          </p:cNvPr>
          <p:cNvSpPr>
            <a:spLocks noGrp="1"/>
          </p:cNvSpPr>
          <p:nvPr>
            <p:ph type="sldNum" sz="quarter" idx="5"/>
          </p:nvPr>
        </p:nvSpPr>
        <p:spPr/>
        <p:txBody>
          <a:bodyPr/>
          <a:lstStyle/>
          <a:p>
            <a:fld id="{8CBCB34E-50E2-40A4-B161-B712AA98D072}" type="slidenum">
              <a:rPr lang="en-US"/>
              <a:t>14</a:t>
            </a:fld>
            <a:endParaRPr lang="en-US"/>
          </a:p>
        </p:txBody>
      </p:sp>
    </p:spTree>
    <p:extLst>
      <p:ext uri="{BB962C8B-B14F-4D97-AF65-F5344CB8AC3E}">
        <p14:creationId xmlns:p14="http://schemas.microsoft.com/office/powerpoint/2010/main" val="284427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r>
              <a:rPr lang="en-US">
                <a:latin typeface="Calibri"/>
                <a:ea typeface="Calibri"/>
                <a:cs typeface="Calibri"/>
              </a:rPr>
              <a:t>NEW dates to point out: March 15 – program ends, March 5 (first ACH withdrawal), March 24 (Buy fives are due to council offices), April 16 (final ACH withdrawal), April 23 (ACH credits)</a:t>
            </a:r>
            <a:endParaRPr lang="en-US" sz="120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15</a:t>
            </a:fld>
            <a:endParaRPr lang="en-US"/>
          </a:p>
        </p:txBody>
      </p:sp>
    </p:spTree>
    <p:extLst>
      <p:ext uri="{BB962C8B-B14F-4D97-AF65-F5344CB8AC3E}">
        <p14:creationId xmlns:p14="http://schemas.microsoft.com/office/powerpoint/2010/main" val="3885368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B19A0-AD9F-831C-A253-5DB08738D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99E49-E4A7-3F18-7F5C-50E5D02CD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9F2C1-A376-EEF3-C1DA-044886E57BBE}"/>
              </a:ext>
            </a:extLst>
          </p:cNvPr>
          <p:cNvSpPr>
            <a:spLocks noGrp="1"/>
          </p:cNvSpPr>
          <p:nvPr>
            <p:ph type="body" idx="1"/>
          </p:nvPr>
        </p:nvSpPr>
        <p:spPr/>
        <p:txBody>
          <a:bodyPr/>
          <a:lstStyle/>
          <a:p>
            <a:r>
              <a:rPr lang="en-US" spc="61">
                <a:ea typeface="Calibri"/>
                <a:cs typeface="Calibri"/>
              </a:rPr>
              <a:t>We have some great programs coming up this spring. One of which I would like to highlight is Curiosity Quest happening on April 11 in Winston-Salem. This event features 14 community partners that will be bringing a wide range of fun, hands-on activities – from testing horse DNA, to looking at microbes in stream water, and even getting messy mining for gems. We are also pleased to announce that we will be joined by Dr. Mary Lynn Dittmar as our guest speaker for the day. Dr. Dittmar is a space industry expert and the founder of the Coalition for Deep Space Exploration. She will be sharing with us her personal journey in choosing her career and girls will have time to ask questions and take photos with her.</a:t>
            </a:r>
          </a:p>
        </p:txBody>
      </p:sp>
      <p:sp>
        <p:nvSpPr>
          <p:cNvPr id="4" name="Slide Number Placeholder 3">
            <a:extLst>
              <a:ext uri="{FF2B5EF4-FFF2-40B4-BE49-F238E27FC236}">
                <a16:creationId xmlns:a16="http://schemas.microsoft.com/office/drawing/2014/main" id="{2DD07B81-D392-E9C5-5C93-D4208F37019D}"/>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388493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D4DD-A98D-1A76-5215-614826C5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EE09-E11D-735A-4DCE-A969A038D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86563-A102-0513-6666-A63C03A90CCF}"/>
              </a:ext>
            </a:extLst>
          </p:cNvPr>
          <p:cNvSpPr>
            <a:spLocks noGrp="1"/>
          </p:cNvSpPr>
          <p:nvPr>
            <p:ph type="body" idx="1"/>
          </p:nvPr>
        </p:nvSpPr>
        <p:spPr/>
        <p:txBody>
          <a:bodyPr/>
          <a:lstStyle/>
          <a:p>
            <a:endParaRPr lang="en-US" spc="61">
              <a:ea typeface="Calibri"/>
              <a:cs typeface="Calibri"/>
            </a:endParaRPr>
          </a:p>
        </p:txBody>
      </p:sp>
      <p:sp>
        <p:nvSpPr>
          <p:cNvPr id="4" name="Slide Number Placeholder 3">
            <a:extLst>
              <a:ext uri="{FF2B5EF4-FFF2-40B4-BE49-F238E27FC236}">
                <a16:creationId xmlns:a16="http://schemas.microsoft.com/office/drawing/2014/main" id="{A7F2490A-2382-C15B-DA95-C7BEFA83EFFD}"/>
              </a:ext>
            </a:extLst>
          </p:cNvPr>
          <p:cNvSpPr>
            <a:spLocks noGrp="1"/>
          </p:cNvSpPr>
          <p:nvPr>
            <p:ph type="sldNum" sz="quarter" idx="5"/>
          </p:nvPr>
        </p:nvSpPr>
        <p:spPr/>
        <p:txBody>
          <a:bodyPr/>
          <a:lstStyle/>
          <a:p>
            <a:fld id="{8CBCB34E-50E2-40A4-B161-B712AA98D072}" type="slidenum">
              <a:rPr lang="en-US"/>
              <a:t>17</a:t>
            </a:fld>
            <a:endParaRPr lang="en-US"/>
          </a:p>
        </p:txBody>
      </p:sp>
    </p:spTree>
    <p:extLst>
      <p:ext uri="{BB962C8B-B14F-4D97-AF65-F5344CB8AC3E}">
        <p14:creationId xmlns:p14="http://schemas.microsoft.com/office/powerpoint/2010/main" val="1003186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endParaRPr lang="en-US" spc="61">
              <a:ea typeface="Calibri"/>
              <a:cs typeface="Calibri"/>
            </a:endParaRP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18</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C7F6-91B1-B2F0-63E2-4278C381E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2C8C5-F370-2EC2-BA9F-8B9485FE6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9EBEB-810C-6EDB-9C53-9F9D883DE2FC}"/>
              </a:ext>
            </a:extLst>
          </p:cNvPr>
          <p:cNvSpPr>
            <a:spLocks noGrp="1"/>
          </p:cNvSpPr>
          <p:nvPr>
            <p:ph type="body" idx="1"/>
          </p:nvPr>
        </p:nvSpPr>
        <p:spPr/>
        <p:txBody>
          <a:bodyPr/>
          <a:lstStyle/>
          <a:p>
            <a:r>
              <a:rPr lang="en-US" spc="61">
                <a:ea typeface="Calibri"/>
                <a:cs typeface="Calibri"/>
              </a:rPr>
              <a:t>Get ready to celebrate 114 years of Girl Scouting! Every year in March, Girl Scouts across the country party for a whole week to commemorate the founding of our movement. Kick off the week with Spirit Sunday and close the week by attending Girl Scout Fest at your nearest Service Center. </a:t>
            </a:r>
            <a:r>
              <a:rPr lang="en-US" spc="61">
                <a:highlight>
                  <a:srgbClr val="FFFFFF"/>
                </a:highlight>
              </a:rPr>
              <a:t>Enjoy games, crafts and activities inspired by Girl Scouts past and present. It's a day to laugh, learn and celebrate everything that makes being a Girl Scout amazing!</a:t>
            </a:r>
            <a:endParaRPr lang="en-US" spc="61">
              <a:ea typeface="Calibri"/>
              <a:cs typeface="Calibri"/>
            </a:endParaRPr>
          </a:p>
          <a:p>
            <a:br>
              <a:rPr lang="en-US"/>
            </a:br>
            <a:endParaRPr lang="en-US"/>
          </a:p>
        </p:txBody>
      </p:sp>
      <p:sp>
        <p:nvSpPr>
          <p:cNvPr id="4" name="Slide Number Placeholder 3">
            <a:extLst>
              <a:ext uri="{FF2B5EF4-FFF2-40B4-BE49-F238E27FC236}">
                <a16:creationId xmlns:a16="http://schemas.microsoft.com/office/drawing/2014/main" id="{41488582-6A67-B6A5-423F-713F94AE4593}"/>
              </a:ext>
            </a:extLst>
          </p:cNvPr>
          <p:cNvSpPr>
            <a:spLocks noGrp="1"/>
          </p:cNvSpPr>
          <p:nvPr>
            <p:ph type="sldNum" sz="quarter" idx="5"/>
          </p:nvPr>
        </p:nvSpPr>
        <p:spPr/>
        <p:txBody>
          <a:bodyPr/>
          <a:lstStyle/>
          <a:p>
            <a:fld id="{8CBCB34E-50E2-40A4-B161-B712AA98D072}" type="slidenum">
              <a:rPr lang="en-US"/>
              <a:t>19</a:t>
            </a:fld>
            <a:endParaRPr lang="en-US"/>
          </a:p>
        </p:txBody>
      </p:sp>
    </p:spTree>
    <p:extLst>
      <p:ext uri="{BB962C8B-B14F-4D97-AF65-F5344CB8AC3E}">
        <p14:creationId xmlns:p14="http://schemas.microsoft.com/office/powerpoint/2010/main" val="311901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evening and welcome to our February SALT meeting.</a:t>
            </a:r>
          </a:p>
          <a:p>
            <a:endParaRPr lang="en-US"/>
          </a:p>
          <a:p>
            <a:r>
              <a:rPr lang="en-US"/>
              <a:t>Our hope tonight is that you will leave here with lots of up to date information and resources to take back to your service units and service unit meetings. Thank you for being here with us! Please introduce yourself in the chat with your name, SU number and Service Team position.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529"/>
                </a:solidFill>
                <a:highlight>
                  <a:srgbClr val="FFFFFF"/>
                </a:highlight>
              </a:rPr>
              <a:t>Our March Patch of the month is the </a:t>
            </a:r>
            <a:r>
              <a:rPr lang="en-US" u="sng">
                <a:solidFill>
                  <a:srgbClr val="006B50"/>
                </a:solidFill>
                <a:highlight>
                  <a:srgbClr val="FFFFFF"/>
                </a:highlight>
                <a:hlinkClick r:id="rId3"/>
              </a:rPr>
              <a:t>"Through the Decades Patch"</a:t>
            </a:r>
            <a:r>
              <a:rPr lang="en-US">
                <a:solidFill>
                  <a:srgbClr val="212529"/>
                </a:solidFill>
                <a:highlight>
                  <a:srgbClr val="FFFFFF"/>
                </a:highlight>
              </a:rPr>
              <a:t>  which allows Girl Scouts of all levels to explore local history and traditions. Begin with a colorful center patch and add fun rockers to showcase the activities from different eras that you have completed. A very special Thank You goes to the P2P Archives Committee for creating this patch program. </a:t>
            </a:r>
            <a:endParaRPr lang="en-US"/>
          </a:p>
        </p:txBody>
      </p:sp>
      <p:sp>
        <p:nvSpPr>
          <p:cNvPr id="4" name="Slide Number Placeholder 3"/>
          <p:cNvSpPr>
            <a:spLocks noGrp="1"/>
          </p:cNvSpPr>
          <p:nvPr>
            <p:ph type="sldNum" sz="quarter" idx="5"/>
          </p:nvPr>
        </p:nvSpPr>
        <p:spPr/>
        <p:txBody>
          <a:bodyPr/>
          <a:lstStyle/>
          <a:p>
            <a:fld id="{8CBCB34E-50E2-40A4-B161-B712AA98D072}" type="slidenum">
              <a:rPr lang="en-US"/>
              <a:t>20</a:t>
            </a:fld>
            <a:endParaRPr lang="en-US"/>
          </a:p>
        </p:txBody>
      </p:sp>
    </p:spTree>
    <p:extLst>
      <p:ext uri="{BB962C8B-B14F-4D97-AF65-F5344CB8AC3E}">
        <p14:creationId xmlns:p14="http://schemas.microsoft.com/office/powerpoint/2010/main" val="70877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endParaRPr lang="en-US" sz="1800" spc="61" dirty="0">
              <a:ea typeface="Calibri"/>
              <a:cs typeface="Calibri"/>
            </a:endParaRP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21</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4F2E-3958-B982-8B26-8F46A2478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0455-19AC-EF1A-C961-EE498C90B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3333C-0588-3094-E526-FB2C9E19E3BB}"/>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8F867A78-7489-717E-37F8-6942972306C7}"/>
              </a:ext>
            </a:extLst>
          </p:cNvPr>
          <p:cNvSpPr>
            <a:spLocks noGrp="1"/>
          </p:cNvSpPr>
          <p:nvPr>
            <p:ph type="sldNum" sz="quarter" idx="5"/>
          </p:nvPr>
        </p:nvSpPr>
        <p:spPr/>
        <p:txBody>
          <a:bodyPr/>
          <a:lstStyle/>
          <a:p>
            <a:fld id="{8CBCB34E-50E2-40A4-B161-B712AA98D072}" type="slidenum">
              <a:rPr lang="en-US" smtClean="0"/>
              <a:t>22</a:t>
            </a:fld>
            <a:endParaRPr lang="en-US"/>
          </a:p>
        </p:txBody>
      </p:sp>
    </p:spTree>
    <p:extLst>
      <p:ext uri="{BB962C8B-B14F-4D97-AF65-F5344CB8AC3E}">
        <p14:creationId xmlns:p14="http://schemas.microsoft.com/office/powerpoint/2010/main" val="29339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D9FD-2E05-9CED-9B05-291738255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0F4F2-FF44-216D-6B04-FEFF9E5E8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E45B6-04A9-0AAA-6FBE-9D68C61857C9}"/>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2475B276-143E-71E7-1808-2EB4B18553BC}"/>
              </a:ext>
            </a:extLst>
          </p:cNvPr>
          <p:cNvSpPr>
            <a:spLocks noGrp="1"/>
          </p:cNvSpPr>
          <p:nvPr>
            <p:ph type="sldNum" sz="quarter" idx="5"/>
          </p:nvPr>
        </p:nvSpPr>
        <p:spPr/>
        <p:txBody>
          <a:bodyPr/>
          <a:lstStyle/>
          <a:p>
            <a:fld id="{8CBCB34E-50E2-40A4-B161-B712AA98D072}" type="slidenum">
              <a:rPr lang="en-US" smtClean="0"/>
              <a:t>23</a:t>
            </a:fld>
            <a:endParaRPr lang="en-US"/>
          </a:p>
        </p:txBody>
      </p:sp>
    </p:spTree>
    <p:extLst>
      <p:ext uri="{BB962C8B-B14F-4D97-AF65-F5344CB8AC3E}">
        <p14:creationId xmlns:p14="http://schemas.microsoft.com/office/powerpoint/2010/main" val="437234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Thank you for attending our SALT meeting tonight! Our next meeting will be March 23!  Are there any final questions for our team this evening?</a:t>
            </a:r>
          </a:p>
        </p:txBody>
      </p:sp>
      <p:sp>
        <p:nvSpPr>
          <p:cNvPr id="4" name="Slide Number Placeholder 3"/>
          <p:cNvSpPr>
            <a:spLocks noGrp="1"/>
          </p:cNvSpPr>
          <p:nvPr>
            <p:ph type="sldNum" sz="quarter" idx="5"/>
          </p:nvPr>
        </p:nvSpPr>
        <p:spPr/>
        <p:txBody>
          <a:bodyPr/>
          <a:lstStyle/>
          <a:p>
            <a:fld id="{8CBCB34E-50E2-40A4-B161-B712AA98D072}" type="slidenum">
              <a:rPr lang="en-US" smtClean="0"/>
              <a:t>24</a:t>
            </a:fld>
            <a:endParaRPr lang="en-US"/>
          </a:p>
        </p:txBody>
      </p:sp>
    </p:spTree>
    <p:extLst>
      <p:ext uri="{BB962C8B-B14F-4D97-AF65-F5344CB8AC3E}">
        <p14:creationId xmlns:p14="http://schemas.microsoft.com/office/powerpoint/2010/main" val="2306505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That concludes the end of our information sharing. Later this week you all will receive this PowerPoint presentation and notes as well as a sample SU Meeting PowerPoint and Agenda for your March SU meetings. It will also be posted in </a:t>
            </a:r>
            <a:r>
              <a:rPr lang="en-US" dirty="0" err="1"/>
              <a:t>Rallyhood</a:t>
            </a:r>
            <a:r>
              <a:rPr lang="en-US" dirty="0"/>
              <a:t>. Our hope is that these will be useful tools for you as you go back to your Service Units and share information. </a:t>
            </a:r>
            <a:endParaRPr lang="en-US" dirty="0">
              <a:ea typeface="Calibri"/>
              <a:cs typeface="Calibri"/>
            </a:endParaRPr>
          </a:p>
          <a:p>
            <a:endParaRPr lang="en-US" dirty="0">
              <a:ea typeface="Calibri"/>
              <a:cs typeface="+mn-lt"/>
            </a:endParaRPr>
          </a:p>
          <a:p>
            <a:r>
              <a:rPr lang="en-US" dirty="0"/>
              <a:t>We have been answering questions as the meeting has been going on, but we will now take down the presentation and ask if anyone would like to unmute and ask any final questions tonight?</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25</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Our agenda is packed this evening with lots of great information!</a:t>
            </a:r>
            <a:endParaRPr lang="en-US">
              <a:ea typeface="Calibri"/>
              <a:cs typeface="Calibri"/>
            </a:endParaRPr>
          </a:p>
          <a:p>
            <a:endParaRPr lang="en-US"/>
          </a:p>
          <a:p>
            <a:r>
              <a:rPr lang="en-US" i="1"/>
              <a:t>Go through list…</a:t>
            </a:r>
            <a:endParaRPr lang="en-US" i="1">
              <a:ea typeface="Calibri"/>
              <a:cs typeface="Calibri"/>
            </a:endParaRPr>
          </a:p>
          <a:p>
            <a:endParaRPr lang="en-US"/>
          </a:p>
          <a:p>
            <a:r>
              <a:rPr lang="en-US"/>
              <a:t>Please make sure you stay on mute for the presentation portion of this evening, but you are welcome to add questions and comments to the chat as you think of them. We will also have time throughout the meeting and at the end of tonight’s meeting for you to unmute and ask any additional questions.</a:t>
            </a:r>
          </a:p>
          <a:p>
            <a:endParaRPr lang="en-US"/>
          </a:p>
          <a:p>
            <a:pPr>
              <a:defRPr/>
            </a:pPr>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B152-C82F-3819-B313-D83E99B49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BC2A-7980-DFB2-98A1-482EB9E11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490D-82CD-7ED8-BBEB-DAB28B10EBF7}"/>
              </a:ext>
            </a:extLst>
          </p:cNvPr>
          <p:cNvSpPr>
            <a:spLocks noGrp="1"/>
          </p:cNvSpPr>
          <p:nvPr>
            <p:ph type="body" idx="1"/>
          </p:nvPr>
        </p:nvSpPr>
        <p:spPr/>
        <p:txBody>
          <a:bodyPr/>
          <a:lstStyle/>
          <a:p>
            <a:br>
              <a:rPr lang="en-US" spc="61">
                <a:ea typeface="Calibri"/>
                <a:cs typeface="+mn-lt"/>
              </a:rPr>
            </a:br>
            <a:r>
              <a:rPr lang="en-US" spc="61">
                <a:solidFill>
                  <a:srgbClr val="333333"/>
                </a:solidFill>
                <a:highlight>
                  <a:srgbClr val="FFFFFF"/>
                </a:highlight>
              </a:rPr>
              <a:t>Happy World Thinking Day! Yesterday, Girl Scouts and Girl Guides around the world celebrated 100 years of World Thinking Day! This year’s theme was Our Friendship and we hope that you were able to celebrate Girl Scouts' global connects with your troops and service unit.</a:t>
            </a:r>
            <a:endParaRPr lang="en-US" spc="61">
              <a:solidFill>
                <a:srgbClr val="333333"/>
              </a:solidFill>
              <a:highlight>
                <a:srgbClr val="FFFFFF"/>
              </a:highlight>
              <a:ea typeface="Calibri"/>
              <a:cs typeface="+mn-lt"/>
            </a:endParaRPr>
          </a:p>
        </p:txBody>
      </p:sp>
      <p:sp>
        <p:nvSpPr>
          <p:cNvPr id="4" name="Slide Number Placeholder 3">
            <a:extLst>
              <a:ext uri="{FF2B5EF4-FFF2-40B4-BE49-F238E27FC236}">
                <a16:creationId xmlns:a16="http://schemas.microsoft.com/office/drawing/2014/main" id="{A63B1074-7EDE-5A46-3639-C7113334292F}"/>
              </a:ext>
            </a:extLst>
          </p:cNvPr>
          <p:cNvSpPr>
            <a:spLocks noGrp="1"/>
          </p:cNvSpPr>
          <p:nvPr>
            <p:ph type="sldNum" sz="quarter" idx="5"/>
          </p:nvPr>
        </p:nvSpPr>
        <p:spPr/>
        <p:txBody>
          <a:bodyPr/>
          <a:lstStyle/>
          <a:p>
            <a:fld id="{8CBCB34E-50E2-40A4-B161-B712AA98D072}" type="slidenum">
              <a:rPr lang="en-US"/>
              <a:t>4</a:t>
            </a:fld>
            <a:endParaRPr lang="en-US"/>
          </a:p>
        </p:txBody>
      </p:sp>
    </p:spTree>
    <p:extLst>
      <p:ext uri="{BB962C8B-B14F-4D97-AF65-F5344CB8AC3E}">
        <p14:creationId xmlns:p14="http://schemas.microsoft.com/office/powerpoint/2010/main" val="246286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JACLYN:</a:t>
            </a:r>
          </a:p>
          <a:p>
            <a:r>
              <a:rPr lang="en-US" sz="1200" kern="1200" dirty="0">
                <a:solidFill>
                  <a:schemeClr val="tx1"/>
                </a:solidFill>
                <a:effectLst/>
                <a:latin typeface="+mn-lt"/>
                <a:ea typeface="+mn-ea"/>
                <a:cs typeface="+mn-cs"/>
              </a:rPr>
              <a:t>Good evening, everyone! Thanks for being with us tonight! I have three announcements to share with you.</a:t>
            </a:r>
          </a:p>
          <a:p>
            <a:r>
              <a:rPr lang="en-US" sz="1200" kern="1200" dirty="0">
                <a:solidFill>
                  <a:schemeClr val="tx1"/>
                </a:solidFill>
                <a:effectLst/>
                <a:latin typeface="+mn-lt"/>
                <a:ea typeface="+mn-ea"/>
                <a:cs typeface="+mn-cs"/>
              </a:rPr>
              <a:t>First: We are still looking for more applicants for Girl Representatives to the Council Board of Directors. Any Girl Scout in grades 10th or 11th grade has the opportunity to learn leadership and real-world skills through a one-year term with the board of directors, beginning at the Annual Meeting in April. During her term she will learn about the inner workings of Girl Scouts, how the board influences and supports the council and the girls, group dynamics, planning skills and financial accountability. </a:t>
            </a:r>
            <a:r>
              <a:rPr lang="en-US" sz="1200" u="sng" kern="1200" dirty="0">
                <a:solidFill>
                  <a:schemeClr val="tx1"/>
                </a:solidFill>
                <a:effectLst/>
                <a:latin typeface="+mn-lt"/>
                <a:ea typeface="+mn-ea"/>
                <a:cs typeface="+mn-cs"/>
                <a:hlinkClick r:id="rId3" tooltip="Applications to become a Girl Board Member"/>
              </a:rPr>
              <a:t>Applications to become a Girl Board Member</a:t>
            </a:r>
            <a:r>
              <a:rPr lang="en-US" sz="1200" kern="1200" dirty="0">
                <a:solidFill>
                  <a:schemeClr val="tx1"/>
                </a:solidFill>
                <a:effectLst/>
                <a:latin typeface="+mn-lt"/>
                <a:ea typeface="+mn-ea"/>
                <a:cs typeface="+mn-cs"/>
              </a:rPr>
              <a:t> are open until March 1, 2026 and you can find the link to apply in the Today’s Tips email sent today.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Speaking of the Board of Directors, we are hosting </a:t>
            </a:r>
            <a:r>
              <a:rPr lang="en-US" sz="1200" u="sng" kern="1200" dirty="0">
                <a:solidFill>
                  <a:schemeClr val="tx1"/>
                </a:solidFill>
                <a:effectLst/>
                <a:latin typeface="+mn-lt"/>
                <a:ea typeface="+mn-ea"/>
                <a:cs typeface="+mn-cs"/>
                <a:hlinkClick r:id="rId4" tooltip="Board Forums"/>
              </a:rPr>
              <a:t>Board Forums</a:t>
            </a:r>
            <a:r>
              <a:rPr lang="en-US" sz="1200" kern="1200" dirty="0">
                <a:solidFill>
                  <a:schemeClr val="tx1"/>
                </a:solidFill>
                <a:effectLst/>
                <a:latin typeface="+mn-lt"/>
                <a:ea typeface="+mn-ea"/>
                <a:cs typeface="+mn-cs"/>
              </a:rPr>
              <a:t> at each service center throughout February and March and look forward to seeing you in-person or virtually for these informational and governance meetings with the GSCP2P Board of Directors. The Hickory Forum was held last week but you have three more chances.</a:t>
            </a:r>
          </a:p>
          <a:p>
            <a:r>
              <a:rPr lang="en-US" sz="1200" kern="1200" dirty="0">
                <a:solidFill>
                  <a:schemeClr val="tx1"/>
                </a:solidFill>
                <a:effectLst/>
                <a:latin typeface="+mn-lt"/>
                <a:ea typeface="+mn-ea"/>
                <a:cs typeface="+mn-cs"/>
              </a:rPr>
              <a:t>Gastonia is Thursday February 26, 6-7:30 p.m.</a:t>
            </a:r>
          </a:p>
          <a:p>
            <a:r>
              <a:rPr lang="en-US" sz="1200" kern="1200" dirty="0">
                <a:solidFill>
                  <a:schemeClr val="tx1"/>
                </a:solidFill>
                <a:effectLst/>
                <a:latin typeface="+mn-lt"/>
                <a:ea typeface="+mn-ea"/>
                <a:cs typeface="+mn-cs"/>
              </a:rPr>
              <a:t>Greensboro will be Thursday, March 12, 6-7:30 p.m.</a:t>
            </a:r>
          </a:p>
          <a:p>
            <a:r>
              <a:rPr lang="en-US" sz="1200" kern="1200" dirty="0">
                <a:solidFill>
                  <a:schemeClr val="tx1"/>
                </a:solidFill>
                <a:effectLst/>
                <a:latin typeface="+mn-lt"/>
                <a:ea typeface="+mn-ea"/>
                <a:cs typeface="+mn-cs"/>
              </a:rPr>
              <a:t>And Asheville will be Tuesday March 17, 6-7:30 p.m.</a:t>
            </a:r>
          </a:p>
          <a:p>
            <a:r>
              <a:rPr lang="en-US" sz="1200" kern="1200" dirty="0">
                <a:solidFill>
                  <a:schemeClr val="tx1"/>
                </a:solidFill>
                <a:effectLst/>
                <a:latin typeface="+mn-lt"/>
                <a:ea typeface="+mn-ea"/>
                <a:cs typeface="+mn-cs"/>
              </a:rPr>
              <a:t>You can register through the events calendar on our website.</a:t>
            </a:r>
          </a:p>
          <a:p>
            <a:r>
              <a:rPr lang="en-US" sz="1200" kern="1200" dirty="0">
                <a:solidFill>
                  <a:schemeClr val="tx1"/>
                </a:solidFill>
                <a:effectLst/>
                <a:latin typeface="+mn-lt"/>
                <a:ea typeface="+mn-ea"/>
                <a:cs typeface="+mn-cs"/>
              </a:rPr>
              <a:t>And finally….</a:t>
            </a:r>
          </a:p>
          <a:p>
            <a:r>
              <a:rPr lang="en-US" sz="1200" kern="1200" dirty="0">
                <a:solidFill>
                  <a:schemeClr val="tx1"/>
                </a:solidFill>
                <a:effectLst/>
                <a:latin typeface="+mn-lt"/>
                <a:ea typeface="+mn-ea"/>
                <a:cs typeface="+mn-cs"/>
              </a:rPr>
              <a:t>This summer is the </a:t>
            </a:r>
            <a:r>
              <a:rPr lang="en-US" sz="1200" u="sng" kern="1200" dirty="0">
                <a:solidFill>
                  <a:schemeClr val="tx1"/>
                </a:solidFill>
                <a:effectLst/>
                <a:latin typeface="+mn-lt"/>
                <a:ea typeface="+mn-ea"/>
                <a:cs typeface="+mn-cs"/>
                <a:hlinkClick r:id="rId5" tooltip="58th National Council Session and Girl Scouts Unite"/>
              </a:rPr>
              <a:t>58th National Council Session and Girl Scouts Unite</a:t>
            </a:r>
            <a:r>
              <a:rPr lang="en-US" sz="1200" kern="1200" dirty="0">
                <a:solidFill>
                  <a:schemeClr val="tx1"/>
                </a:solidFill>
                <a:effectLst/>
                <a:latin typeface="+mn-lt"/>
                <a:ea typeface="+mn-ea"/>
                <a:cs typeface="+mn-cs"/>
              </a:rPr>
              <a:t> event in Washington, D.C.! The Girl Scout National Convention occurs every three years and is a stellar opportunity to see girl-led governance in action, connect with Girl Scouts from all over, hear from inspiring speakers, learn leadership skills through interactive workshops and discover unique adventures.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GSCP2P is not organizing an official trip to Washington, D.C. but Girl Scouts, volunteers, alums and families are all invited to attend, and group travel plans can be coordinated within your troop or service unit. Our council has booked several rooms and is able to offer discounted lodging to our members traveling for the convention. Learn more and complete our </a:t>
            </a:r>
            <a:r>
              <a:rPr lang="en-US" sz="1200" u="sng" kern="1200" dirty="0">
                <a:solidFill>
                  <a:schemeClr val="tx1"/>
                </a:solidFill>
                <a:effectLst/>
                <a:latin typeface="+mn-lt"/>
                <a:ea typeface="+mn-ea"/>
                <a:cs typeface="+mn-cs"/>
                <a:hlinkClick r:id="rId6" tooltip="National Convention Lodging Interest Form"/>
              </a:rPr>
              <a:t>National Convention Lodging Interest Form</a:t>
            </a:r>
            <a:r>
              <a:rPr lang="en-US" sz="1200" kern="1200" dirty="0">
                <a:solidFill>
                  <a:schemeClr val="tx1"/>
                </a:solidFill>
                <a:effectLst/>
                <a:latin typeface="+mn-lt"/>
                <a:ea typeface="+mn-ea"/>
                <a:cs typeface="+mn-cs"/>
              </a:rPr>
              <a:t> found in today’s </a:t>
            </a:r>
            <a:r>
              <a:rPr lang="en-US" sz="1200" kern="1200" dirty="0" err="1">
                <a:solidFill>
                  <a:schemeClr val="tx1"/>
                </a:solidFill>
                <a:effectLst/>
                <a:latin typeface="+mn-lt"/>
                <a:ea typeface="+mn-ea"/>
                <a:cs typeface="+mn-cs"/>
              </a:rPr>
              <a:t>Today’s</a:t>
            </a:r>
            <a:r>
              <a:rPr lang="en-US" sz="1200" kern="1200" dirty="0">
                <a:solidFill>
                  <a:schemeClr val="tx1"/>
                </a:solidFill>
                <a:effectLst/>
                <a:latin typeface="+mn-lt"/>
                <a:ea typeface="+mn-ea"/>
                <a:cs typeface="+mn-cs"/>
              </a:rPr>
              <a:t> Tips to reserve your rooms. Now I would like to turn things over to Sandi for a membership update. Sandi?</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58C9-A2C0-2E2E-F982-9BE29DEDE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C4C4B-5DB6-68B3-1197-FA4DEA7BD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EF95D-9632-704D-0E56-C2864866BFF3}"/>
              </a:ext>
            </a:extLst>
          </p:cNvPr>
          <p:cNvSpPr>
            <a:spLocks noGrp="1"/>
          </p:cNvSpPr>
          <p:nvPr>
            <p:ph type="body" idx="1"/>
          </p:nvPr>
        </p:nvSpPr>
        <p:spPr/>
        <p:txBody>
          <a:bodyPr/>
          <a:lstStyle/>
          <a:p>
            <a:r>
              <a:rPr lang="en-US"/>
              <a:t>SANDI: A quick update for everyone.  </a:t>
            </a:r>
            <a:r>
              <a:rPr lang="en-US" i="1"/>
              <a:t>Read slide and celebrate!</a:t>
            </a: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28472A91-862B-6F27-C18B-53B4C240A7F1}"/>
              </a:ext>
            </a:extLst>
          </p:cNvPr>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321100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r>
              <a:rPr lang="en-US" b="1">
                <a:ea typeface="Calibri"/>
                <a:cs typeface="Calibri"/>
              </a:rPr>
              <a:t>Read top contributors for SUs</a:t>
            </a:r>
            <a:r>
              <a:rPr lang="en-US">
                <a:ea typeface="Calibri"/>
                <a:cs typeface="Calibri"/>
              </a:rPr>
              <a:t>:  I want to sincerely thank you for not only embracing our new platform, </a:t>
            </a:r>
            <a:r>
              <a:rPr lang="en-US" err="1">
                <a:ea typeface="Calibri"/>
                <a:cs typeface="Calibri"/>
              </a:rPr>
              <a:t>Rallyhood</a:t>
            </a:r>
            <a:r>
              <a:rPr lang="en-US">
                <a:ea typeface="Calibri"/>
                <a:cs typeface="Calibri"/>
              </a:rPr>
              <a:t>, but for actively advancing it across your Service Unit. Your willingness to learn the system, use it consistently, and encourage others to engage has made a meaningful difference. Thank you for your leadership and continued support. </a:t>
            </a:r>
          </a:p>
          <a:p>
            <a:r>
              <a:rPr lang="en-US" b="1">
                <a:ea typeface="Calibri"/>
                <a:cs typeface="Calibri"/>
              </a:rPr>
              <a:t>Troop ACH</a:t>
            </a:r>
            <a:r>
              <a:rPr lang="en-US">
                <a:ea typeface="Calibri"/>
                <a:cs typeface="Calibri"/>
              </a:rPr>
              <a:t> – we still have about 90 outstanding. Please watch for follow up emails from customer care letting you know what additional information is needed. </a:t>
            </a:r>
          </a:p>
          <a:p>
            <a:r>
              <a:rPr lang="en-US" b="1">
                <a:ea typeface="Calibri"/>
                <a:cs typeface="Calibri"/>
              </a:rPr>
              <a:t>SU </a:t>
            </a:r>
            <a:r>
              <a:rPr lang="en-US">
                <a:ea typeface="Calibri"/>
                <a:cs typeface="Calibri"/>
              </a:rPr>
              <a:t>ACH – watch for an email coming this week. </a:t>
            </a:r>
          </a:p>
          <a:p>
            <a:r>
              <a:rPr lang="en-US" b="1">
                <a:ea typeface="Calibri"/>
                <a:cs typeface="Calibri"/>
              </a:rPr>
              <a:t>Back by Popular Demand</a:t>
            </a:r>
            <a:r>
              <a:rPr lang="en-US">
                <a:ea typeface="Calibri"/>
                <a:cs typeface="Calibri"/>
              </a:rPr>
              <a:t>...Service Unit Retreat on May 30, 2026 to be held at Monticello Community Church, </a:t>
            </a:r>
            <a:r>
              <a:rPr lang="en-US" err="1">
                <a:ea typeface="Calibri"/>
                <a:cs typeface="Calibri"/>
              </a:rPr>
              <a:t>Statesvill</a:t>
            </a:r>
            <a:r>
              <a:rPr lang="en-US">
                <a:ea typeface="Calibri"/>
                <a:cs typeface="Calibri"/>
              </a:rPr>
              <a:t>e from 10 a.m. -3 p.m. </a:t>
            </a:r>
            <a:r>
              <a:rPr lang="en-US"/>
              <a:t>Get ready for an exciting day of role-specific training, SU team building, and meaningful collaboration as we connect, share ideas, and learn best practices from across our council! Registration will be opening soon!</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0736-9CA5-EED8-2497-90278703E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4F92E-7787-D746-0351-14787CA57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78396-041E-1452-238B-C5091C8808CD}"/>
              </a:ext>
            </a:extLst>
          </p:cNvPr>
          <p:cNvSpPr>
            <a:spLocks noGrp="1"/>
          </p:cNvSpPr>
          <p:nvPr>
            <p:ph type="body" idx="1"/>
          </p:nvPr>
        </p:nvSpPr>
        <p:spPr/>
        <p:txBody>
          <a:bodyPr/>
          <a:lstStyle/>
          <a:p>
            <a:pPr marL="228600" indent="-228600">
              <a:buAutoNum type="arabicPeriod"/>
            </a:pPr>
            <a:r>
              <a:rPr lang="en-US" dirty="0"/>
              <a:t>All girls who renew their membership during April 1 – May 31, 2026, will receive an automatic discount of $20 off their membership during the renewal process. </a:t>
            </a:r>
          </a:p>
          <a:p>
            <a:pPr marL="228600" indent="-228600">
              <a:buAutoNum type="arabicPeriod"/>
            </a:pPr>
            <a:r>
              <a:rPr lang="en-US" dirty="0">
                <a:highlight>
                  <a:srgbClr val="FFFFFF"/>
                </a:highlight>
              </a:rPr>
              <a:t>Every volunteer that renews between April 1 - May 31, 2026, will receive free admission to the Volunteer Conference August 1, 2026.</a:t>
            </a:r>
            <a:endParaRPr lang="en-US" dirty="0">
              <a:highlight>
                <a:srgbClr val="FFFFFF"/>
              </a:highlight>
              <a:ea typeface="Calibri"/>
              <a:cs typeface="Calibri"/>
            </a:endParaRPr>
          </a:p>
          <a:p>
            <a:pPr marL="228600" indent="-228600">
              <a:buAutoNum type="arabicPeriod"/>
            </a:pPr>
            <a:r>
              <a:rPr lang="en-US" dirty="0">
                <a:highlight>
                  <a:srgbClr val="FFFFFF"/>
                </a:highlight>
                <a:ea typeface="Calibri"/>
                <a:cs typeface="Calibri"/>
              </a:rPr>
              <a:t>Every SU that meets their spring renewal girl goal will receive a $200 program or store gift certificate.</a:t>
            </a:r>
          </a:p>
          <a:p>
            <a:pPr marL="228600" indent="-228600">
              <a:buAutoNum type="arabicPeriod"/>
            </a:pPr>
            <a:r>
              <a:rPr lang="en-US" dirty="0">
                <a:highlight>
                  <a:srgbClr val="FFFFFF"/>
                </a:highlight>
              </a:rPr>
              <a:t>For every girl over the Service Unit's Spring Renewal goal, the SU will also receive $10 per girl extra bonus</a:t>
            </a:r>
            <a:endParaRPr lang="en-US" dirty="0"/>
          </a:p>
          <a:p>
            <a:pPr marL="0" indent="0">
              <a:buNone/>
            </a:pPr>
            <a:endParaRPr lang="en-US" dirty="0">
              <a:highlight>
                <a:srgbClr val="FFFFFF"/>
              </a:highlight>
            </a:endParaRPr>
          </a:p>
          <a:p>
            <a:pPr marL="0" indent="0">
              <a:buNone/>
            </a:pPr>
            <a:r>
              <a:rPr lang="en-US" dirty="0">
                <a:highlight>
                  <a:srgbClr val="FFFFFF"/>
                </a:highlight>
              </a:rPr>
              <a:t>NEW EXTENDED YEAR INCENTIVE – Each SU that meets their extended year girl goal will receive a $50 program/retail gift certificate. Additionally, for every girl over their goal, they will receive a $5 extra bonus. </a:t>
            </a:r>
            <a:br>
              <a:rPr lang="en-US" dirty="0">
                <a:cs typeface="+mn-lt"/>
              </a:rPr>
            </a:b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BD11918-20A7-E507-ECBE-5E4CFE9BB0FB}"/>
              </a:ext>
            </a:extLst>
          </p:cNvPr>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189281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F439-1C0B-151D-E7D6-52FBB458D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36BF2-4099-7E9E-AB4B-5D75E520C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B6C27-C785-F28C-F50D-4E61941440F0}"/>
              </a:ext>
            </a:extLst>
          </p:cNvPr>
          <p:cNvSpPr>
            <a:spLocks noGrp="1"/>
          </p:cNvSpPr>
          <p:nvPr>
            <p:ph type="body" idx="1"/>
          </p:nvPr>
        </p:nvSpPr>
        <p:spPr/>
        <p:txBody>
          <a:bodyPr/>
          <a:lstStyle/>
          <a:p>
            <a:r>
              <a:rPr lang="en-US" spc="61">
                <a:ea typeface="Calibri"/>
                <a:cs typeface="Calibri"/>
              </a:rPr>
              <a:t>Registration is now open for annual meeting! All delegates will be receiving a discount code, so please make sure that your Service Unit is represented and your delegates have been assigned their correct role in MYGS. If there are changes, please let me know ASAP. </a:t>
            </a:r>
          </a:p>
          <a:p>
            <a:endParaRPr lang="en-US" spc="61">
              <a:ea typeface="Calibri"/>
              <a:cs typeface="Calibri"/>
            </a:endParaRPr>
          </a:p>
          <a:p>
            <a:r>
              <a:rPr lang="en-US" spc="61">
                <a:ea typeface="Calibri"/>
                <a:cs typeface="Calibri"/>
              </a:rPr>
              <a:t>Turn things over back to Jaclyn</a:t>
            </a:r>
          </a:p>
        </p:txBody>
      </p:sp>
      <p:sp>
        <p:nvSpPr>
          <p:cNvPr id="4" name="Slide Number Placeholder 3">
            <a:extLst>
              <a:ext uri="{FF2B5EF4-FFF2-40B4-BE49-F238E27FC236}">
                <a16:creationId xmlns:a16="http://schemas.microsoft.com/office/drawing/2014/main" id="{70ED9DD0-8960-126C-0890-4F57B24E6DE9}"/>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331692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s://click.email.girlscouts.org/?qs=eyJkZWtJZCI6IjhmZGVhYTc2LTdiZjctNGNmNS1iMmE3LWRlNDcyM2I4ZmM5ZSIsImRla1ZlcnNpb24iOjEsIml2IjoiQ216VjRiZEVyVElUcGlqSncyVmV5UT09IiwiY2lwaGVyVGV4dCI6Im9oZWl1c1Fkakt6UlZkbnNQVU5MWXllMUVHdXpDN01pS2hpRXF4dVF3WGRuQjV2Y0ZZZVhsTFlyQXlBOUpORHd5cmc5eEFxc1ZlOGV2UUtablljb0NtelY0YmRFclRJVHBpakp3MlZleVE9PSIsImF1dGhUYWciOiI4TXE0UGNRS3JGWHZIcjBDbVoySEtBPT0ifQ%3D%3D" TargetMode="Externa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7.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www.girlscouts.org/en/members/for-girl-scouts/ways-to-participate/global-girl-scouts/world-thinking-day.html?gad_source=1&amp;gad_campaignid=23433479964&amp;gbraid=0AAAAABqtoYG_1pE5T-8Gah_kOfQApxAJo&amp;gclid=Cj0KCQiAvtzLBhCPARIsALwhxdrVS18CMXsDts_HlbZRD5dSRpK_ZbkmW7H8WmicmFLOvaHFm6Q8GEgaAs71EALw_wcB"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info@girlscoutsp2p.org" TargetMode="External"/><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www.girlscoutsp2p.org/en/sf-events-repository/2026/2026-annual-meeting.html" TargetMode="Externa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2977725" y="6837931"/>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a:solidFill>
                  <a:srgbClr val="FFFFFF"/>
                </a:solidFill>
                <a:latin typeface="Girl Scout 1"/>
                <a:ea typeface="Girl Scout 1"/>
                <a:cs typeface="Girl Scout 1"/>
                <a:sym typeface="Girl Scout 1"/>
              </a:rPr>
              <a:t>February 23, 2026</a:t>
            </a:r>
          </a:p>
        </p:txBody>
      </p:sp>
      <p:sp>
        <p:nvSpPr>
          <p:cNvPr id="32" name="TextBox 32"/>
          <p:cNvSpPr txBox="1"/>
          <p:nvPr/>
        </p:nvSpPr>
        <p:spPr>
          <a:xfrm>
            <a:off x="3131460" y="1031010"/>
            <a:ext cx="11968200" cy="1308515"/>
          </a:xfrm>
          <a:prstGeom prst="rect">
            <a:avLst/>
          </a:prstGeom>
        </p:spPr>
        <p:txBody>
          <a:bodyPr lIns="0" tIns="0" rIns="0" bIns="0" rtlCol="0" anchor="t">
            <a:spAutoFit/>
          </a:bodyPr>
          <a:lstStyle/>
          <a:p>
            <a:pPr algn="ctr">
              <a:lnSpc>
                <a:spcPts val="4982"/>
              </a:lnSpc>
            </a:pPr>
            <a:r>
              <a:rPr lang="en-US" sz="5301" spc="125">
                <a:solidFill>
                  <a:srgbClr val="FFFFFF"/>
                </a:solidFill>
                <a:latin typeface="Girl Scout 1"/>
                <a:ea typeface="Girl Scout 1"/>
                <a:cs typeface="Girl Scout 1"/>
                <a:sym typeface="Girl Scout 1"/>
              </a:rPr>
              <a:t>Service Area Leadership Team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CEFB-B2A2-B816-4D51-0C74B5739D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D0021A-7D8D-49E4-7A7A-FA5DF5CE169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4" name="TextBox 4">
            <a:extLst>
              <a:ext uri="{FF2B5EF4-FFF2-40B4-BE49-F238E27FC236}">
                <a16:creationId xmlns:a16="http://schemas.microsoft.com/office/drawing/2014/main" id="{5091E1CF-03CA-4E2E-B133-B57247BE5495}"/>
              </a:ext>
            </a:extLst>
          </p:cNvPr>
          <p:cNvSpPr txBox="1"/>
          <p:nvPr/>
        </p:nvSpPr>
        <p:spPr>
          <a:xfrm>
            <a:off x="9326179" y="270332"/>
            <a:ext cx="8123285" cy="838691"/>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Summer Camp</a:t>
            </a:r>
            <a:endParaRPr lang="en-US"/>
          </a:p>
        </p:txBody>
      </p:sp>
      <p:sp>
        <p:nvSpPr>
          <p:cNvPr id="8" name="TextBox 7">
            <a:extLst>
              <a:ext uri="{FF2B5EF4-FFF2-40B4-BE49-F238E27FC236}">
                <a16:creationId xmlns:a16="http://schemas.microsoft.com/office/drawing/2014/main" id="{92D5C255-823C-5710-A08A-81F406FDB7D3}"/>
              </a:ext>
            </a:extLst>
          </p:cNvPr>
          <p:cNvSpPr txBox="1"/>
          <p:nvPr/>
        </p:nvSpPr>
        <p:spPr>
          <a:xfrm>
            <a:off x="7913255" y="1391601"/>
            <a:ext cx="10200408"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irl Scout 1"/>
                <a:ea typeface="Calibri"/>
                <a:cs typeface="Calibri"/>
              </a:rPr>
              <a:t>Overnight camp is for rising grades 2-12 and day camp is for rising grades 1-5.</a:t>
            </a:r>
          </a:p>
          <a:p>
            <a:endParaRPr lang="en-US" sz="2800">
              <a:latin typeface="Girl Scout 1"/>
              <a:ea typeface="Calibri"/>
              <a:cs typeface="Calibri"/>
            </a:endParaRPr>
          </a:p>
          <a:p>
            <a:r>
              <a:rPr lang="en-US" sz="2800">
                <a:latin typeface="Girl Scout 1"/>
                <a:ea typeface="Calibri"/>
                <a:cs typeface="Calibri"/>
              </a:rPr>
              <a:t>Save $50 before our Early Bird Discount ends on March 31</a:t>
            </a:r>
          </a:p>
          <a:p>
            <a:endParaRPr lang="en-US" sz="2800">
              <a:latin typeface="Girl Scout 1"/>
              <a:ea typeface="Calibri"/>
              <a:cs typeface="Calibri"/>
            </a:endParaRPr>
          </a:p>
          <a:p>
            <a:r>
              <a:rPr lang="en-US" sz="2800">
                <a:latin typeface="Girl Scout 1"/>
                <a:ea typeface="Calibri"/>
                <a:cs typeface="Calibri"/>
              </a:rPr>
              <a:t>You can stack $150 in savings! Register for two overnight sessions during the Early Bird Discount and enjoy an extra $50 in savings with the Multi-Week Discount.</a:t>
            </a:r>
          </a:p>
          <a:p>
            <a:endParaRPr lang="en-US" sz="2800">
              <a:latin typeface="Girl Scout 1"/>
              <a:ea typeface="Calibri"/>
              <a:cs typeface="Calibri"/>
            </a:endParaRPr>
          </a:p>
          <a:p>
            <a:r>
              <a:rPr lang="en-US" sz="2800">
                <a:latin typeface="Girl Scout 1"/>
                <a:ea typeface="Calibri"/>
                <a:cs typeface="Calibri"/>
              </a:rPr>
              <a:t>All overnight campers will be offered an equestrian experience at no additional cost. Options may include barn tour, horseback riding or Equine Assisted Learning activity.</a:t>
            </a:r>
          </a:p>
          <a:p>
            <a:endParaRPr lang="en-US" sz="2800">
              <a:latin typeface="Girl Scout 1"/>
              <a:ea typeface="Calibri"/>
              <a:cs typeface="Calibri"/>
            </a:endParaRPr>
          </a:p>
          <a:p>
            <a:r>
              <a:rPr lang="en-US" sz="2800">
                <a:latin typeface="Girl Scout 1"/>
                <a:ea typeface="Calibri"/>
                <a:cs typeface="Calibri"/>
              </a:rPr>
              <a:t>Free transportation assistance from the Asheville and Hickory Service Centers is available for select weeks of overnight camp.</a:t>
            </a:r>
          </a:p>
          <a:p>
            <a:endParaRPr lang="en-US" sz="2800">
              <a:latin typeface="Girl Scout 1"/>
              <a:ea typeface="Calibri"/>
              <a:cs typeface="Calibri"/>
            </a:endParaRPr>
          </a:p>
          <a:p>
            <a:r>
              <a:rPr lang="en-US" sz="2800">
                <a:latin typeface="Girl Scout 1"/>
                <a:ea typeface="Calibri"/>
                <a:cs typeface="Arial"/>
              </a:rPr>
              <a:t>We are also hosting several virtual </a:t>
            </a:r>
            <a:r>
              <a:rPr lang="en-US" sz="2800">
                <a:solidFill>
                  <a:srgbClr val="00B451"/>
                </a:solidFill>
                <a:latin typeface="Girl Scout 1"/>
                <a:ea typeface="Calibri"/>
                <a:cs typeface="Arial"/>
                <a:hlinkClick r:id="rId5"/>
              </a:rPr>
              <a:t>Summer Camp Q&amp;A</a:t>
            </a:r>
            <a:r>
              <a:rPr lang="en-US" sz="2800">
                <a:latin typeface="Girl Scout 1"/>
                <a:ea typeface="Calibri"/>
                <a:cs typeface="Arial"/>
              </a:rPr>
              <a:t> sessions in March to help you feel excited and prepared for camp!</a:t>
            </a:r>
            <a:endParaRPr lang="en-US" sz="2800">
              <a:latin typeface="Girl Scout 1"/>
            </a:endParaRPr>
          </a:p>
        </p:txBody>
      </p:sp>
      <p:pic>
        <p:nvPicPr>
          <p:cNvPr id="6" name="Picture 5" descr="A collage of people in a canoe&#10;&#10;AI-generated content may be incorrect.">
            <a:extLst>
              <a:ext uri="{FF2B5EF4-FFF2-40B4-BE49-F238E27FC236}">
                <a16:creationId xmlns:a16="http://schemas.microsoft.com/office/drawing/2014/main" id="{CD551D16-22A5-4483-0E37-E13D2B175CB3}"/>
              </a:ext>
            </a:extLst>
          </p:cNvPr>
          <p:cNvPicPr>
            <a:picLocks noChangeAspect="1"/>
          </p:cNvPicPr>
          <p:nvPr/>
        </p:nvPicPr>
        <p:blipFill>
          <a:blip r:embed="rId6"/>
          <a:stretch>
            <a:fillRect/>
          </a:stretch>
        </p:blipFill>
        <p:spPr>
          <a:xfrm>
            <a:off x="1050822" y="649851"/>
            <a:ext cx="5954662" cy="8978081"/>
          </a:xfrm>
          <a:prstGeom prst="rect">
            <a:avLst/>
          </a:prstGeom>
        </p:spPr>
      </p:pic>
    </p:spTree>
    <p:extLst>
      <p:ext uri="{BB962C8B-B14F-4D97-AF65-F5344CB8AC3E}">
        <p14:creationId xmlns:p14="http://schemas.microsoft.com/office/powerpoint/2010/main" val="227600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852B-83A1-5B00-EBA1-DB8719E5C8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BA83EB-3AE1-7BDC-B5D6-13163BA0B80A}"/>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4549863-BAC6-505C-CF65-493030A6A557}"/>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43F5E2B7-B7AE-678A-977A-AC4DD72A94B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PROPERTY UPDATES</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5C88B239-CB7A-75C2-CCD0-41F276CAA798}"/>
              </a:ext>
            </a:extLst>
          </p:cNvPr>
          <p:cNvSpPr txBox="1"/>
          <p:nvPr/>
        </p:nvSpPr>
        <p:spPr>
          <a:xfrm>
            <a:off x="8207964" y="1699244"/>
            <a:ext cx="9849908"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Girl Scout 1"/>
                <a:ea typeface="Calibri"/>
                <a:cs typeface="Calibri"/>
              </a:rPr>
              <a:t>Camp Pisgah</a:t>
            </a:r>
            <a:endParaRPr lang="en-US" sz="3000">
              <a:latin typeface="Girl Scout 1"/>
              <a:ea typeface="Calibri"/>
              <a:cs typeface="Calibri"/>
            </a:endParaRPr>
          </a:p>
          <a:p>
            <a:pPr marL="457200" indent="-457200">
              <a:buFont typeface="Arial"/>
              <a:buChar char="•"/>
            </a:pPr>
            <a:r>
              <a:rPr lang="en-US" sz="3000">
                <a:latin typeface="Girl Scout 1"/>
                <a:ea typeface="Calibri"/>
                <a:cs typeface="Calibri"/>
              </a:rPr>
              <a:t>Cisterns have been painted and WNCIL started the cleaning the water system on 2/20/26. </a:t>
            </a:r>
            <a:endParaRPr lang="en-US">
              <a:latin typeface="Calibri"/>
              <a:ea typeface="Calibri"/>
              <a:cs typeface="Calibri"/>
            </a:endParaRPr>
          </a:p>
          <a:p>
            <a:pPr marL="914400" lvl="1" indent="-457200">
              <a:buFont typeface="Courier New"/>
              <a:buChar char="o"/>
            </a:pPr>
            <a:r>
              <a:rPr lang="en-US" sz="3000">
                <a:latin typeface="Girl Scout 1"/>
                <a:ea typeface="Calibri"/>
                <a:cs typeface="Calibri"/>
              </a:rPr>
              <a:t>Once completed, we will schedule with Transylvania County to re-test water system. </a:t>
            </a:r>
            <a:endParaRPr lang="en-US">
              <a:latin typeface="Calibri"/>
              <a:ea typeface="Calibri"/>
              <a:cs typeface="Calibri"/>
            </a:endParaRPr>
          </a:p>
          <a:p>
            <a:pPr marL="457200" indent="-457200">
              <a:buFont typeface="Arial"/>
              <a:buChar char="•"/>
            </a:pPr>
            <a:r>
              <a:rPr lang="en-US" sz="3000">
                <a:latin typeface="Girl Scout 1"/>
                <a:ea typeface="Calibri"/>
                <a:cs typeface="Calibri"/>
              </a:rPr>
              <a:t>Ranger position has been posted and we will begin interviews this week.</a:t>
            </a:r>
          </a:p>
          <a:p>
            <a:r>
              <a:rPr lang="en-US" sz="3000" b="1">
                <a:latin typeface="Girl Scout 1"/>
                <a:ea typeface="Calibri"/>
                <a:cs typeface="Calibri"/>
              </a:rPr>
              <a:t>CGC</a:t>
            </a:r>
          </a:p>
          <a:p>
            <a:pPr marL="457200" indent="-457200">
              <a:buFont typeface="Arial"/>
              <a:buChar char="•"/>
            </a:pPr>
            <a:r>
              <a:rPr lang="en-US" sz="3000">
                <a:latin typeface="Girl Scout 1"/>
                <a:ea typeface="Calibri"/>
                <a:cs typeface="Calibri"/>
              </a:rPr>
              <a:t>Site visit with team tomorrow; Continued work with hurricane projects and water testing to happen in March</a:t>
            </a:r>
          </a:p>
          <a:p>
            <a:r>
              <a:rPr lang="en-US" sz="3000" b="1">
                <a:latin typeface="Girl Scout 1"/>
                <a:ea typeface="Calibri"/>
                <a:cs typeface="Calibri"/>
              </a:rPr>
              <a:t>KPC</a:t>
            </a:r>
            <a:endParaRPr lang="en-US"/>
          </a:p>
          <a:p>
            <a:pPr marL="457200" indent="-457200">
              <a:buFont typeface="Arial"/>
              <a:buChar char="•"/>
            </a:pPr>
            <a:r>
              <a:rPr lang="en-US" sz="3000">
                <a:latin typeface="Girl Scout 1"/>
                <a:ea typeface="Calibri"/>
                <a:cs typeface="Calibri"/>
              </a:rPr>
              <a:t> Various projects are being done around camp.</a:t>
            </a:r>
          </a:p>
          <a:p>
            <a:pPr marL="914400" lvl="1" indent="-457200">
              <a:buFont typeface="Courier New"/>
              <a:buChar char="o"/>
            </a:pPr>
            <a:r>
              <a:rPr lang="en-US" sz="3000">
                <a:latin typeface="Girl Scout 1"/>
                <a:ea typeface="Calibri"/>
                <a:cs typeface="Calibri"/>
              </a:rPr>
              <a:t>Run-in Shelter</a:t>
            </a:r>
          </a:p>
          <a:p>
            <a:pPr marL="914400" lvl="1" indent="-457200">
              <a:buFont typeface="Courier New"/>
              <a:buChar char="o"/>
            </a:pPr>
            <a:r>
              <a:rPr lang="en-US" sz="3000">
                <a:latin typeface="Girl Scout 1"/>
                <a:ea typeface="Calibri"/>
                <a:cs typeface="Calibri"/>
              </a:rPr>
              <a:t>Maintenance Barn repair</a:t>
            </a:r>
          </a:p>
          <a:p>
            <a:pPr marL="914400" lvl="1" indent="-457200">
              <a:buFont typeface="Courier New"/>
              <a:buChar char="o"/>
            </a:pPr>
            <a:r>
              <a:rPr lang="en-US" sz="3000">
                <a:latin typeface="Girl Scout 1"/>
                <a:ea typeface="Calibri"/>
                <a:cs typeface="Calibri"/>
              </a:rPr>
              <a:t>Amphitheatre Stage Demo</a:t>
            </a:r>
          </a:p>
          <a:p>
            <a:pPr marL="914400" lvl="1" indent="-457200">
              <a:buFont typeface="Courier New"/>
              <a:buChar char="o"/>
            </a:pPr>
            <a:r>
              <a:rPr lang="en-US" sz="3000">
                <a:latin typeface="Girl Scout 1"/>
                <a:ea typeface="Calibri"/>
                <a:cs typeface="Calibri"/>
              </a:rPr>
              <a:t>Dining Hall Wall Demo/Repair</a:t>
            </a:r>
          </a:p>
          <a:p>
            <a:pPr marL="914400" lvl="1" indent="-457200">
              <a:buFont typeface="Courier New"/>
              <a:buChar char="o"/>
            </a:pPr>
            <a:endParaRPr lang="en-US" sz="3000">
              <a:latin typeface="Girl Scout 1"/>
              <a:ea typeface="Calibri"/>
              <a:cs typeface="Calibri"/>
            </a:endParaRPr>
          </a:p>
          <a:p>
            <a:pPr marL="914400" lvl="1" indent="-457200">
              <a:buFont typeface="Courier New"/>
              <a:buChar char="o"/>
            </a:pPr>
            <a:endParaRPr lang="en-US" sz="3000">
              <a:latin typeface="Girl Scout 1"/>
              <a:ea typeface="Calibri"/>
              <a:cs typeface="Calibri"/>
            </a:endParaRPr>
          </a:p>
          <a:p>
            <a:pPr indent="-457200">
              <a:buFont typeface="Arial"/>
              <a:buChar char="•"/>
            </a:pPr>
            <a:endParaRPr lang="en-US" sz="3000">
              <a:latin typeface="Girl Scout 1"/>
              <a:ea typeface="Calibri"/>
              <a:cs typeface="Calibri"/>
            </a:endParaRPr>
          </a:p>
        </p:txBody>
      </p:sp>
    </p:spTree>
    <p:extLst>
      <p:ext uri="{BB962C8B-B14F-4D97-AF65-F5344CB8AC3E}">
        <p14:creationId xmlns:p14="http://schemas.microsoft.com/office/powerpoint/2010/main" val="53195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901-C3B1-1B4F-9293-E954771583C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4170A7D-0700-A27D-4392-8128E50BFB7E}"/>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4" name="TextBox 3">
            <a:extLst>
              <a:ext uri="{FF2B5EF4-FFF2-40B4-BE49-F238E27FC236}">
                <a16:creationId xmlns:a16="http://schemas.microsoft.com/office/drawing/2014/main" id="{1364A5FD-C5EA-DCE4-302B-C3B2CCE3420A}"/>
              </a:ext>
            </a:extLst>
          </p:cNvPr>
          <p:cNvSpPr txBox="1"/>
          <p:nvPr/>
        </p:nvSpPr>
        <p:spPr>
          <a:xfrm>
            <a:off x="8768219" y="3021904"/>
            <a:ext cx="886216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solidFill>
                  <a:srgbClr val="7030A0"/>
                </a:solidFill>
                <a:latin typeface="Girl Scout Text Book"/>
                <a:ea typeface="Calibri"/>
                <a:cs typeface="Calibri"/>
              </a:rPr>
              <a:t>Cookie Program Extended to </a:t>
            </a:r>
            <a:endParaRPr lang="en-US"/>
          </a:p>
          <a:p>
            <a:pPr algn="ctr"/>
            <a:r>
              <a:rPr lang="en-US" sz="6600" b="1">
                <a:solidFill>
                  <a:srgbClr val="7030A0"/>
                </a:solidFill>
                <a:latin typeface="Girl Scout Text Book"/>
                <a:ea typeface="Calibri"/>
                <a:cs typeface="Calibri"/>
              </a:rPr>
              <a:t>March 15, 2026!</a:t>
            </a:r>
            <a:endParaRPr lang="en-US"/>
          </a:p>
        </p:txBody>
      </p:sp>
      <p:pic>
        <p:nvPicPr>
          <p:cNvPr id="7" name="Picture 6" descr="Two ferrets standing together&#10;&#10;AI-generated content may be incorrect.">
            <a:extLst>
              <a:ext uri="{FF2B5EF4-FFF2-40B4-BE49-F238E27FC236}">
                <a16:creationId xmlns:a16="http://schemas.microsoft.com/office/drawing/2014/main" id="{BC882742-20BF-C5AE-22DE-4BCB7D344B68}"/>
              </a:ext>
            </a:extLst>
          </p:cNvPr>
          <p:cNvPicPr>
            <a:picLocks noChangeAspect="1"/>
          </p:cNvPicPr>
          <p:nvPr/>
        </p:nvPicPr>
        <p:blipFill>
          <a:blip r:embed="rId3"/>
          <a:stretch>
            <a:fillRect/>
          </a:stretch>
        </p:blipFill>
        <p:spPr>
          <a:xfrm>
            <a:off x="1116578" y="2063532"/>
            <a:ext cx="8601858" cy="7600429"/>
          </a:xfrm>
          <a:prstGeom prst="rect">
            <a:avLst/>
          </a:prstGeom>
        </p:spPr>
      </p:pic>
    </p:spTree>
    <p:extLst>
      <p:ext uri="{BB962C8B-B14F-4D97-AF65-F5344CB8AC3E}">
        <p14:creationId xmlns:p14="http://schemas.microsoft.com/office/powerpoint/2010/main" val="406879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40E1-C480-55C6-A0A8-DF3F3B6A1AC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80D4DA0-51C6-581A-702B-FEF0981AE34C}"/>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5822C9D3-FD5B-8958-35DD-BD9792C5B605}"/>
              </a:ext>
            </a:extLst>
          </p:cNvPr>
          <p:cNvSpPr/>
          <p:nvPr/>
        </p:nvSpPr>
        <p:spPr>
          <a:xfrm>
            <a:off x="3224213" y="2261937"/>
            <a:ext cx="13538830" cy="74468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a:r>
              <a:rPr lang="en-US" sz="2400" b="1">
                <a:solidFill>
                  <a:schemeClr val="bg1"/>
                </a:solidFill>
                <a:latin typeface="Girl Scout Text Book"/>
                <a:ea typeface="Palatino Linotype"/>
                <a:cs typeface="Palatino Linotype"/>
              </a:rPr>
              <a:t>Troop Incentives</a:t>
            </a:r>
            <a:r>
              <a:rPr lang="en-US" sz="2400">
                <a:solidFill>
                  <a:schemeClr val="bg1"/>
                </a:solidFill>
                <a:latin typeface="Girl Scout Text Book"/>
                <a:ea typeface="Palatino Linotype"/>
                <a:cs typeface="Palatino Linotype"/>
              </a:rPr>
              <a:t> </a:t>
            </a:r>
            <a:endParaRPr lang="en-US">
              <a:solidFill>
                <a:schemeClr val="bg1"/>
              </a:solidFill>
            </a:endParaRPr>
          </a:p>
          <a:p>
            <a:pPr marL="0"/>
            <a:r>
              <a:rPr lang="en-US" sz="2400">
                <a:solidFill>
                  <a:schemeClr val="bg1"/>
                </a:solidFill>
                <a:latin typeface="Girl Scout Text Book"/>
                <a:ea typeface="Palatino Linotype"/>
                <a:cs typeface="Palatino Linotype"/>
              </a:rPr>
              <a:t>Here’s how your troop can earn extra proceeds: </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Additional $0.10 per package sold:</a:t>
            </a:r>
            <a:r>
              <a:rPr lang="en-US" sz="2400">
                <a:solidFill>
                  <a:schemeClr val="bg1"/>
                </a:solidFill>
                <a:latin typeface="Girl Scout Text Book"/>
                <a:ea typeface="Palatino Linotype"/>
                <a:cs typeface="Palatino Linotype"/>
              </a:rPr>
              <a:t> Troops that increase their PGA (Per Girl Average) selling by</a:t>
            </a:r>
            <a:r>
              <a:rPr lang="en-US" sz="2400" b="1">
                <a:solidFill>
                  <a:schemeClr val="bg1"/>
                </a:solidFill>
                <a:latin typeface="Girl Scout Text Book"/>
                <a:ea typeface="Palatino Linotype"/>
                <a:cs typeface="Palatino Linotype"/>
              </a:rPr>
              <a:t> </a:t>
            </a:r>
            <a:r>
              <a:rPr lang="en-US" sz="2400">
                <a:solidFill>
                  <a:schemeClr val="bg1"/>
                </a:solidFill>
                <a:latin typeface="Girl Scout Text Book"/>
                <a:ea typeface="Palatino Linotype"/>
                <a:cs typeface="Palatino Linotype"/>
              </a:rPr>
              <a:t>at least</a:t>
            </a:r>
            <a:r>
              <a:rPr lang="en-US" sz="2400" b="1">
                <a:solidFill>
                  <a:schemeClr val="bg1"/>
                </a:solidFill>
                <a:latin typeface="Girl Scout Text Book"/>
                <a:ea typeface="Palatino Linotype"/>
                <a:cs typeface="Palatino Linotype"/>
              </a:rPr>
              <a:t> </a:t>
            </a:r>
            <a:r>
              <a:rPr lang="en-US" sz="2400">
                <a:solidFill>
                  <a:schemeClr val="bg1"/>
                </a:solidFill>
                <a:latin typeface="Girl Scout Text Book"/>
                <a:ea typeface="Palatino Linotype"/>
                <a:cs typeface="Palatino Linotype"/>
              </a:rPr>
              <a:t>50 packages </a:t>
            </a:r>
            <a:r>
              <a:rPr lang="en-US" sz="2400" i="1">
                <a:solidFill>
                  <a:schemeClr val="bg1"/>
                </a:solidFill>
                <a:latin typeface="Girl Scout Text Book"/>
                <a:ea typeface="Palatino Linotype"/>
                <a:cs typeface="Palatino Linotype"/>
              </a:rPr>
              <a:t>and</a:t>
            </a:r>
            <a:r>
              <a:rPr lang="en-US" sz="2400">
                <a:solidFill>
                  <a:schemeClr val="bg1"/>
                </a:solidFill>
                <a:latin typeface="Girl Scout Text Book"/>
                <a:ea typeface="Palatino Linotype"/>
                <a:cs typeface="Palatino Linotype"/>
              </a:rPr>
              <a:t> sell at least one more package than in 2025 will receive an additional $0.10 per package regardless of what incentive plan they have chosen.</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Additional $0.20 per package sold:</a:t>
            </a:r>
            <a:r>
              <a:rPr lang="en-US" sz="2400">
                <a:solidFill>
                  <a:schemeClr val="bg1"/>
                </a:solidFill>
                <a:latin typeface="Girl Scout Text Book"/>
                <a:ea typeface="Palatino Linotype"/>
                <a:cs typeface="Palatino Linotype"/>
              </a:rPr>
              <a:t> Troops that increase their PGA (Per Girl Average) selling by at least 100 packages </a:t>
            </a:r>
            <a:r>
              <a:rPr lang="en-US" sz="2400" i="1">
                <a:solidFill>
                  <a:schemeClr val="bg1"/>
                </a:solidFill>
                <a:latin typeface="Girl Scout Text Book"/>
                <a:ea typeface="Palatino Linotype"/>
                <a:cs typeface="Palatino Linotype"/>
              </a:rPr>
              <a:t>and</a:t>
            </a:r>
            <a:r>
              <a:rPr lang="en-US" sz="2400">
                <a:solidFill>
                  <a:schemeClr val="bg1"/>
                </a:solidFill>
                <a:latin typeface="Girl Scout Text Book"/>
                <a:ea typeface="Palatino Linotype"/>
                <a:cs typeface="Palatino Linotype"/>
              </a:rPr>
              <a:t> sell at least one more package than in 2025 will receive an additional $0.20 per package regardless of what incentive plan they have chosen.</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New troops or troops that did not participate in 2025:  </a:t>
            </a:r>
            <a:r>
              <a:rPr lang="en-US" sz="2400">
                <a:solidFill>
                  <a:schemeClr val="bg1"/>
                </a:solidFill>
                <a:latin typeface="Girl Scout Text Book"/>
                <a:ea typeface="Palatino Linotype"/>
                <a:cs typeface="Palatino Linotype"/>
              </a:rPr>
              <a:t>Your bonus will be based on overall PGA relative to the council goal of 303 packages. </a:t>
            </a:r>
          </a:p>
          <a:p>
            <a:pPr marL="914400" indent="0"/>
            <a:r>
              <a:rPr lang="en-US" sz="2400">
                <a:solidFill>
                  <a:schemeClr val="bg1"/>
                </a:solidFill>
                <a:latin typeface="Girl Scout Text Book"/>
                <a:ea typeface="Courier New"/>
                <a:cs typeface="Courier New"/>
              </a:rPr>
              <a:t>o</a:t>
            </a:r>
            <a:r>
              <a:rPr lang="en-US" sz="2400">
                <a:solidFill>
                  <a:schemeClr val="bg1"/>
                </a:solidFill>
                <a:latin typeface="Girl Scout Text Book"/>
                <a:ea typeface="Times New Roman"/>
                <a:cs typeface="Times New Roman"/>
              </a:rPr>
              <a:t>        </a:t>
            </a:r>
            <a:r>
              <a:rPr lang="en-US" sz="2400">
                <a:solidFill>
                  <a:schemeClr val="bg1"/>
                </a:solidFill>
                <a:latin typeface="Girl Scout Text Book"/>
                <a:ea typeface="Palatino Linotype"/>
                <a:cs typeface="Palatino Linotype"/>
              </a:rPr>
              <a:t>353 packages per girl selling = $0.10 per package additional proceeds </a:t>
            </a:r>
          </a:p>
          <a:p>
            <a:pPr marL="914400" indent="0"/>
            <a:r>
              <a:rPr lang="en-US" sz="2400">
                <a:solidFill>
                  <a:schemeClr val="bg1"/>
                </a:solidFill>
                <a:latin typeface="Girl Scout Text Book"/>
                <a:ea typeface="Courier New"/>
                <a:cs typeface="Courier New"/>
              </a:rPr>
              <a:t>o</a:t>
            </a:r>
            <a:r>
              <a:rPr lang="en-US" sz="2400">
                <a:solidFill>
                  <a:schemeClr val="bg1"/>
                </a:solidFill>
                <a:latin typeface="Girl Scout Text Book"/>
                <a:ea typeface="Times New Roman"/>
                <a:cs typeface="Times New Roman"/>
              </a:rPr>
              <a:t>        </a:t>
            </a:r>
            <a:r>
              <a:rPr lang="en-US" sz="2400">
                <a:solidFill>
                  <a:schemeClr val="bg1"/>
                </a:solidFill>
                <a:latin typeface="Girl Scout Text Book"/>
                <a:ea typeface="Palatino Linotype"/>
                <a:cs typeface="Palatino Linotype"/>
              </a:rPr>
              <a:t>403 packages per girl selling = $0.20 per package additional proceeds </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Requirement: </a:t>
            </a:r>
            <a:r>
              <a:rPr lang="en-US" sz="2400">
                <a:solidFill>
                  <a:schemeClr val="bg1"/>
                </a:solidFill>
                <a:latin typeface="Girl Scout Text Book"/>
                <a:ea typeface="Palatino Linotype"/>
                <a:cs typeface="Palatino Linotype"/>
              </a:rPr>
              <a:t>A</a:t>
            </a:r>
            <a:r>
              <a:rPr lang="en-US" sz="2400" b="1">
                <a:solidFill>
                  <a:schemeClr val="bg1"/>
                </a:solidFill>
                <a:latin typeface="Girl Scout Text Book"/>
                <a:ea typeface="Palatino Linotype"/>
                <a:cs typeface="Palatino Linotype"/>
              </a:rPr>
              <a:t> </a:t>
            </a:r>
            <a:r>
              <a:rPr lang="en-US" sz="2400">
                <a:solidFill>
                  <a:schemeClr val="bg1"/>
                </a:solidFill>
                <a:latin typeface="Girl Scout Text Book"/>
                <a:ea typeface="Palatino Linotype"/>
                <a:cs typeface="Palatino Linotype"/>
              </a:rPr>
              <a:t>troop must have at least two girls participating in the cookie program to earn these additional proceeds.   </a:t>
            </a:r>
          </a:p>
          <a:p>
            <a:endParaRPr lang="en-US" sz="1600">
              <a:solidFill>
                <a:schemeClr val="bg1"/>
              </a:solidFill>
              <a:ea typeface="Calibri"/>
              <a:cs typeface="Calibri"/>
            </a:endParaRPr>
          </a:p>
        </p:txBody>
      </p:sp>
      <p:pic>
        <p:nvPicPr>
          <p:cNvPr id="8" name="Picture 7" descr="A cartoon of a ferret holding a lemon&#10;&#10;AI-generated content may be incorrect.">
            <a:extLst>
              <a:ext uri="{FF2B5EF4-FFF2-40B4-BE49-F238E27FC236}">
                <a16:creationId xmlns:a16="http://schemas.microsoft.com/office/drawing/2014/main" id="{DB2B945B-DECB-CC8D-99D6-FD48F42EA9D4}"/>
              </a:ext>
            </a:extLst>
          </p:cNvPr>
          <p:cNvPicPr>
            <a:picLocks noChangeAspect="1"/>
          </p:cNvPicPr>
          <p:nvPr/>
        </p:nvPicPr>
        <p:blipFill>
          <a:blip r:embed="rId3"/>
          <a:stretch>
            <a:fillRect/>
          </a:stretch>
        </p:blipFill>
        <p:spPr>
          <a:xfrm>
            <a:off x="-857250" y="1943100"/>
            <a:ext cx="5843588" cy="5843588"/>
          </a:xfrm>
          <a:prstGeom prst="rect">
            <a:avLst/>
          </a:prstGeom>
        </p:spPr>
      </p:pic>
      <p:sp>
        <p:nvSpPr>
          <p:cNvPr id="4" name="Star: 5 Points 3">
            <a:extLst>
              <a:ext uri="{FF2B5EF4-FFF2-40B4-BE49-F238E27FC236}">
                <a16:creationId xmlns:a16="http://schemas.microsoft.com/office/drawing/2014/main" id="{1A7E00A0-F13F-CA37-C3F2-552258169C3C}"/>
              </a:ext>
            </a:extLst>
          </p:cNvPr>
          <p:cNvSpPr/>
          <p:nvPr/>
        </p:nvSpPr>
        <p:spPr>
          <a:xfrm rot="960000">
            <a:off x="14425483" y="1208958"/>
            <a:ext cx="3867410" cy="2740068"/>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E5D7AB-9CA1-4E43-BCB0-950F0995E254}"/>
              </a:ext>
            </a:extLst>
          </p:cNvPr>
          <p:cNvSpPr txBox="1"/>
          <p:nvPr/>
        </p:nvSpPr>
        <p:spPr>
          <a:xfrm rot="1080000">
            <a:off x="15863822" y="2479172"/>
            <a:ext cx="14453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FF0000"/>
                </a:solidFill>
                <a:ea typeface="Calibri"/>
                <a:cs typeface="Calibri"/>
              </a:rPr>
              <a:t>NEW</a:t>
            </a:r>
          </a:p>
        </p:txBody>
      </p:sp>
    </p:spTree>
    <p:extLst>
      <p:ext uri="{BB962C8B-B14F-4D97-AF65-F5344CB8AC3E}">
        <p14:creationId xmlns:p14="http://schemas.microsoft.com/office/powerpoint/2010/main" val="173146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C85A5-6D79-7A83-55D4-57DCB3F8A55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59AA5B4-660B-8872-B73B-69B8EBACEEF7}"/>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56B4BAE6-EFB0-ACCC-FA6B-7863B721975A}"/>
              </a:ext>
            </a:extLst>
          </p:cNvPr>
          <p:cNvSpPr/>
          <p:nvPr/>
        </p:nvSpPr>
        <p:spPr>
          <a:xfrm>
            <a:off x="1066800" y="2047624"/>
            <a:ext cx="7609518" cy="74468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a:solidFill>
                  <a:schemeClr val="bg1"/>
                </a:solidFill>
                <a:latin typeface="Girl Scout Text Book"/>
              </a:rPr>
              <a:t>Booth Opportunities</a:t>
            </a:r>
          </a:p>
          <a:p>
            <a:pPr marL="342900" indent="-342900">
              <a:buFont typeface="Arial"/>
              <a:buChar char="•"/>
            </a:pPr>
            <a:r>
              <a:rPr lang="en-US" sz="3200" b="1">
                <a:solidFill>
                  <a:schemeClr val="bg1"/>
                </a:solidFill>
                <a:latin typeface="Girl Scout Text Book"/>
                <a:ea typeface="Palatino Linotype"/>
                <a:cs typeface="Palatino Linotype"/>
              </a:rPr>
              <a:t>Additional locations and Walmart stores council-wide </a:t>
            </a:r>
          </a:p>
          <a:p>
            <a:pPr marL="800100" lvl="1" indent="-342900">
              <a:buFont typeface="Courier New"/>
              <a:buChar char="o"/>
            </a:pPr>
            <a:r>
              <a:rPr lang="en-US" sz="3200" b="1">
                <a:solidFill>
                  <a:schemeClr val="bg1"/>
                </a:solidFill>
                <a:latin typeface="Girl Scout Text Book"/>
                <a:ea typeface="Calibri"/>
                <a:cs typeface="Calibri"/>
              </a:rPr>
              <a:t>Check </a:t>
            </a:r>
            <a:r>
              <a:rPr lang="en-US" sz="3200" b="1" err="1">
                <a:solidFill>
                  <a:schemeClr val="bg1"/>
                </a:solidFill>
                <a:latin typeface="Girl Scout Text Book"/>
                <a:ea typeface="Calibri"/>
                <a:cs typeface="Calibri"/>
              </a:rPr>
              <a:t>Rallyhood</a:t>
            </a:r>
            <a:r>
              <a:rPr lang="en-US" sz="3200" b="1">
                <a:solidFill>
                  <a:schemeClr val="bg1"/>
                </a:solidFill>
                <a:latin typeface="Girl Scout Text Book"/>
                <a:ea typeface="Calibri"/>
                <a:cs typeface="Calibri"/>
              </a:rPr>
              <a:t> for new location/dates in your area</a:t>
            </a:r>
          </a:p>
          <a:p>
            <a:pPr marL="800100" lvl="1" indent="-342900">
              <a:buFont typeface="Courier New"/>
              <a:buChar char="o"/>
            </a:pPr>
            <a:r>
              <a:rPr lang="en-US" sz="3200" b="1">
                <a:solidFill>
                  <a:schemeClr val="bg1"/>
                </a:solidFill>
                <a:latin typeface="Girl Scout Text Book"/>
                <a:ea typeface="Calibri"/>
                <a:cs typeface="Calibri"/>
              </a:rPr>
              <a:t>New booth dates have been added for</a:t>
            </a:r>
          </a:p>
          <a:p>
            <a:pPr marL="1257300" lvl="2" indent="-342900">
              <a:buFont typeface="Wingdings"/>
              <a:buChar char="§"/>
            </a:pPr>
            <a:r>
              <a:rPr lang="en-US" sz="3200" b="1">
                <a:solidFill>
                  <a:schemeClr val="bg1"/>
                </a:solidFill>
                <a:latin typeface="Girl Scout Text Book"/>
                <a:ea typeface="Calibri"/>
                <a:cs typeface="Calibri"/>
              </a:rPr>
              <a:t>March 7-8</a:t>
            </a:r>
          </a:p>
          <a:p>
            <a:pPr marL="1257300" lvl="2" indent="-342900">
              <a:buFont typeface="Wingdings"/>
              <a:buChar char="§"/>
            </a:pPr>
            <a:r>
              <a:rPr lang="en-US" sz="3200" b="1">
                <a:solidFill>
                  <a:schemeClr val="bg1"/>
                </a:solidFill>
                <a:latin typeface="Girl Scout Text Book"/>
                <a:ea typeface="Calibri"/>
                <a:cs typeface="Calibri"/>
              </a:rPr>
              <a:t>March 14-15</a:t>
            </a:r>
          </a:p>
          <a:p>
            <a:pPr marL="2171700" lvl="4" indent="-342900">
              <a:buFont typeface="Courier New"/>
              <a:buChar char="o"/>
            </a:pPr>
            <a:endParaRPr lang="en-US" sz="2400" b="1">
              <a:solidFill>
                <a:schemeClr val="bg1"/>
              </a:solidFill>
              <a:latin typeface="Girl Scout Text Book"/>
              <a:ea typeface="Calibri"/>
              <a:cs typeface="Calibri"/>
            </a:endParaRPr>
          </a:p>
          <a:p>
            <a:endParaRPr lang="en-US" sz="2400">
              <a:solidFill>
                <a:schemeClr val="bg1"/>
              </a:solidFill>
              <a:latin typeface="Girl Scout Text Book"/>
              <a:ea typeface="Calibri"/>
              <a:cs typeface="Calibri"/>
            </a:endParaRPr>
          </a:p>
          <a:p>
            <a:endParaRPr lang="en-US" sz="1600">
              <a:solidFill>
                <a:schemeClr val="bg1"/>
              </a:solidFill>
              <a:latin typeface="Calibri"/>
              <a:ea typeface="Calibri"/>
              <a:cs typeface="Calibri"/>
            </a:endParaRPr>
          </a:p>
        </p:txBody>
      </p:sp>
      <p:sp>
        <p:nvSpPr>
          <p:cNvPr id="4" name="Star: 5 Points 3">
            <a:extLst>
              <a:ext uri="{FF2B5EF4-FFF2-40B4-BE49-F238E27FC236}">
                <a16:creationId xmlns:a16="http://schemas.microsoft.com/office/drawing/2014/main" id="{A36E23D4-B957-7323-2EE1-788275E63140}"/>
              </a:ext>
            </a:extLst>
          </p:cNvPr>
          <p:cNvSpPr/>
          <p:nvPr/>
        </p:nvSpPr>
        <p:spPr>
          <a:xfrm rot="960000">
            <a:off x="4967158" y="6466758"/>
            <a:ext cx="3867410" cy="2740068"/>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677AD1-AE5B-588D-E443-E10ACFC4A8E7}"/>
              </a:ext>
            </a:extLst>
          </p:cNvPr>
          <p:cNvSpPr txBox="1"/>
          <p:nvPr/>
        </p:nvSpPr>
        <p:spPr>
          <a:xfrm rot="1080000">
            <a:off x="6176897" y="7630352"/>
            <a:ext cx="144538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rgbClr val="FF0000"/>
                </a:solidFill>
                <a:ea typeface="Calibri"/>
                <a:cs typeface="Calibri"/>
              </a:rPr>
              <a:t>NEW</a:t>
            </a:r>
          </a:p>
        </p:txBody>
      </p:sp>
      <p:pic>
        <p:nvPicPr>
          <p:cNvPr id="6" name="Picture 5" descr="Colorful text on a black background&#10;&#10;AI-generated content may be incorrect.">
            <a:extLst>
              <a:ext uri="{FF2B5EF4-FFF2-40B4-BE49-F238E27FC236}">
                <a16:creationId xmlns:a16="http://schemas.microsoft.com/office/drawing/2014/main" id="{D247D674-EFF9-B2B5-70A5-EB38C3E59FD6}"/>
              </a:ext>
            </a:extLst>
          </p:cNvPr>
          <p:cNvPicPr>
            <a:picLocks noChangeAspect="1"/>
          </p:cNvPicPr>
          <p:nvPr/>
        </p:nvPicPr>
        <p:blipFill>
          <a:blip r:embed="rId3"/>
          <a:stretch>
            <a:fillRect/>
          </a:stretch>
        </p:blipFill>
        <p:spPr>
          <a:xfrm>
            <a:off x="8415338" y="842962"/>
            <a:ext cx="10287000" cy="10287000"/>
          </a:xfrm>
          <a:prstGeom prst="rect">
            <a:avLst/>
          </a:prstGeom>
        </p:spPr>
      </p:pic>
    </p:spTree>
    <p:extLst>
      <p:ext uri="{BB962C8B-B14F-4D97-AF65-F5344CB8AC3E}">
        <p14:creationId xmlns:p14="http://schemas.microsoft.com/office/powerpoint/2010/main" val="80083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00" b="1">
                  <a:latin typeface="Palatino Linotype"/>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December 5</a:t>
              </a:r>
              <a:r>
                <a:rPr lang="en-US" sz="1575">
                  <a:latin typeface="Palatino Linotype" panose="02040502050505030304" pitchFamily="18" charset="0"/>
                </a:rPr>
                <a:t>– Troop initial order due in Smart Cookies</a:t>
              </a:r>
            </a:p>
            <a:p>
              <a:endParaRPr lang="en-US" sz="1575">
                <a:latin typeface="Palatino Linotype" panose="02040502050505030304" pitchFamily="18" charset="0"/>
              </a:endParaRPr>
            </a:p>
            <a:p>
              <a:r>
                <a:rPr lang="en-US" sz="1575" b="1">
                  <a:latin typeface="Palatino Linotype" panose="02040502050505030304" pitchFamily="18" charset="0"/>
                </a:rPr>
                <a:t>December 8 </a:t>
              </a:r>
              <a:r>
                <a:rPr lang="en-US" sz="1575" b="1" baseline="30000">
                  <a:latin typeface="Palatino Linotype" panose="02040502050505030304" pitchFamily="18" charset="0"/>
                </a:rPr>
                <a:t> </a:t>
              </a:r>
              <a:r>
                <a:rPr lang="en-US" sz="1575" baseline="30000">
                  <a:latin typeface="Palatino Linotype" panose="02040502050505030304" pitchFamily="18" charset="0"/>
                </a:rPr>
                <a:t>-</a:t>
              </a:r>
              <a:r>
                <a:rPr lang="en-US" sz="1575">
                  <a:latin typeface="Palatino Linotype" panose="02040502050505030304" pitchFamily="18" charset="0"/>
                </a:rPr>
                <a:t> Digital Cookie e-mails launched to both girls and troop volunteers</a:t>
              </a:r>
            </a:p>
            <a:p>
              <a:endParaRPr lang="en-US" sz="1575">
                <a:latin typeface="Palatino Linotype" panose="02040502050505030304" pitchFamily="18" charset="0"/>
              </a:endParaRPr>
            </a:p>
            <a:p>
              <a:r>
                <a:rPr lang="en-US" sz="1575" b="1">
                  <a:latin typeface="Palatino Linotype" panose="02040502050505030304" pitchFamily="18" charset="0"/>
                </a:rPr>
                <a:t>December 16 </a:t>
              </a:r>
              <a:r>
                <a:rPr lang="en-US" sz="1575">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50" b="1">
                  <a:latin typeface="Palatino Linotype"/>
                </a:rPr>
                <a:t>February 16 </a:t>
              </a:r>
              <a:r>
                <a:rPr lang="en-US" sz="1550">
                  <a:latin typeface="Palatino Linotype"/>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solidFill>
                    <a:srgbClr val="FF0000"/>
                  </a:solidFill>
                  <a:latin typeface="Palatino Linotype"/>
                </a:rPr>
                <a:t>NEW</a:t>
              </a:r>
              <a:r>
                <a:rPr lang="en-US" sz="1550" b="1">
                  <a:latin typeface="Palatino Linotype"/>
                </a:rPr>
                <a:t> March 15</a:t>
              </a:r>
              <a:r>
                <a:rPr lang="en-US" sz="1550">
                  <a:latin typeface="Palatino Linotype"/>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March 24 </a:t>
              </a:r>
              <a:r>
                <a:rPr lang="en-US" sz="1550">
                  <a:latin typeface="Palatino Linotype"/>
                </a:rPr>
                <a:t>– Buy 5 entries due council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16 </a:t>
              </a:r>
              <a:r>
                <a:rPr lang="en-US" sz="1550">
                  <a:latin typeface="Palatino Linotype"/>
                </a:rPr>
                <a:t>– Second/final ACH withdrawal</a:t>
              </a:r>
            </a:p>
            <a:p>
              <a:endParaRPr lang="en-US" sz="1550">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23 </a:t>
              </a:r>
              <a:r>
                <a:rPr lang="en-US" sz="1550">
                  <a:latin typeface="Palatino Linotype"/>
                </a:rPr>
                <a:t>–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5996" y="810172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33666957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2BF72-69E6-3020-21D9-72298658753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0FB1591-B3AB-756B-2A7F-C4CB22105C84}"/>
              </a:ext>
            </a:extLst>
          </p:cNvPr>
          <p:cNvSpPr txBox="1"/>
          <p:nvPr/>
        </p:nvSpPr>
        <p:spPr>
          <a:xfrm>
            <a:off x="6768763" y="722274"/>
            <a:ext cx="12546779" cy="3517566"/>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Curiosity Quest</a:t>
            </a:r>
            <a:endParaRPr lang="en-US" sz="5000" b="1">
              <a:solidFill>
                <a:srgbClr val="000000"/>
              </a:solidFill>
              <a:latin typeface="Calibri"/>
              <a:ea typeface="Calibri"/>
              <a:cs typeface="Calibri"/>
            </a:endParaRPr>
          </a:p>
          <a:p>
            <a:pPr algn="ctr">
              <a:lnSpc>
                <a:spcPts val="6998"/>
              </a:lnSpc>
            </a:pPr>
            <a:r>
              <a:rPr lang="en-US" sz="5000" b="1" spc="118">
                <a:latin typeface="Girl Scout 2"/>
                <a:ea typeface="Calibri"/>
                <a:cs typeface="Calibri"/>
              </a:rPr>
              <a:t>Saturday, April 11</a:t>
            </a:r>
          </a:p>
          <a:p>
            <a:pPr algn="ctr">
              <a:lnSpc>
                <a:spcPts val="6998"/>
              </a:lnSpc>
            </a:pPr>
            <a:r>
              <a:rPr lang="en-US" sz="5000" b="1" spc="118">
                <a:latin typeface="Girl Scout 2"/>
                <a:ea typeface="Calibri"/>
                <a:cs typeface="Calibri"/>
              </a:rPr>
              <a:t>10:30 a.m. - 1:30 p.m.</a:t>
            </a:r>
          </a:p>
          <a:p>
            <a:pPr algn="ctr">
              <a:lnSpc>
                <a:spcPts val="6998"/>
              </a:lnSpc>
            </a:pPr>
            <a:r>
              <a:rPr lang="en-US" sz="5000" b="1" spc="118" err="1">
                <a:latin typeface="Girl Scout 2"/>
                <a:ea typeface="Calibri"/>
                <a:cs typeface="Calibri"/>
              </a:rPr>
              <a:t>Kaleideum</a:t>
            </a:r>
            <a:r>
              <a:rPr lang="en-US" sz="5000" b="1" spc="118">
                <a:latin typeface="Girl Scout 2"/>
                <a:ea typeface="Calibri"/>
                <a:cs typeface="Calibri"/>
              </a:rPr>
              <a:t>, Winston-Salem</a:t>
            </a:r>
          </a:p>
        </p:txBody>
      </p:sp>
      <p:sp>
        <p:nvSpPr>
          <p:cNvPr id="2" name="Freeform 2">
            <a:extLst>
              <a:ext uri="{FF2B5EF4-FFF2-40B4-BE49-F238E27FC236}">
                <a16:creationId xmlns:a16="http://schemas.microsoft.com/office/drawing/2014/main" id="{300BB36F-3779-2358-6968-C2112AD3544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8" name="Picture 7" descr="A purple hexagon with a pink ribbon and a pink banner with text&#10;&#10;AI-generated content may be incorrect.">
            <a:extLst>
              <a:ext uri="{FF2B5EF4-FFF2-40B4-BE49-F238E27FC236}">
                <a16:creationId xmlns:a16="http://schemas.microsoft.com/office/drawing/2014/main" id="{3575EF9D-6A9B-E037-22B3-0B95BB1A08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31619" y="2235302"/>
            <a:ext cx="5864020" cy="5844355"/>
          </a:xfrm>
          <a:prstGeom prst="rect">
            <a:avLst/>
          </a:prstGeom>
        </p:spPr>
      </p:pic>
      <p:sp>
        <p:nvSpPr>
          <p:cNvPr id="4" name="TextBox 3">
            <a:extLst>
              <a:ext uri="{FF2B5EF4-FFF2-40B4-BE49-F238E27FC236}">
                <a16:creationId xmlns:a16="http://schemas.microsoft.com/office/drawing/2014/main" id="{5FF035C3-11A6-C2E7-A8FE-055CD004D73E}"/>
              </a:ext>
            </a:extLst>
          </p:cNvPr>
          <p:cNvSpPr txBox="1"/>
          <p:nvPr/>
        </p:nvSpPr>
        <p:spPr>
          <a:xfrm>
            <a:off x="7907310" y="5227820"/>
            <a:ext cx="4815588"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1"/>
                <a:ea typeface="Calibri"/>
                <a:cs typeface="Calibri"/>
              </a:rPr>
              <a:t>Featured guest speaker:</a:t>
            </a:r>
          </a:p>
          <a:p>
            <a:endParaRPr lang="en-US" sz="2400">
              <a:latin typeface="Girl Scout 1"/>
              <a:ea typeface="Calibri"/>
              <a:cs typeface="Calibri"/>
            </a:endParaRPr>
          </a:p>
          <a:p>
            <a:r>
              <a:rPr lang="en-US" sz="2400">
                <a:latin typeface="Girl Scout 1"/>
                <a:ea typeface="Calibri"/>
                <a:cs typeface="Calibri"/>
              </a:rPr>
              <a:t>Dr. Mary Lynn Dittmar</a:t>
            </a:r>
            <a:br>
              <a:rPr lang="en-US" sz="2400">
                <a:latin typeface="Girl Scout 1"/>
                <a:ea typeface="Calibri"/>
                <a:cs typeface="Calibri"/>
              </a:rPr>
            </a:br>
            <a:r>
              <a:rPr lang="en-US" sz="2400">
                <a:latin typeface="Girl Scout 1"/>
                <a:ea typeface="Calibri"/>
                <a:cs typeface="Calibri"/>
              </a:rPr>
              <a:t>President, Dittmar Associates</a:t>
            </a:r>
            <a:br>
              <a:rPr lang="en-US" sz="2400">
                <a:latin typeface="Girl Scout 1"/>
                <a:ea typeface="Calibri"/>
                <a:cs typeface="Calibri"/>
              </a:rPr>
            </a:br>
            <a:r>
              <a:rPr lang="en-US" sz="2400">
                <a:latin typeface="Girl Scout 1"/>
                <a:ea typeface="Calibri"/>
                <a:cs typeface="Calibri"/>
              </a:rPr>
              <a:t>Space industry leader and policy maker</a:t>
            </a:r>
          </a:p>
          <a:p>
            <a:endParaRPr lang="en-US">
              <a:latin typeface="Girl Scout 1"/>
              <a:ea typeface="Calibri"/>
              <a:cs typeface="Calibri"/>
            </a:endParaRPr>
          </a:p>
          <a:p>
            <a:r>
              <a:rPr lang="en-US" sz="2400">
                <a:latin typeface="Girl Scout 1"/>
                <a:ea typeface="Calibri"/>
                <a:cs typeface="Calibri"/>
              </a:rPr>
              <a:t>Ticket includes an all-day pass to the children's museum and three hours of Girl Scout programming!</a:t>
            </a:r>
            <a:endParaRPr lang="en-US">
              <a:ea typeface="Calibri"/>
              <a:cs typeface="Calibri"/>
            </a:endParaRPr>
          </a:p>
        </p:txBody>
      </p:sp>
      <p:pic>
        <p:nvPicPr>
          <p:cNvPr id="6" name="Picture 5" descr="A person smiling for a picture&#10;&#10;AI-generated content may be incorrect.">
            <a:extLst>
              <a:ext uri="{FF2B5EF4-FFF2-40B4-BE49-F238E27FC236}">
                <a16:creationId xmlns:a16="http://schemas.microsoft.com/office/drawing/2014/main" id="{2673891A-9CD9-63F3-5018-678B4A8EEB65}"/>
              </a:ext>
            </a:extLst>
          </p:cNvPr>
          <p:cNvPicPr>
            <a:picLocks noChangeAspect="1"/>
          </p:cNvPicPr>
          <p:nvPr/>
        </p:nvPicPr>
        <p:blipFill>
          <a:blip r:embed="rId7"/>
          <a:stretch>
            <a:fillRect/>
          </a:stretch>
        </p:blipFill>
        <p:spPr>
          <a:xfrm>
            <a:off x="12723803" y="4646950"/>
            <a:ext cx="4982429" cy="4646951"/>
          </a:xfrm>
          <a:prstGeom prst="rect">
            <a:avLst/>
          </a:prstGeom>
        </p:spPr>
      </p:pic>
    </p:spTree>
    <p:extLst>
      <p:ext uri="{BB962C8B-B14F-4D97-AF65-F5344CB8AC3E}">
        <p14:creationId xmlns:p14="http://schemas.microsoft.com/office/powerpoint/2010/main" val="302594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A20A-02C7-0652-7D2B-BC06454F23E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CC516E4-7568-049B-C27E-7DCFF29DF2E3}"/>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2" name="Freeform 2">
            <a:extLst>
              <a:ext uri="{FF2B5EF4-FFF2-40B4-BE49-F238E27FC236}">
                <a16:creationId xmlns:a16="http://schemas.microsoft.com/office/drawing/2014/main" id="{1B56C7D0-DC7E-C6F5-D3D0-E4ADE92C3B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5" name="TextBox 4">
            <a:extLst>
              <a:ext uri="{FF2B5EF4-FFF2-40B4-BE49-F238E27FC236}">
                <a16:creationId xmlns:a16="http://schemas.microsoft.com/office/drawing/2014/main" id="{8CD97AD5-CBA0-FC8D-AEA8-6B8CE0CD6157}"/>
              </a:ext>
            </a:extLst>
          </p:cNvPr>
          <p:cNvSpPr txBox="1"/>
          <p:nvPr/>
        </p:nvSpPr>
        <p:spPr>
          <a:xfrm>
            <a:off x="8073712" y="1855981"/>
            <a:ext cx="9936879" cy="8956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1"/>
                <a:ea typeface="Calibri"/>
                <a:cs typeface="Calibri"/>
              </a:rPr>
              <a:t>March 7 – Design in Nature, Winston-Salem</a:t>
            </a:r>
            <a:endParaRPr lang="en-US" sz="2400">
              <a:latin typeface="Girl Scout 1"/>
            </a:endParaRPr>
          </a:p>
          <a:p>
            <a:r>
              <a:rPr lang="en-US" sz="2400">
                <a:latin typeface="Girl Scout 1"/>
                <a:ea typeface="Calibri"/>
                <a:cs typeface="Calibri"/>
              </a:rPr>
              <a:t>March 8 – Climbing Day at Fiddlehead Farm &amp; Forest, Fletcher</a:t>
            </a:r>
          </a:p>
          <a:p>
            <a:r>
              <a:rPr lang="en-US" sz="2400">
                <a:latin typeface="Girl Scout 1"/>
                <a:ea typeface="Calibri"/>
                <a:cs typeface="Calibri"/>
              </a:rPr>
              <a:t>March 8 – Coppelia with the Charlotte Youth Ballet, Charlotte</a:t>
            </a:r>
          </a:p>
          <a:p>
            <a:r>
              <a:rPr lang="en-US" sz="2400">
                <a:latin typeface="Girl Scout 1"/>
                <a:ea typeface="Calibri"/>
                <a:cs typeface="Calibri"/>
              </a:rPr>
              <a:t>March 8 - Gargoyles Hockey Game, Greensboro</a:t>
            </a:r>
          </a:p>
          <a:p>
            <a:r>
              <a:rPr lang="en-US" sz="2400">
                <a:latin typeface="Girl Scout 1"/>
                <a:ea typeface="Calibri"/>
                <a:cs typeface="Calibri"/>
              </a:rPr>
              <a:t>March 14 – Girl Scout Fest, All Service Centers</a:t>
            </a:r>
          </a:p>
          <a:p>
            <a:r>
              <a:rPr lang="en-US" sz="2400">
                <a:latin typeface="Girl Scout 1"/>
                <a:ea typeface="Calibri"/>
                <a:cs typeface="Calibri"/>
              </a:rPr>
              <a:t>March 14 – Fantastic Plants,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March 21 – Power of Me!  &amp; Rise Up: Mental Health Day for Juniors with MADD, Hickory</a:t>
            </a:r>
          </a:p>
          <a:p>
            <a:r>
              <a:rPr lang="en-US" sz="2400">
                <a:latin typeface="Girl Scout 1"/>
                <a:ea typeface="Calibri"/>
                <a:cs typeface="Calibri"/>
              </a:rPr>
              <a:t>March 21  - Junior RIIT Explorer, Circle C</a:t>
            </a:r>
          </a:p>
          <a:p>
            <a:r>
              <a:rPr lang="en-US" sz="2400">
                <a:latin typeface="Girl Scout 1"/>
                <a:ea typeface="Calibri"/>
                <a:cs typeface="Calibri"/>
              </a:rPr>
              <a:t>March 28 – Ring Around the Planets,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April 11 – LEGO Liaison &amp; Structurally Speaking,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April 11 – Curiosity Quest, Winston-Salem</a:t>
            </a:r>
          </a:p>
          <a:p>
            <a:r>
              <a:rPr lang="en-US" sz="2400">
                <a:latin typeface="Girl Scout 1"/>
                <a:ea typeface="Calibri"/>
                <a:cs typeface="Calibri"/>
              </a:rPr>
              <a:t>April 19 – Safe @ Home for Juniors, Gastonia</a:t>
            </a:r>
            <a:endParaRPr lang="en-US" sz="2400">
              <a:latin typeface="Girl Scout 1"/>
            </a:endParaRPr>
          </a:p>
          <a:p>
            <a:r>
              <a:rPr lang="en-US" sz="2400">
                <a:latin typeface="Girl Scout 1"/>
                <a:ea typeface="Calibri"/>
                <a:cs typeface="Calibri"/>
              </a:rPr>
              <a:t>April 25 – Science Shenanigans, </a:t>
            </a:r>
            <a:r>
              <a:rPr lang="en-US" sz="2400" err="1">
                <a:latin typeface="Girl Scout 1"/>
                <a:ea typeface="Calibri"/>
                <a:cs typeface="Calibri"/>
              </a:rPr>
              <a:t>KidSenses</a:t>
            </a:r>
            <a:r>
              <a:rPr lang="en-US" sz="2400">
                <a:latin typeface="Girl Scout 1"/>
                <a:ea typeface="Calibri"/>
                <a:cs typeface="Calibri"/>
              </a:rPr>
              <a:t>, Rutherfordton</a:t>
            </a:r>
            <a:endParaRPr lang="en-US" sz="2400">
              <a:latin typeface="Girl Scout 1"/>
            </a:endParaRPr>
          </a:p>
          <a:p>
            <a:r>
              <a:rPr lang="en-US" sz="2400">
                <a:latin typeface="Girl Scout 1"/>
                <a:ea typeface="Calibri"/>
                <a:cs typeface="Calibri"/>
              </a:rPr>
              <a:t>May 2 – GS Day at the NC Transportation Museum, Spencer</a:t>
            </a:r>
          </a:p>
          <a:p>
            <a:r>
              <a:rPr lang="en-US" sz="2400">
                <a:latin typeface="Girl Scout 1"/>
                <a:ea typeface="Calibri"/>
                <a:cs typeface="Calibri"/>
              </a:rPr>
              <a:t>May 9 – Naturally Artificial,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May 9 – Brownie Day Camp at the Little House, Brevard</a:t>
            </a:r>
          </a:p>
          <a:p>
            <a:r>
              <a:rPr lang="en-US" sz="2400">
                <a:latin typeface="Girl Scout 1"/>
                <a:ea typeface="Calibri"/>
                <a:cs typeface="Calibri"/>
              </a:rPr>
              <a:t>May 16 – Programmed to Doodle,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June 13 – Council-wide Bridging and Family Fun day, </a:t>
            </a:r>
            <a:r>
              <a:rPr lang="en-US" sz="2400" err="1">
                <a:latin typeface="Girl Scout 1"/>
                <a:ea typeface="Calibri"/>
                <a:cs typeface="Calibri"/>
              </a:rPr>
              <a:t>Keyauwee</a:t>
            </a:r>
            <a:r>
              <a:rPr lang="en-US" sz="2400">
                <a:latin typeface="Girl Scout 1"/>
                <a:ea typeface="Calibri"/>
                <a:cs typeface="Calibri"/>
              </a:rPr>
              <a:t> Program Center</a:t>
            </a:r>
          </a:p>
          <a:p>
            <a:endParaRPr lang="en-US">
              <a:latin typeface="Calibri"/>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6" name="Freeform 3" descr="A purple flower shaped object&#10;&#10;AI-generated content may be incorrect.">
            <a:extLst>
              <a:ext uri="{FF2B5EF4-FFF2-40B4-BE49-F238E27FC236}">
                <a16:creationId xmlns:a16="http://schemas.microsoft.com/office/drawing/2014/main" id="{CDE67626-A9BA-576C-EAD1-5B0FF1AEBD1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03951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15629511-0EE7-AB1A-DED8-F4673A35DA1E}"/>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B59A81D8-7414-1D8A-8FF2-FF9DE69B0F3C}"/>
              </a:ext>
            </a:extLst>
          </p:cNvPr>
          <p:cNvSpPr txBox="1"/>
          <p:nvPr/>
        </p:nvSpPr>
        <p:spPr>
          <a:xfrm>
            <a:off x="7595554" y="282024"/>
            <a:ext cx="10698176" cy="838691"/>
          </a:xfrm>
          <a:prstGeom prst="rect">
            <a:avLst/>
          </a:prstGeom>
        </p:spPr>
        <p:txBody>
          <a:bodyPr wrap="square" lIns="0" tIns="0" rIns="0" bIns="0" rtlCol="0" anchor="t">
            <a:spAutoFit/>
          </a:bodyPr>
          <a:lstStyle/>
          <a:p>
            <a:pPr algn="ctr">
              <a:lnSpc>
                <a:spcPts val="6999"/>
              </a:lnSpc>
            </a:pPr>
            <a:r>
              <a:rPr lang="en-US" sz="4400" b="1" spc="118" dirty="0">
                <a:solidFill>
                  <a:srgbClr val="000000"/>
                </a:solidFill>
                <a:latin typeface="Girl Scout 2"/>
              </a:rPr>
              <a:t>Cadettes/Seniors/Ambassadors</a:t>
            </a:r>
            <a:endParaRPr lang="en-US" sz="4400" b="1" dirty="0">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6">
            <a:extLst>
              <a:ext uri="{FF2B5EF4-FFF2-40B4-BE49-F238E27FC236}">
                <a16:creationId xmlns:a16="http://schemas.microsoft.com/office/drawing/2014/main" id="{6AB64EC7-BF83-333C-788D-B7C6E00DCAEC}"/>
              </a:ext>
            </a:extLst>
          </p:cNvPr>
          <p:cNvSpPr txBox="1"/>
          <p:nvPr/>
        </p:nvSpPr>
        <p:spPr>
          <a:xfrm>
            <a:off x="7995502" y="1134475"/>
            <a:ext cx="9897413"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rl Scout 1"/>
                <a:ea typeface="Calibri"/>
                <a:cs typeface="Calibri"/>
              </a:rPr>
              <a:t>March 5 – Gold Award Training, Virtual</a:t>
            </a:r>
            <a:endParaRPr lang="en-US" sz="2000">
              <a:ea typeface="Calibri"/>
              <a:cs typeface="Calibri"/>
            </a:endParaRPr>
          </a:p>
          <a:p>
            <a:r>
              <a:rPr lang="en-US" sz="2000">
                <a:latin typeface="Girl Scout 1"/>
                <a:ea typeface="Calibri"/>
                <a:cs typeface="Calibri"/>
              </a:rPr>
              <a:t>March 7 – Future Designer, Winston-Salem</a:t>
            </a:r>
          </a:p>
          <a:p>
            <a:r>
              <a:rPr lang="en-US" sz="2000">
                <a:latin typeface="Girl Scout 1"/>
                <a:ea typeface="Calibri"/>
                <a:cs typeface="Calibri"/>
              </a:rPr>
              <a:t>March 8 – Climbing Day at Fiddle Head Farm &amp; Forrest, Fletcher</a:t>
            </a:r>
          </a:p>
          <a:p>
            <a:r>
              <a:rPr lang="en-US" sz="2000">
                <a:latin typeface="Girl Scout 1"/>
                <a:ea typeface="Calibri"/>
                <a:cs typeface="Calibri"/>
              </a:rPr>
              <a:t>March 8 – Coppelia with the Charlotte Youth Ballet</a:t>
            </a:r>
            <a:endParaRPr lang="en-US" sz="2000">
              <a:latin typeface="Girl Scout 1"/>
            </a:endParaRPr>
          </a:p>
          <a:p>
            <a:r>
              <a:rPr lang="en-US" sz="2000">
                <a:latin typeface="Girl Scout 1"/>
                <a:ea typeface="Calibri"/>
                <a:cs typeface="Calibri"/>
              </a:rPr>
              <a:t>March 8 –Gargoyles Hockey Game, Greensboro</a:t>
            </a:r>
          </a:p>
          <a:p>
            <a:r>
              <a:rPr lang="en-US" sz="2000">
                <a:latin typeface="Girl Scout 1"/>
                <a:ea typeface="Calibri"/>
                <a:cs typeface="Calibri"/>
              </a:rPr>
              <a:t>March 14 – Girl Scout Fest! All Service Centers</a:t>
            </a:r>
          </a:p>
          <a:p>
            <a:r>
              <a:rPr lang="en-US" sz="2000">
                <a:latin typeface="Girl Scout 1"/>
                <a:ea typeface="Calibri"/>
                <a:cs typeface="Calibri"/>
              </a:rPr>
              <a:t>March 14 – Fantastic Plants,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16 – Highest Awards Info Night, Virtual</a:t>
            </a:r>
          </a:p>
          <a:p>
            <a:r>
              <a:rPr lang="en-US" sz="2000">
                <a:latin typeface="Girl Scout 1"/>
                <a:ea typeface="Calibri"/>
                <a:cs typeface="Calibri"/>
              </a:rPr>
              <a:t>March 21 - Power of Me!  &amp; Rise Up: Mental Health Day with MADD, Hickory</a:t>
            </a:r>
          </a:p>
          <a:p>
            <a:r>
              <a:rPr lang="en-US" sz="2000">
                <a:latin typeface="Girl Scout 1"/>
                <a:ea typeface="Calibri"/>
                <a:cs typeface="Calibri"/>
              </a:rPr>
              <a:t>March 28 – Ring Around the Planets,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28 – Sisterhood Success, Day with Kappa Delta, Wake Forest University</a:t>
            </a:r>
          </a:p>
          <a:p>
            <a:r>
              <a:rPr lang="en-US" sz="2000">
                <a:latin typeface="Girl Scout 1"/>
                <a:ea typeface="Calibri"/>
                <a:cs typeface="Calibri"/>
              </a:rPr>
              <a:t>March 28 – Kick Trash to the Can, Statesville</a:t>
            </a:r>
          </a:p>
          <a:p>
            <a:r>
              <a:rPr lang="en-US" sz="2000">
                <a:latin typeface="Girl Scout 1"/>
                <a:ea typeface="Calibri"/>
                <a:cs typeface="Calibri"/>
              </a:rPr>
              <a:t>March 31 – GS Legislative Day, Raleigh</a:t>
            </a:r>
          </a:p>
          <a:p>
            <a:r>
              <a:rPr lang="en-US" sz="2000">
                <a:latin typeface="Girl Scout 1"/>
                <a:ea typeface="Calibri"/>
                <a:cs typeface="Calibri"/>
              </a:rPr>
              <a:t>April 11 – LEGO Liaison &amp; Structurally Speaking,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11 – Curiosity Quest, Winston-Salem</a:t>
            </a:r>
          </a:p>
          <a:p>
            <a:r>
              <a:rPr lang="en-US" sz="2000">
                <a:latin typeface="Girl Scout 1"/>
                <a:ea typeface="Calibri"/>
                <a:cs typeface="Calibri"/>
              </a:rPr>
              <a:t>April 13 – Gold Award Training, Virtual</a:t>
            </a:r>
          </a:p>
          <a:p>
            <a:r>
              <a:rPr lang="en-US" sz="2000">
                <a:latin typeface="Girl Scout 1"/>
                <a:ea typeface="Calibri"/>
                <a:cs typeface="Calibri"/>
              </a:rPr>
              <a:t>April 18 – Blow It Up,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19 – Safe @ Home, Gastonia</a:t>
            </a:r>
          </a:p>
          <a:p>
            <a:r>
              <a:rPr lang="en-US" sz="2000">
                <a:latin typeface="Girl Scout 1"/>
                <a:ea typeface="Calibri"/>
                <a:cs typeface="Calibri"/>
              </a:rPr>
              <a:t>April 25 – Annual Meeting, Thomasville</a:t>
            </a:r>
          </a:p>
          <a:p>
            <a:r>
              <a:rPr lang="en-US" sz="2000">
                <a:latin typeface="Girl Scout 1"/>
                <a:ea typeface="Calibri"/>
                <a:cs typeface="Calibri"/>
              </a:rPr>
              <a:t>April 25 – Science Shenanigans, </a:t>
            </a:r>
            <a:r>
              <a:rPr lang="en-US" sz="2000" err="1">
                <a:latin typeface="Girl Scout 1"/>
                <a:ea typeface="Calibri"/>
                <a:cs typeface="Calibri"/>
              </a:rPr>
              <a:t>KidSenses</a:t>
            </a:r>
            <a:r>
              <a:rPr lang="en-US" sz="2000">
                <a:latin typeface="Girl Scout 1"/>
                <a:ea typeface="Calibri"/>
                <a:cs typeface="Calibri"/>
              </a:rPr>
              <a:t>, Rutherfordton</a:t>
            </a:r>
          </a:p>
          <a:p>
            <a:r>
              <a:rPr lang="en-US" sz="2000">
                <a:latin typeface="Girl Scout 1"/>
                <a:ea typeface="Calibri"/>
                <a:cs typeface="Calibri"/>
              </a:rPr>
              <a:t>May 2 – Adventure Afternoon, Camp Ginger Cascades</a:t>
            </a:r>
          </a:p>
          <a:p>
            <a:r>
              <a:rPr lang="en-US" sz="2000">
                <a:latin typeface="Girl Scout 1"/>
                <a:ea typeface="Calibri"/>
                <a:cs typeface="Calibri"/>
              </a:rPr>
              <a:t>May 2 – GS Day at the NC Transportation Museum, Spencer</a:t>
            </a:r>
          </a:p>
          <a:p>
            <a:r>
              <a:rPr lang="en-US" sz="2000">
                <a:latin typeface="Girl Scout 1"/>
                <a:ea typeface="Calibri"/>
                <a:cs typeface="Calibri"/>
              </a:rPr>
              <a:t>May 7 – Gold Award Training</a:t>
            </a:r>
          </a:p>
          <a:p>
            <a:r>
              <a:rPr lang="en-US" sz="2000">
                <a:latin typeface="Girl Scout 1"/>
                <a:ea typeface="Calibri"/>
                <a:cs typeface="Calibri"/>
              </a:rPr>
              <a:t>May 9 – Naturally Artificial, </a:t>
            </a:r>
            <a:r>
              <a:rPr lang="en-US" sz="2000" err="1">
                <a:latin typeface="Girl Scout 1"/>
                <a:ea typeface="Calibri"/>
                <a:cs typeface="Calibri"/>
              </a:rPr>
              <a:t>KidSenses</a:t>
            </a:r>
            <a:r>
              <a:rPr lang="en-US" sz="2000">
                <a:latin typeface="Girl Scout 1"/>
                <a:ea typeface="Calibri"/>
                <a:cs typeface="Calibri"/>
              </a:rPr>
              <a:t>, Rutherfordton</a:t>
            </a:r>
          </a:p>
          <a:p>
            <a:r>
              <a:rPr lang="en-US" sz="2000">
                <a:latin typeface="Girl Scout 1"/>
                <a:ea typeface="Calibri"/>
                <a:cs typeface="Calibri"/>
              </a:rPr>
              <a:t>May 16 – Programmed to Doodle, </a:t>
            </a:r>
            <a:r>
              <a:rPr lang="en-US" sz="2000" err="1">
                <a:latin typeface="Girl Scout 1"/>
                <a:ea typeface="Calibri"/>
                <a:cs typeface="Calibri"/>
              </a:rPr>
              <a:t>KidSenses</a:t>
            </a:r>
            <a:r>
              <a:rPr lang="en-US" sz="2000">
                <a:latin typeface="Girl Scout 1"/>
                <a:ea typeface="Calibri"/>
                <a:cs typeface="Calibri"/>
              </a:rPr>
              <a:t>, Rutherfordton</a:t>
            </a:r>
          </a:p>
          <a:p>
            <a:r>
              <a:rPr lang="en-US" sz="2000">
                <a:latin typeface="Girl Scout 1"/>
                <a:ea typeface="Calibri"/>
                <a:cs typeface="Calibri"/>
              </a:rPr>
              <a:t>May 16 – Her </a:t>
            </a:r>
            <a:r>
              <a:rPr lang="en-US" sz="2000" err="1">
                <a:latin typeface="Girl Scout 1"/>
                <a:ea typeface="Calibri"/>
                <a:cs typeface="Calibri"/>
              </a:rPr>
              <a:t>Furutre</a:t>
            </a:r>
            <a:r>
              <a:rPr lang="en-US" sz="2000">
                <a:latin typeface="Girl Scout 1"/>
                <a:ea typeface="Calibri"/>
                <a:cs typeface="Calibri"/>
              </a:rPr>
              <a:t>, Her Impact: A Girl Awards Gala, Dodson</a:t>
            </a:r>
          </a:p>
          <a:p>
            <a:r>
              <a:rPr lang="en-US" sz="2000">
                <a:latin typeface="Girl Scout 1"/>
                <a:ea typeface="Calibri"/>
                <a:cs typeface="Calibri"/>
              </a:rPr>
              <a:t>June 9 – Gold Award Training</a:t>
            </a:r>
          </a:p>
          <a:p>
            <a:r>
              <a:rPr lang="en-US" sz="2000">
                <a:latin typeface="Girl Scout 1"/>
                <a:ea typeface="Calibri"/>
                <a:cs typeface="Calibri"/>
              </a:rPr>
              <a:t>June 13 – Council-wide Bridging &amp; Family Fun Day, </a:t>
            </a:r>
            <a:r>
              <a:rPr lang="en-US" sz="2000" err="1">
                <a:latin typeface="Girl Scout 1"/>
                <a:ea typeface="Calibri"/>
                <a:cs typeface="Calibri"/>
              </a:rPr>
              <a:t>Keyauwee</a:t>
            </a:r>
            <a:r>
              <a:rPr lang="en-US" sz="2000">
                <a:latin typeface="Girl Scout 1"/>
                <a:ea typeface="Calibri"/>
                <a:cs typeface="Calibri"/>
              </a:rPr>
              <a:t> Program Center, Sophia</a:t>
            </a:r>
          </a:p>
          <a:p>
            <a:endParaRPr lang="en-US" sz="2000">
              <a:ea typeface="Calibri"/>
              <a:cs typeface="Calibri"/>
            </a:endParaRPr>
          </a:p>
        </p:txBody>
      </p:sp>
      <p:sp>
        <p:nvSpPr>
          <p:cNvPr id="5" name="Freeform 3" descr="A purple flower shaped object&#10;&#10;AI-generated content may be incorrect.">
            <a:extLst>
              <a:ext uri="{FF2B5EF4-FFF2-40B4-BE49-F238E27FC236}">
                <a16:creationId xmlns:a16="http://schemas.microsoft.com/office/drawing/2014/main" id="{04CE6CB7-10F2-F1F3-D3CF-69EC5D4F51F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402866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8BD00-B8AB-757C-317A-1AB297D1BB8B}"/>
            </a:ext>
          </a:extLst>
        </p:cNvPr>
        <p:cNvGrpSpPr/>
        <p:nvPr/>
      </p:nvGrpSpPr>
      <p:grpSpPr>
        <a:xfrm>
          <a:off x="0" y="0"/>
          <a:ext cx="0" cy="0"/>
          <a:chOff x="0" y="0"/>
          <a:chExt cx="0" cy="0"/>
        </a:xfrm>
      </p:grpSpPr>
      <p:pic>
        <p:nvPicPr>
          <p:cNvPr id="2" name="Picture 1" descr="A calendar with text and images&#10;&#10;AI-generated content may be incorrect.">
            <a:extLst>
              <a:ext uri="{FF2B5EF4-FFF2-40B4-BE49-F238E27FC236}">
                <a16:creationId xmlns:a16="http://schemas.microsoft.com/office/drawing/2014/main" id="{E25BFFF3-17CC-AD77-D4CD-4887242CFD15}"/>
              </a:ext>
            </a:extLst>
          </p:cNvPr>
          <p:cNvPicPr>
            <a:picLocks noChangeAspect="1"/>
          </p:cNvPicPr>
          <p:nvPr/>
        </p:nvPicPr>
        <p:blipFill>
          <a:blip r:embed="rId3"/>
          <a:stretch>
            <a:fillRect/>
          </a:stretch>
        </p:blipFill>
        <p:spPr>
          <a:xfrm>
            <a:off x="2246313" y="0"/>
            <a:ext cx="13804900" cy="10299700"/>
          </a:xfrm>
          <a:prstGeom prst="rect">
            <a:avLst/>
          </a:prstGeom>
        </p:spPr>
      </p:pic>
    </p:spTree>
    <p:extLst>
      <p:ext uri="{BB962C8B-B14F-4D97-AF65-F5344CB8AC3E}">
        <p14:creationId xmlns:p14="http://schemas.microsoft.com/office/powerpoint/2010/main" val="108518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
        <p:nvSpPr>
          <p:cNvPr id="16" name="TextBox 24">
            <a:extLst>
              <a:ext uri="{FF2B5EF4-FFF2-40B4-BE49-F238E27FC236}">
                <a16:creationId xmlns:a16="http://schemas.microsoft.com/office/drawing/2014/main" id="{041C5C6E-797D-29FC-9063-69B54F7D9155}"/>
              </a:ext>
            </a:extLst>
          </p:cNvPr>
          <p:cNvSpPr txBox="1"/>
          <p:nvPr/>
        </p:nvSpPr>
        <p:spPr>
          <a:xfrm>
            <a:off x="2978280" y="5254842"/>
            <a:ext cx="12331440" cy="1033296"/>
          </a:xfrm>
          <a:prstGeom prst="rect">
            <a:avLst/>
          </a:prstGeom>
        </p:spPr>
        <p:txBody>
          <a:bodyPr lIns="0" tIns="0" rIns="0" bIns="0" rtlCol="0" anchor="t">
            <a:spAutoFit/>
          </a:bodyPr>
          <a:lstStyle/>
          <a:p>
            <a:pPr algn="ctr">
              <a:lnSpc>
                <a:spcPts val="4201"/>
              </a:lnSpc>
              <a:spcBef>
                <a:spcPct val="0"/>
              </a:spcBef>
            </a:pPr>
            <a:r>
              <a:rPr lang="en-US" sz="3000" i="1" spc="0">
                <a:solidFill>
                  <a:srgbClr val="FFFFFF"/>
                </a:solidFill>
                <a:latin typeface="Girl Scout 1"/>
                <a:ea typeface="Girl Scout 1"/>
                <a:cs typeface="Girl Scout 1"/>
                <a:sym typeface="Girl Scout 1"/>
              </a:rPr>
              <a:t>Please enter your name, Service </a:t>
            </a:r>
            <a:r>
              <a:rPr lang="en-US" sz="3000" i="1">
                <a:solidFill>
                  <a:srgbClr val="FFFFFF"/>
                </a:solidFill>
                <a:latin typeface="Girl Scout 1"/>
                <a:ea typeface="Girl Scout 1"/>
                <a:cs typeface="Girl Scout 1"/>
                <a:sym typeface="Girl Scout 1"/>
              </a:rPr>
              <a:t>U</a:t>
            </a:r>
            <a:r>
              <a:rPr lang="en-US" sz="3000" i="1" spc="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390968-5C2B-5D01-403D-CAAC45994F5C}"/>
              </a:ext>
            </a:extLst>
          </p:cNvPr>
          <p:cNvPicPr>
            <a:picLocks noChangeAspect="1"/>
          </p:cNvPicPr>
          <p:nvPr/>
        </p:nvPicPr>
        <p:blipFill>
          <a:blip r:embed="rId3"/>
          <a:stretch>
            <a:fillRect/>
          </a:stretch>
        </p:blipFill>
        <p:spPr>
          <a:xfrm>
            <a:off x="7742903" y="0"/>
            <a:ext cx="10287000" cy="10287000"/>
          </a:xfrm>
          <a:prstGeom prst="rect">
            <a:avLst/>
          </a:prstGeom>
        </p:spPr>
      </p:pic>
      <p:sp>
        <p:nvSpPr>
          <p:cNvPr id="4" name="TextBox 3">
            <a:extLst>
              <a:ext uri="{FF2B5EF4-FFF2-40B4-BE49-F238E27FC236}">
                <a16:creationId xmlns:a16="http://schemas.microsoft.com/office/drawing/2014/main" id="{EFA77672-1491-3832-0B93-6FEE257F849B}"/>
              </a:ext>
            </a:extLst>
          </p:cNvPr>
          <p:cNvSpPr txBox="1"/>
          <p:nvPr/>
        </p:nvSpPr>
        <p:spPr>
          <a:xfrm>
            <a:off x="536268" y="1225682"/>
            <a:ext cx="6851855"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Girl Scout 1"/>
                <a:ea typeface="Calibri"/>
                <a:cs typeface="Calibri"/>
              </a:rPr>
              <a:t>Embrace Girl Scout history and traditions with the Through The Decades patch program and Decade Check Out Boxes.</a:t>
            </a:r>
          </a:p>
          <a:p>
            <a:endParaRPr lang="en-US" sz="4000" b="1">
              <a:latin typeface="Girl Scout 1"/>
              <a:ea typeface="Calibri"/>
              <a:cs typeface="Calibri"/>
            </a:endParaRPr>
          </a:p>
          <a:p>
            <a:r>
              <a:rPr lang="en-US" sz="4000" b="1">
                <a:latin typeface="Girl Scout 1"/>
                <a:ea typeface="Calibri"/>
                <a:cs typeface="Calibri"/>
              </a:rPr>
              <a:t>Thank you to the GSCP2P Archives Committee for bringing this vision to life!</a:t>
            </a:r>
          </a:p>
        </p:txBody>
      </p:sp>
    </p:spTree>
    <p:extLst>
      <p:ext uri="{BB962C8B-B14F-4D97-AF65-F5344CB8AC3E}">
        <p14:creationId xmlns:p14="http://schemas.microsoft.com/office/powerpoint/2010/main" val="23121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2" name="TextBox 1">
            <a:extLst>
              <a:ext uri="{FF2B5EF4-FFF2-40B4-BE49-F238E27FC236}">
                <a16:creationId xmlns:a16="http://schemas.microsoft.com/office/drawing/2014/main" id="{655861EE-17EF-6FB5-2189-83949FD18ED3}"/>
              </a:ext>
            </a:extLst>
          </p:cNvPr>
          <p:cNvSpPr txBox="1"/>
          <p:nvPr/>
        </p:nvSpPr>
        <p:spPr>
          <a:xfrm>
            <a:off x="7910478" y="4683313"/>
            <a:ext cx="1035387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000">
              <a:latin typeface="Girl Scout Text Book"/>
              <a:ea typeface="Calibri"/>
              <a:cs typeface="Calibri"/>
            </a:endParaRPr>
          </a:p>
          <a:p>
            <a:r>
              <a:rPr lang="en-US" sz="3000">
                <a:latin typeface="Girl Scout Text Book"/>
                <a:ea typeface="Calibri"/>
                <a:cs typeface="Calibri"/>
              </a:rPr>
              <a:t>March 5 - Virtual Basic Camping Skills License Renewal</a:t>
            </a:r>
          </a:p>
          <a:p>
            <a:r>
              <a:rPr lang="en-US" sz="3000">
                <a:latin typeface="Girl Scout Text Book"/>
                <a:ea typeface="Calibri"/>
                <a:cs typeface="Calibri"/>
              </a:rPr>
              <a:t>March 14 - H</a:t>
            </a:r>
            <a:r>
              <a:rPr lang="en-US" sz="3000">
                <a:highlight>
                  <a:srgbClr val="F5F5F5"/>
                </a:highlight>
                <a:latin typeface="Girl Scout Text Book"/>
                <a:ea typeface="Calibri"/>
                <a:cs typeface="Calibri"/>
              </a:rPr>
              <a:t>ybrid First Aid/CPR Certification, Gastonia</a:t>
            </a:r>
            <a:endParaRPr lang="en-US" sz="3000">
              <a:latin typeface="Girl Scout Text Book"/>
              <a:ea typeface="Calibri"/>
              <a:cs typeface="Calibri"/>
            </a:endParaRPr>
          </a:p>
          <a:p>
            <a:r>
              <a:rPr lang="en-US" sz="3000">
                <a:highlight>
                  <a:srgbClr val="F5F5F5"/>
                </a:highlight>
                <a:latin typeface="Girl Scout Text Book"/>
                <a:ea typeface="Calibri"/>
                <a:cs typeface="Calibri"/>
              </a:rPr>
              <a:t>March 21 -  </a:t>
            </a:r>
            <a:r>
              <a:rPr lang="en-US" sz="3000" err="1">
                <a:highlight>
                  <a:srgbClr val="F5F5F5"/>
                </a:highlight>
                <a:latin typeface="Girl Scout Text Book"/>
                <a:ea typeface="Calibri"/>
                <a:cs typeface="Calibri"/>
              </a:rPr>
              <a:t>Leaderfest</a:t>
            </a:r>
            <a:r>
              <a:rPr lang="en-US" sz="3000">
                <a:highlight>
                  <a:srgbClr val="F5F5F5"/>
                </a:highlight>
                <a:latin typeface="Girl Scout Text Book"/>
                <a:ea typeface="Calibri"/>
                <a:cs typeface="Calibri"/>
              </a:rPr>
              <a:t>, Hickory – Registration closes March 5! </a:t>
            </a:r>
          </a:p>
          <a:p>
            <a:endParaRPr lang="en-US" sz="3000">
              <a:latin typeface="Girl Scout Text Book"/>
              <a:ea typeface="Calibri"/>
              <a:cs typeface="Calibri"/>
            </a:endParaRPr>
          </a:p>
          <a:p>
            <a:endParaRPr lang="en-US" sz="3000">
              <a:highlight>
                <a:srgbClr val="F5F5F5"/>
              </a:highlight>
              <a:latin typeface="Girl Scout Text Book"/>
              <a:ea typeface="Calibri"/>
              <a:cs typeface="Calibri"/>
            </a:endParaRPr>
          </a:p>
          <a:p>
            <a:r>
              <a:rPr lang="en-US" sz="3000">
                <a:highlight>
                  <a:srgbClr val="F5F5F5"/>
                </a:highlight>
                <a:latin typeface="Girl Scout Text Book"/>
                <a:ea typeface="Calibri"/>
                <a:cs typeface="Calibri"/>
              </a:rPr>
              <a:t>April 11 – Basic Camping Skills License, High Point</a:t>
            </a:r>
            <a:endParaRPr lang="en-US" sz="3000">
              <a:latin typeface="Girl Scout Text Book"/>
              <a:ea typeface="Calibri"/>
              <a:cs typeface="Calibri"/>
            </a:endParaRPr>
          </a:p>
          <a:p>
            <a:r>
              <a:rPr lang="en-US" sz="3000">
                <a:highlight>
                  <a:srgbClr val="F5F5F5"/>
                </a:highlight>
                <a:latin typeface="Girl Scout Text Book"/>
                <a:ea typeface="Calibri"/>
                <a:cs typeface="Calibri"/>
              </a:rPr>
              <a:t>April 18 - Basic Camping Skills License, Gastonia</a:t>
            </a:r>
          </a:p>
          <a:p>
            <a:r>
              <a:rPr lang="en-US" sz="3000">
                <a:highlight>
                  <a:srgbClr val="F5F5F5"/>
                </a:highlight>
                <a:latin typeface="Girl Scout Text Book"/>
                <a:ea typeface="Calibri"/>
                <a:cs typeface="Calibri"/>
              </a:rPr>
              <a:t>April 20  - Virtual Basic Camping Skills License Renewal</a:t>
            </a:r>
            <a:endParaRPr lang="en-US" sz="3000">
              <a:latin typeface="Girl Scout Text Book"/>
              <a:ea typeface="Calibri"/>
              <a:cs typeface="Calibri"/>
            </a:endParaRPr>
          </a:p>
          <a:p>
            <a:endParaRPr lang="en-US" sz="2000">
              <a:latin typeface="Girl Scout 2"/>
              <a:ea typeface="Calibri"/>
              <a:cs typeface="Calibri"/>
            </a:endParaRPr>
          </a:p>
        </p:txBody>
      </p:sp>
      <p:pic>
        <p:nvPicPr>
          <p:cNvPr id="6" name="Picture 5" descr="First Aid, CPR, AED &amp; Stop the Bleed">
            <a:extLst>
              <a:ext uri="{FF2B5EF4-FFF2-40B4-BE49-F238E27FC236}">
                <a16:creationId xmlns:a16="http://schemas.microsoft.com/office/drawing/2014/main" id="{E9465240-9F18-C260-7B8B-E91E2E2148C2}"/>
              </a:ext>
            </a:extLst>
          </p:cNvPr>
          <p:cNvPicPr>
            <a:picLocks noChangeAspect="1"/>
          </p:cNvPicPr>
          <p:nvPr/>
        </p:nvPicPr>
        <p:blipFill>
          <a:blip r:embed="rId5"/>
          <a:stretch>
            <a:fillRect/>
          </a:stretch>
        </p:blipFill>
        <p:spPr>
          <a:xfrm>
            <a:off x="9597537" y="2754190"/>
            <a:ext cx="2258158" cy="2243504"/>
          </a:xfrm>
          <a:prstGeom prst="rect">
            <a:avLst/>
          </a:prstGeom>
        </p:spPr>
      </p:pic>
      <p:pic>
        <p:nvPicPr>
          <p:cNvPr id="7" name="Picture 6" descr="Camping Tent SVG scrapbook cut file cute clipart files for ...">
            <a:extLst>
              <a:ext uri="{FF2B5EF4-FFF2-40B4-BE49-F238E27FC236}">
                <a16:creationId xmlns:a16="http://schemas.microsoft.com/office/drawing/2014/main" id="{D6386EA3-997F-5F77-B2E7-41DF51A85B1C}"/>
              </a:ext>
            </a:extLst>
          </p:cNvPr>
          <p:cNvPicPr>
            <a:picLocks noChangeAspect="1"/>
          </p:cNvPicPr>
          <p:nvPr/>
        </p:nvPicPr>
        <p:blipFill>
          <a:blip r:embed="rId6"/>
          <a:srcRect t="22671" r="645" b="9484"/>
          <a:stretch>
            <a:fillRect/>
          </a:stretch>
        </p:blipFill>
        <p:spPr>
          <a:xfrm>
            <a:off x="13680830" y="2747795"/>
            <a:ext cx="2708053" cy="2041939"/>
          </a:xfrm>
          <a:prstGeom prst="rect">
            <a:avLst/>
          </a:prstGeom>
        </p:spPr>
      </p:pic>
      <p:grpSp>
        <p:nvGrpSpPr>
          <p:cNvPr id="10" name="Group 9">
            <a:extLst>
              <a:ext uri="{FF2B5EF4-FFF2-40B4-BE49-F238E27FC236}">
                <a16:creationId xmlns:a16="http://schemas.microsoft.com/office/drawing/2014/main" id="{F9BD0260-8AFA-4C4C-2483-10B5D13E746A}"/>
              </a:ext>
            </a:extLst>
          </p:cNvPr>
          <p:cNvGrpSpPr/>
          <p:nvPr/>
        </p:nvGrpSpPr>
        <p:grpSpPr>
          <a:xfrm>
            <a:off x="394828" y="-106004"/>
            <a:ext cx="6804257" cy="9535488"/>
            <a:chOff x="394828" y="-106004"/>
            <a:chExt cx="6804257" cy="9535488"/>
          </a:xfrm>
        </p:grpSpPr>
        <p:pic>
          <p:nvPicPr>
            <p:cNvPr id="9" name="Picture 8" descr="A map of a scout&#10;&#10;AI-generated content may be incorrect.">
              <a:extLst>
                <a:ext uri="{FF2B5EF4-FFF2-40B4-BE49-F238E27FC236}">
                  <a16:creationId xmlns:a16="http://schemas.microsoft.com/office/drawing/2014/main" id="{20CA6855-99CF-B961-6286-A0BAA463E252}"/>
                </a:ext>
              </a:extLst>
            </p:cNvPr>
            <p:cNvPicPr>
              <a:picLocks noChangeAspect="1"/>
            </p:cNvPicPr>
            <p:nvPr/>
          </p:nvPicPr>
          <p:blipFill>
            <a:blip r:embed="rId7"/>
            <a:srcRect l="49608" r="-317" b="32663"/>
            <a:stretch>
              <a:fillRect/>
            </a:stretch>
          </p:blipFill>
          <p:spPr>
            <a:xfrm>
              <a:off x="1174035" y="4323888"/>
              <a:ext cx="6025050" cy="5105596"/>
            </a:xfrm>
            <a:prstGeom prst="rect">
              <a:avLst/>
            </a:prstGeom>
          </p:spPr>
        </p:pic>
        <p:pic>
          <p:nvPicPr>
            <p:cNvPr id="8" name="Picture 7" descr="A map of a scout&#10;&#10;AI-generated content may be incorrect.">
              <a:extLst>
                <a:ext uri="{FF2B5EF4-FFF2-40B4-BE49-F238E27FC236}">
                  <a16:creationId xmlns:a16="http://schemas.microsoft.com/office/drawing/2014/main" id="{1C1BA406-4B69-4908-65C4-72DFB82432F9}"/>
                </a:ext>
              </a:extLst>
            </p:cNvPr>
            <p:cNvPicPr>
              <a:picLocks noChangeAspect="1"/>
            </p:cNvPicPr>
            <p:nvPr/>
          </p:nvPicPr>
          <p:blipFill>
            <a:blip r:embed="rId7"/>
            <a:srcRect r="49693" b="31156"/>
            <a:stretch>
              <a:fillRect/>
            </a:stretch>
          </p:blipFill>
          <p:spPr>
            <a:xfrm>
              <a:off x="394828" y="-106004"/>
              <a:ext cx="6775966" cy="6008904"/>
            </a:xfrm>
            <a:prstGeom prst="rect">
              <a:avLst/>
            </a:prstGeom>
          </p:spPr>
        </p:pic>
      </p:grpSp>
    </p:spTree>
    <p:extLst>
      <p:ext uri="{BB962C8B-B14F-4D97-AF65-F5344CB8AC3E}">
        <p14:creationId xmlns:p14="http://schemas.microsoft.com/office/powerpoint/2010/main" val="318565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5DFD-3B1F-E723-3C56-77FE841FF8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6D0610-7DF6-9D8C-4991-57E5CF3E0B22}"/>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6DD7DA5-4F22-BF34-0FFF-D1701DDFE9B3}"/>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3B17C3C1-3F33-3063-B266-1D10E19031A8}"/>
              </a:ext>
            </a:extLst>
          </p:cNvPr>
          <p:cNvSpPr txBox="1"/>
          <p:nvPr/>
        </p:nvSpPr>
        <p:spPr>
          <a:xfrm>
            <a:off x="8997134" y="1222832"/>
            <a:ext cx="8123285" cy="2693045"/>
          </a:xfrm>
          <a:prstGeom prst="rect">
            <a:avLst/>
          </a:prstGeom>
        </p:spPr>
        <p:txBody>
          <a:bodyPr lIns="0" tIns="0" rIns="0" bIns="0" rtlCol="0" anchor="t">
            <a:spAutoFit/>
          </a:bodyPr>
          <a:lstStyle/>
          <a:p>
            <a:pPr algn="ctr">
              <a:lnSpc>
                <a:spcPts val="6999"/>
              </a:lnSpc>
            </a:pPr>
            <a:r>
              <a:rPr lang="en-US" sz="6000" spc="118">
                <a:solidFill>
                  <a:srgbClr val="000000"/>
                </a:solidFill>
                <a:latin typeface="Girl Scout 2"/>
                <a:ea typeface="Girl Scout 2"/>
                <a:cs typeface="Girl Scout 2"/>
              </a:rPr>
              <a:t>Save the Date </a:t>
            </a:r>
            <a:endParaRPr lang="en-US" sz="6000">
              <a:latin typeface="Girl Scout 2"/>
              <a:ea typeface="Calibri"/>
              <a:cs typeface="Calibri"/>
            </a:endParaRPr>
          </a:p>
          <a:p>
            <a:pPr algn="ctr">
              <a:lnSpc>
                <a:spcPts val="6998"/>
              </a:lnSpc>
            </a:pPr>
            <a:r>
              <a:rPr lang="en-US" sz="6000" spc="118">
                <a:solidFill>
                  <a:srgbClr val="000000"/>
                </a:solidFill>
                <a:latin typeface="Girl Scout 2"/>
                <a:ea typeface="Girl Scout 2"/>
                <a:cs typeface="Girl Scout 2"/>
              </a:rPr>
              <a:t>Volunteer Conference</a:t>
            </a:r>
          </a:p>
        </p:txBody>
      </p:sp>
      <p:sp>
        <p:nvSpPr>
          <p:cNvPr id="8" name="TextBox 7">
            <a:extLst>
              <a:ext uri="{FF2B5EF4-FFF2-40B4-BE49-F238E27FC236}">
                <a16:creationId xmlns:a16="http://schemas.microsoft.com/office/drawing/2014/main" id="{3510B6DC-06F9-92F2-72DE-080859FBA854}"/>
              </a:ext>
            </a:extLst>
          </p:cNvPr>
          <p:cNvSpPr txBox="1"/>
          <p:nvPr/>
        </p:nvSpPr>
        <p:spPr>
          <a:xfrm>
            <a:off x="8292727" y="3900832"/>
            <a:ext cx="952500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000" b="1">
              <a:latin typeface="Girl Scout 1" panose="020B0604020202020204" charset="0"/>
              <a:ea typeface="Calibri"/>
              <a:cs typeface="Calibri"/>
            </a:endParaRPr>
          </a:p>
          <a:p>
            <a:pPr algn="ctr"/>
            <a:r>
              <a:rPr lang="en-US" sz="5000">
                <a:latin typeface="Girl Scout 1"/>
                <a:ea typeface="Calibri"/>
                <a:cs typeface="Calibri"/>
              </a:rPr>
              <a:t>Saturday, August 1</a:t>
            </a:r>
            <a:endParaRPr lang="en-US" sz="5000">
              <a:latin typeface="Girl Scout 1" panose="020B0604020202020204" charset="0"/>
              <a:ea typeface="Calibri"/>
              <a:cs typeface="Calibri"/>
            </a:endParaRPr>
          </a:p>
          <a:p>
            <a:pPr algn="ctr"/>
            <a:r>
              <a:rPr lang="en-US" sz="5000">
                <a:latin typeface="Girl Scout 1"/>
                <a:ea typeface="Calibri"/>
                <a:cs typeface="Calibri"/>
              </a:rPr>
              <a:t>10 a.m. - 3 p.m.</a:t>
            </a:r>
          </a:p>
          <a:p>
            <a:pPr algn="ctr"/>
            <a:r>
              <a:rPr lang="en-US" sz="5000">
                <a:latin typeface="Girl Scout 1"/>
                <a:ea typeface="Calibri"/>
                <a:cs typeface="Calibri"/>
              </a:rPr>
              <a:t>Monticello Community Church,</a:t>
            </a:r>
          </a:p>
          <a:p>
            <a:pPr algn="ctr"/>
            <a:r>
              <a:rPr lang="en-US" sz="5000">
                <a:latin typeface="Girl Scout 1"/>
                <a:ea typeface="Calibri"/>
                <a:cs typeface="Calibri"/>
              </a:rPr>
              <a:t>Statesville</a:t>
            </a:r>
          </a:p>
          <a:p>
            <a:endParaRPr lang="en-US" sz="2000">
              <a:ea typeface="Calibri"/>
              <a:cs typeface="Calibri"/>
            </a:endParaRPr>
          </a:p>
          <a:p>
            <a:endParaRPr lang="en-US" sz="2000">
              <a:ea typeface="Calibri"/>
              <a:cs typeface="Calibri"/>
            </a:endParaRPr>
          </a:p>
        </p:txBody>
      </p:sp>
    </p:spTree>
    <p:extLst>
      <p:ext uri="{BB962C8B-B14F-4D97-AF65-F5344CB8AC3E}">
        <p14:creationId xmlns:p14="http://schemas.microsoft.com/office/powerpoint/2010/main" val="166046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04120-7600-8FF0-71F9-C652F53CC8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ABAEF7-9635-8594-E91C-4E83CD30A1B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C0C6800-EA2B-006E-10B7-CB3F3E74C2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FFCCEDA3-9DB2-ABC8-D8D6-38A221102165}"/>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8" name="TextBox 7">
            <a:extLst>
              <a:ext uri="{FF2B5EF4-FFF2-40B4-BE49-F238E27FC236}">
                <a16:creationId xmlns:a16="http://schemas.microsoft.com/office/drawing/2014/main" id="{45EAA29A-51E8-CE90-A5AC-4216DE84CF43}"/>
              </a:ext>
            </a:extLst>
          </p:cNvPr>
          <p:cNvSpPr txBox="1"/>
          <p:nvPr/>
        </p:nvSpPr>
        <p:spPr>
          <a:xfrm>
            <a:off x="14875164" y="2576500"/>
            <a:ext cx="2978727"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latin typeface="Girl Scout 1"/>
                <a:ea typeface="Calibri"/>
                <a:cs typeface="Calibri"/>
              </a:rPr>
              <a:t>This year's girl-designed cookie hoodie is back by popular demand and now available on the official Girl Scout Shop website. Spread the word and help celebrate our sisterhood in all 50 states!</a:t>
            </a:r>
            <a:endParaRPr lang="en-US" sz="2500"/>
          </a:p>
        </p:txBody>
      </p:sp>
      <p:pic>
        <p:nvPicPr>
          <p:cNvPr id="5" name="Picture 4" descr="A poster of a cookie shop&#10;&#10;AI-generated content may be incorrect.">
            <a:extLst>
              <a:ext uri="{FF2B5EF4-FFF2-40B4-BE49-F238E27FC236}">
                <a16:creationId xmlns:a16="http://schemas.microsoft.com/office/drawing/2014/main" id="{CA34EE66-3006-9D18-138E-BC2934D3B859}"/>
              </a:ext>
            </a:extLst>
          </p:cNvPr>
          <p:cNvPicPr>
            <a:picLocks noChangeAspect="1"/>
          </p:cNvPicPr>
          <p:nvPr/>
        </p:nvPicPr>
        <p:blipFill>
          <a:blip r:embed="rId6"/>
          <a:stretch>
            <a:fillRect/>
          </a:stretch>
        </p:blipFill>
        <p:spPr>
          <a:xfrm>
            <a:off x="8627248" y="2249128"/>
            <a:ext cx="5917790" cy="5807178"/>
          </a:xfrm>
          <a:prstGeom prst="rect">
            <a:avLst/>
          </a:prstGeom>
        </p:spPr>
      </p:pic>
      <p:sp>
        <p:nvSpPr>
          <p:cNvPr id="6" name="TextBox 7">
            <a:extLst>
              <a:ext uri="{FF2B5EF4-FFF2-40B4-BE49-F238E27FC236}">
                <a16:creationId xmlns:a16="http://schemas.microsoft.com/office/drawing/2014/main" id="{8A6FEDCC-FAC3-9F86-A16A-B1E7BE785C1D}"/>
              </a:ext>
            </a:extLst>
          </p:cNvPr>
          <p:cNvSpPr txBox="1"/>
          <p:nvPr/>
        </p:nvSpPr>
        <p:spPr>
          <a:xfrm>
            <a:off x="8119545" y="8663332"/>
            <a:ext cx="9525000" cy="200054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latin typeface="Girl Scout 1" panose="020B0604020202020204" charset="0"/>
              <a:ea typeface="Calibri"/>
              <a:cs typeface="Calibri"/>
            </a:endParaRPr>
          </a:p>
          <a:p>
            <a:pPr algn="ctr"/>
            <a:r>
              <a:rPr lang="en-US" sz="2800">
                <a:latin typeface="Girl Scout Text Book"/>
                <a:ea typeface="Calibri"/>
                <a:cs typeface="Calibri"/>
              </a:rPr>
              <a:t>Want to schedule a mobile shop? Check out our website and request a mobile shop today! </a:t>
            </a:r>
          </a:p>
          <a:p>
            <a:endParaRPr lang="en-US" sz="2800">
              <a:latin typeface="Girl Scout Text Book"/>
              <a:ea typeface="Calibri"/>
              <a:cs typeface="Calibri"/>
            </a:endParaRPr>
          </a:p>
          <a:p>
            <a:endParaRPr lang="en-US" sz="2000">
              <a:ea typeface="Calibri"/>
              <a:cs typeface="Calibri"/>
            </a:endParaRPr>
          </a:p>
        </p:txBody>
      </p:sp>
    </p:spTree>
    <p:extLst>
      <p:ext uri="{BB962C8B-B14F-4D97-AF65-F5344CB8AC3E}">
        <p14:creationId xmlns:p14="http://schemas.microsoft.com/office/powerpoint/2010/main" val="3902516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urple and green card&#10;&#10;AI-generated content may be incorrect.">
            <a:extLst>
              <a:ext uri="{FF2B5EF4-FFF2-40B4-BE49-F238E27FC236}">
                <a16:creationId xmlns:a16="http://schemas.microsoft.com/office/drawing/2014/main" id="{46802CA6-3D16-EB85-1566-3E47AE049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292" y="372992"/>
            <a:ext cx="11381415" cy="9541016"/>
          </a:xfrm>
          <a:prstGeom prst="rect">
            <a:avLst/>
          </a:prstGeom>
        </p:spPr>
      </p:pic>
    </p:spTree>
    <p:extLst>
      <p:ext uri="{BB962C8B-B14F-4D97-AF65-F5344CB8AC3E}">
        <p14:creationId xmlns:p14="http://schemas.microsoft.com/office/powerpoint/2010/main" val="899907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a:solidFill>
                  <a:srgbClr val="FFFFFF"/>
                </a:solidFill>
                <a:latin typeface="Girl Scout 1"/>
                <a:sym typeface="Girl Scout 1"/>
              </a:rPr>
              <a:t>Next Meeting: March 23, 2026</a:t>
            </a:r>
            <a:endParaRPr lang="en-US"/>
          </a:p>
        </p:txBody>
      </p:sp>
      <p:sp>
        <p:nvSpPr>
          <p:cNvPr id="28" name="TextBox 28"/>
          <p:cNvSpPr txBox="1"/>
          <p:nvPr/>
        </p:nvSpPr>
        <p:spPr>
          <a:xfrm>
            <a:off x="3166560" y="875899"/>
            <a:ext cx="11968200" cy="976806"/>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Next Steps and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81740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668550"/>
            <a:ext cx="11968200" cy="6604372"/>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a:p>
            <a:pPr marL="857250" indent="-857250">
              <a:buFont typeface="Arial"/>
              <a:buChar char="•"/>
            </a:pPr>
            <a:r>
              <a:rPr lang="en-US" sz="3600">
                <a:solidFill>
                  <a:schemeClr val="bg1"/>
                </a:solidFill>
                <a:latin typeface="Girl Scout 1"/>
                <a:ea typeface="Girl Scout 2"/>
                <a:cs typeface="Girl Scout 2"/>
              </a:rPr>
              <a:t>Happy World Thinking Day!</a:t>
            </a:r>
          </a:p>
          <a:p>
            <a:pPr marL="857250" indent="-857250">
              <a:buFont typeface="Arial"/>
              <a:buChar char="•"/>
            </a:pPr>
            <a:r>
              <a:rPr lang="en-US" sz="3600">
                <a:solidFill>
                  <a:schemeClr val="bg1"/>
                </a:solidFill>
                <a:latin typeface="Girl Scout 1"/>
                <a:ea typeface="Girl Scout 2"/>
                <a:cs typeface="Girl Scout 2"/>
              </a:rPr>
              <a:t>Mission Delivery Updates</a:t>
            </a:r>
          </a:p>
          <a:p>
            <a:pPr marL="857250" indent="-857250">
              <a:buFont typeface="Arial"/>
              <a:buChar char="•"/>
            </a:pPr>
            <a:r>
              <a:rPr lang="en-US" sz="3600">
                <a:solidFill>
                  <a:schemeClr val="bg1"/>
                </a:solidFill>
                <a:latin typeface="Girl Scout 1"/>
                <a:ea typeface="Girl Scout 2"/>
                <a:cs typeface="Girl Scout 2"/>
              </a:rPr>
              <a:t>Membership and Service Team Updates</a:t>
            </a:r>
          </a:p>
          <a:p>
            <a:pPr marL="857250" indent="-857250">
              <a:buFont typeface="Arial"/>
              <a:buChar char="•"/>
            </a:pPr>
            <a:r>
              <a:rPr lang="en-US" sz="3600">
                <a:solidFill>
                  <a:schemeClr val="bg1"/>
                </a:solidFill>
                <a:latin typeface="Girl Scout 1"/>
                <a:ea typeface="Girl Scout 2"/>
                <a:cs typeface="Girl Scout 2"/>
              </a:rPr>
              <a:t>Outdoor Experience and Property Updates</a:t>
            </a:r>
          </a:p>
          <a:p>
            <a:pPr marL="857250" indent="-857250">
              <a:buFont typeface="Arial"/>
              <a:buChar char="•"/>
            </a:pPr>
            <a:r>
              <a:rPr lang="en-US" sz="3600">
                <a:solidFill>
                  <a:schemeClr val="bg1"/>
                </a:solidFill>
                <a:latin typeface="Girl Scout 1"/>
                <a:ea typeface="Girl Scout 2"/>
                <a:cs typeface="Girl Scout 2"/>
              </a:rPr>
              <a:t>Cookie Program Updates</a:t>
            </a:r>
          </a:p>
          <a:p>
            <a:pPr marL="857250" indent="-857250">
              <a:buFont typeface="Arial"/>
              <a:buChar char="•"/>
            </a:pPr>
            <a:r>
              <a:rPr lang="en-US" sz="3600">
                <a:solidFill>
                  <a:schemeClr val="bg1"/>
                </a:solidFill>
                <a:latin typeface="Girl Scout 1"/>
                <a:ea typeface="Girl Scout 2"/>
                <a:cs typeface="Girl Scout 2"/>
              </a:rPr>
              <a:t>Program Updates</a:t>
            </a:r>
          </a:p>
          <a:p>
            <a:pPr marL="857250" indent="-857250">
              <a:buFont typeface="Arial"/>
              <a:buChar char="•"/>
            </a:pPr>
            <a:r>
              <a:rPr lang="en-US" sz="3600">
                <a:solidFill>
                  <a:schemeClr val="bg1"/>
                </a:solidFill>
                <a:latin typeface="Girl Scout 1"/>
                <a:ea typeface="Girl Scout 2"/>
                <a:cs typeface="Girl Scout 2"/>
              </a:rPr>
              <a:t>Girl Scout Week</a:t>
            </a:r>
          </a:p>
          <a:p>
            <a:pPr marL="857250" indent="-857250">
              <a:buFont typeface="Arial"/>
              <a:buChar char="•"/>
            </a:pPr>
            <a:r>
              <a:rPr lang="en-US" sz="3600">
                <a:solidFill>
                  <a:schemeClr val="bg1"/>
                </a:solidFill>
                <a:latin typeface="Girl Scout 1"/>
                <a:ea typeface="Girl Scout 2"/>
                <a:cs typeface="Girl Scout 2"/>
              </a:rPr>
              <a:t>Save the Dates</a:t>
            </a:r>
          </a:p>
          <a:p>
            <a:pPr marL="857250" indent="-857250">
              <a:buFont typeface="Arial"/>
              <a:buChar char="•"/>
            </a:pPr>
            <a:r>
              <a:rPr lang="en-US" sz="3600">
                <a:solidFill>
                  <a:schemeClr val="bg1"/>
                </a:solidFill>
                <a:latin typeface="Girl Scout 1"/>
                <a:ea typeface="Girl Scout 2"/>
                <a:cs typeface="Girl Scout 2"/>
              </a:rPr>
              <a:t>Retail Updates</a:t>
            </a:r>
          </a:p>
          <a:p>
            <a:pPr marL="857250" indent="-857250" algn="ctr">
              <a:buFont typeface="Arial"/>
              <a:buChar char="•"/>
            </a:pPr>
            <a:endParaRPr lang="en-US" sz="3600" spc="139">
              <a:solidFill>
                <a:srgbClr val="FFFFFF"/>
              </a:solidFill>
              <a:latin typeface="Girl Scout 1"/>
              <a:ea typeface="Girl Scout 2"/>
              <a:cs typeface="Girl Scout 2"/>
            </a:endParaRPr>
          </a:p>
        </p:txBody>
      </p:sp>
      <p:grpSp>
        <p:nvGrpSpPr>
          <p:cNvPr id="20" name="Group 20"/>
          <p:cNvGrpSpPr/>
          <p:nvPr/>
        </p:nvGrpSpPr>
        <p:grpSpPr>
          <a:xfrm>
            <a:off x="3391012" y="7164486"/>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C6C7-0BEF-B368-622C-D2FA69AD5677}"/>
            </a:ext>
          </a:extLst>
        </p:cNvPr>
        <p:cNvGrpSpPr/>
        <p:nvPr/>
      </p:nvGrpSpPr>
      <p:grpSpPr>
        <a:xfrm>
          <a:off x="0" y="0"/>
          <a:ext cx="0" cy="0"/>
          <a:chOff x="0" y="0"/>
          <a:chExt cx="0" cy="0"/>
        </a:xfrm>
      </p:grpSpPr>
      <p:pic>
        <p:nvPicPr>
          <p:cNvPr id="6" name="Picture 5" descr="A close up of a badge&#10;&#10;AI-generated content may be incorrect.">
            <a:extLst>
              <a:ext uri="{FF2B5EF4-FFF2-40B4-BE49-F238E27FC236}">
                <a16:creationId xmlns:a16="http://schemas.microsoft.com/office/drawing/2014/main" id="{D412424E-84C8-9CCE-F26F-A979C82AFB72}"/>
              </a:ext>
            </a:extLst>
          </p:cNvPr>
          <p:cNvPicPr>
            <a:picLocks noChangeAspect="1"/>
          </p:cNvPicPr>
          <p:nvPr/>
        </p:nvPicPr>
        <p:blipFill>
          <a:blip r:embed="rId3"/>
          <a:stretch>
            <a:fillRect/>
          </a:stretch>
        </p:blipFill>
        <p:spPr>
          <a:xfrm>
            <a:off x="9765196" y="3478695"/>
            <a:ext cx="5963478" cy="5930348"/>
          </a:xfrm>
          <a:prstGeom prst="rect">
            <a:avLst/>
          </a:prstGeom>
        </p:spPr>
      </p:pic>
      <p:sp>
        <p:nvSpPr>
          <p:cNvPr id="3" name="TextBox 3">
            <a:extLst>
              <a:ext uri="{FF2B5EF4-FFF2-40B4-BE49-F238E27FC236}">
                <a16:creationId xmlns:a16="http://schemas.microsoft.com/office/drawing/2014/main" id="{FDCCF719-D869-F8B7-D7EF-984FAAC5E631}"/>
              </a:ext>
            </a:extLst>
          </p:cNvPr>
          <p:cNvSpPr txBox="1"/>
          <p:nvPr/>
        </p:nvSpPr>
        <p:spPr>
          <a:xfrm>
            <a:off x="6720715" y="1155411"/>
            <a:ext cx="12546779" cy="2634054"/>
          </a:xfrm>
          <a:prstGeom prst="rect">
            <a:avLst/>
          </a:prstGeom>
        </p:spPr>
        <p:txBody>
          <a:bodyPr wrap="square" lIns="0" tIns="0" rIns="0" bIns="0" rtlCol="0" anchor="t">
            <a:spAutoFit/>
          </a:bodyPr>
          <a:lstStyle/>
          <a:p>
            <a:pPr algn="ctr">
              <a:lnSpc>
                <a:spcPts val="6998"/>
              </a:lnSpc>
            </a:pPr>
            <a:r>
              <a:rPr lang="en-US" sz="5000" b="1" spc="118">
                <a:solidFill>
                  <a:srgbClr val="000000"/>
                </a:solidFill>
                <a:latin typeface="Girl Scout 2"/>
              </a:rPr>
              <a:t>Celebrating 100 Years of </a:t>
            </a:r>
            <a:endParaRPr lang="en-US">
              <a:solidFill>
                <a:srgbClr val="000000"/>
              </a:solidFill>
              <a:latin typeface="Calibri"/>
              <a:ea typeface="Calibri"/>
              <a:cs typeface="Calibri"/>
            </a:endParaRPr>
          </a:p>
          <a:p>
            <a:pPr algn="ctr">
              <a:lnSpc>
                <a:spcPts val="6998"/>
              </a:lnSpc>
            </a:pPr>
            <a:r>
              <a:rPr lang="en-US" sz="5000" b="1" spc="118">
                <a:solidFill>
                  <a:srgbClr val="000000"/>
                </a:solidFill>
                <a:latin typeface="Girl Scout 2"/>
              </a:rPr>
              <a:t>World Thinking Day </a:t>
            </a:r>
            <a:endParaRPr lang="en-US">
              <a:solidFill>
                <a:srgbClr val="000000"/>
              </a:solidFill>
              <a:latin typeface="Calibri"/>
              <a:ea typeface="Calibri"/>
              <a:cs typeface="Calibri"/>
            </a:endParaRPr>
          </a:p>
          <a:p>
            <a:pPr algn="ctr">
              <a:lnSpc>
                <a:spcPts val="6998"/>
              </a:lnSpc>
            </a:pPr>
            <a:r>
              <a:rPr lang="en-US" sz="5000" b="1" spc="118">
                <a:solidFill>
                  <a:srgbClr val="000000"/>
                </a:solidFill>
                <a:latin typeface="Girl Scout 2"/>
              </a:rPr>
              <a:t>and Global Sisterhood</a:t>
            </a:r>
            <a:endParaRPr lang="en-US">
              <a:ea typeface="Calibri"/>
              <a:cs typeface="Calibri"/>
            </a:endParaRPr>
          </a:p>
        </p:txBody>
      </p:sp>
      <p:sp>
        <p:nvSpPr>
          <p:cNvPr id="2" name="Freeform 2">
            <a:extLst>
              <a:ext uri="{FF2B5EF4-FFF2-40B4-BE49-F238E27FC236}">
                <a16:creationId xmlns:a16="http://schemas.microsoft.com/office/drawing/2014/main" id="{2ABB6374-77D0-8EBB-9791-8D818CF9F3E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93C15C5A-6021-44E1-7D90-49B6DBA92E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6"/>
            <a:stretch>
              <a:fillRect/>
            </a:stretch>
          </a:blipFill>
        </p:spPr>
        <p:txBody>
          <a:bodyPr/>
          <a:lstStyle/>
          <a:p>
            <a:endParaRPr lang="en-US"/>
          </a:p>
        </p:txBody>
      </p:sp>
      <p:sp>
        <p:nvSpPr>
          <p:cNvPr id="5" name="TextBox 4">
            <a:extLst>
              <a:ext uri="{FF2B5EF4-FFF2-40B4-BE49-F238E27FC236}">
                <a16:creationId xmlns:a16="http://schemas.microsoft.com/office/drawing/2014/main" id="{FD90E608-AF1E-4268-8FA5-DBB8CA7803B0}"/>
              </a:ext>
            </a:extLst>
          </p:cNvPr>
          <p:cNvSpPr txBox="1"/>
          <p:nvPr/>
        </p:nvSpPr>
        <p:spPr>
          <a:xfrm>
            <a:off x="9106524" y="9237688"/>
            <a:ext cx="79635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hlinkClick r:id="rId7"/>
              </a:rPr>
              <a:t>Download the activity guides here!</a:t>
            </a:r>
            <a:endParaRPr lang="en-US">
              <a:ea typeface="Calibri"/>
              <a:cs typeface="Calibri"/>
            </a:endParaRPr>
          </a:p>
        </p:txBody>
      </p:sp>
    </p:spTree>
    <p:extLst>
      <p:ext uri="{BB962C8B-B14F-4D97-AF65-F5344CB8AC3E}">
        <p14:creationId xmlns:p14="http://schemas.microsoft.com/office/powerpoint/2010/main" val="61812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2570208"/>
            <a:ext cx="7937215" cy="1538883"/>
          </a:xfrm>
          <a:prstGeom prst="rect">
            <a:avLst/>
          </a:prstGeom>
        </p:spPr>
        <p:txBody>
          <a:bodyPr wrap="square" lIns="0" tIns="0" rIns="0" bIns="0" rtlCol="0" anchor="t">
            <a:spAutoFit/>
          </a:bodyPr>
          <a:lstStyle/>
          <a:p>
            <a:pPr algn="ctr"/>
            <a:r>
              <a:rPr lang="en-US" sz="5000" spc="118">
                <a:solidFill>
                  <a:srgbClr val="000000"/>
                </a:solidFill>
                <a:latin typeface="Girl Scout 2"/>
                <a:sym typeface="Girl Scout 2"/>
              </a:rPr>
              <a:t>Chief Mission </a:t>
            </a:r>
            <a:r>
              <a:rPr lang="en-US" sz="5000" spc="118">
                <a:solidFill>
                  <a:srgbClr val="000000"/>
                </a:solidFill>
                <a:latin typeface="Girl Scout 2"/>
                <a:ea typeface="+mn-lt"/>
                <a:cs typeface="+mn-lt"/>
                <a:sym typeface="Girl Scout 2"/>
              </a:rPr>
              <a:t>Delivery</a:t>
            </a:r>
            <a:r>
              <a:rPr lang="en-US" sz="5000" spc="118">
                <a:solidFill>
                  <a:srgbClr val="000000"/>
                </a:solidFill>
                <a:latin typeface="Girl Scout 2"/>
                <a:sym typeface="Girl Scout 2"/>
              </a:rPr>
              <a:t> Officer Updates</a:t>
            </a:r>
            <a:endParaRPr lang="en-US"/>
          </a:p>
        </p:txBody>
      </p:sp>
      <p:sp>
        <p:nvSpPr>
          <p:cNvPr id="5" name="TextBox 4">
            <a:extLst>
              <a:ext uri="{FF2B5EF4-FFF2-40B4-BE49-F238E27FC236}">
                <a16:creationId xmlns:a16="http://schemas.microsoft.com/office/drawing/2014/main" id="{2B9A4C09-9940-9082-F3BB-84B801913AD5}"/>
              </a:ext>
            </a:extLst>
          </p:cNvPr>
          <p:cNvSpPr txBox="1"/>
          <p:nvPr/>
        </p:nvSpPr>
        <p:spPr>
          <a:xfrm>
            <a:off x="9299743" y="4786935"/>
            <a:ext cx="7937215" cy="3077766"/>
          </a:xfrm>
          <a:prstGeom prst="rect">
            <a:avLst/>
          </a:prstGeom>
        </p:spPr>
        <p:txBody>
          <a:bodyPr wrap="square" lIns="0" tIns="0" rIns="0" bIns="0" rtlCol="0" anchor="t">
            <a:spAutoFit/>
          </a:bodyPr>
          <a:lstStyle/>
          <a:p>
            <a:pPr marL="685800" indent="-685800">
              <a:buFont typeface="Arial"/>
              <a:buChar char="•"/>
            </a:pPr>
            <a:r>
              <a:rPr lang="en-US" sz="4000" spc="118">
                <a:solidFill>
                  <a:srgbClr val="000000"/>
                </a:solidFill>
                <a:latin typeface="Girl Scout Text Book"/>
                <a:sym typeface="Girl Scout 2"/>
              </a:rPr>
              <a:t>Girl Members of Board of Directors</a:t>
            </a:r>
            <a:endParaRPr lang="en-US" sz="4000" spc="118">
              <a:solidFill>
                <a:srgbClr val="000000"/>
              </a:solidFill>
              <a:latin typeface="Girl Scout Text Book"/>
              <a:ea typeface="Calibri"/>
              <a:cs typeface="Calibri"/>
            </a:endParaRPr>
          </a:p>
          <a:p>
            <a:pPr marL="685800" indent="-685800">
              <a:buFont typeface="Arial"/>
              <a:buChar char="•"/>
            </a:pPr>
            <a:r>
              <a:rPr lang="en-US" sz="4000" spc="118">
                <a:latin typeface="Girl Scout Text Book"/>
                <a:ea typeface="Calibri"/>
                <a:cs typeface="Calibri"/>
              </a:rPr>
              <a:t>Board Forums</a:t>
            </a:r>
          </a:p>
          <a:p>
            <a:pPr marL="685800" indent="-685800">
              <a:buFont typeface="Arial"/>
              <a:buChar char="•"/>
            </a:pPr>
            <a:r>
              <a:rPr lang="en-US" sz="4000" spc="118">
                <a:latin typeface="Girl Scout Text Book"/>
                <a:ea typeface="Calibri"/>
                <a:cs typeface="Calibri"/>
              </a:rPr>
              <a:t>National Convention in DC this summer!</a:t>
            </a:r>
          </a:p>
        </p:txBody>
      </p:sp>
    </p:spTree>
    <p:extLst>
      <p:ext uri="{BB962C8B-B14F-4D97-AF65-F5344CB8AC3E}">
        <p14:creationId xmlns:p14="http://schemas.microsoft.com/office/powerpoint/2010/main" val="361921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9032-C25B-C875-9074-F59C6D28B3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E99922-3B72-153A-F119-60B8C1BD08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BFD157B-7868-A957-EB97-2D1FFF82CB7C}"/>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1ACB7BF-589A-9E23-6509-0161D162E625}"/>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591902C-47E4-60EA-B11A-F6DB4CC165C4}"/>
              </a:ext>
            </a:extLst>
          </p:cNvPr>
          <p:cNvSpPr txBox="1"/>
          <p:nvPr/>
        </p:nvSpPr>
        <p:spPr>
          <a:xfrm>
            <a:off x="8084566" y="2306594"/>
            <a:ext cx="9385287" cy="79406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Girl Scout 1"/>
              </a:rPr>
              <a:t>Renewed girls: 4035</a:t>
            </a:r>
          </a:p>
          <a:p>
            <a:r>
              <a:rPr lang="en-US" sz="4000">
                <a:latin typeface="Girl Scout 1"/>
              </a:rPr>
              <a:t>New girls:  1270</a:t>
            </a:r>
          </a:p>
          <a:p>
            <a:r>
              <a:rPr lang="en-US" sz="4000">
                <a:latin typeface="Girl Scout 1"/>
              </a:rPr>
              <a:t>Total girls: 5305</a:t>
            </a:r>
          </a:p>
          <a:p>
            <a:endParaRPr lang="en-US" sz="4000">
              <a:latin typeface="Girl Scout 1" panose="020B0604020202020204" charset="0"/>
            </a:endParaRPr>
          </a:p>
          <a:p>
            <a:r>
              <a:rPr lang="en-US" sz="4000">
                <a:latin typeface="Girl Scout 1"/>
              </a:rPr>
              <a:t>Total numbers (Girls + Adults) = 9602</a:t>
            </a:r>
          </a:p>
          <a:p>
            <a:pPr fontAlgn="base"/>
            <a:endParaRPr lang="en-US" sz="4000" i="1">
              <a:latin typeface="Girl Scout 1" panose="020B0604020202020204" charset="0"/>
            </a:endParaRPr>
          </a:p>
          <a:p>
            <a:r>
              <a:rPr lang="en-US" sz="4000">
                <a:latin typeface="Girl Scout 1"/>
              </a:rPr>
              <a:t>With your help, 29 new troops have been started this year so far! </a:t>
            </a:r>
          </a:p>
          <a:p>
            <a:endParaRPr lang="en-US" sz="4000">
              <a:latin typeface="Girl Scout 1" panose="020B0604020202020204" charset="0"/>
            </a:endParaRPr>
          </a:p>
          <a:p>
            <a:endParaRPr lang="en-US" sz="4000">
              <a:latin typeface="Girl Scout 1" panose="020B0604020202020204" charset="0"/>
            </a:endParaRPr>
          </a:p>
          <a:p>
            <a:r>
              <a:rPr lang="en-US" sz="4000">
                <a:latin typeface="Girl Scout 1"/>
              </a:rPr>
              <a:t>On April 1, 2026, we will begin MY27 GSEB registrations! </a:t>
            </a:r>
            <a:endParaRPr lang="en-US" sz="4000">
              <a:latin typeface="Girl Scout 1"/>
              <a:ea typeface="Calibri"/>
              <a:cs typeface="Calibri"/>
            </a:endParaRPr>
          </a:p>
          <a:p>
            <a:endParaRPr lang="en-US" sz="3000" i="1">
              <a:latin typeface="Girl Scout Text Book" panose="02020003000000000000" pitchFamily="18" charset="0"/>
            </a:endParaRPr>
          </a:p>
        </p:txBody>
      </p:sp>
    </p:spTree>
    <p:extLst>
      <p:ext uri="{BB962C8B-B14F-4D97-AF65-F5344CB8AC3E}">
        <p14:creationId xmlns:p14="http://schemas.microsoft.com/office/powerpoint/2010/main" val="85334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60BBBD73-9FB6-7BBB-7C98-225132B0E269}"/>
              </a:ext>
            </a:extLst>
          </p:cNvPr>
          <p:cNvSpPr txBox="1"/>
          <p:nvPr/>
        </p:nvSpPr>
        <p:spPr>
          <a:xfrm>
            <a:off x="8744827" y="2495880"/>
            <a:ext cx="8966682"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err="1">
                <a:latin typeface="Girl Scout 1"/>
                <a:ea typeface="Calibri"/>
                <a:cs typeface="Calibri"/>
              </a:rPr>
              <a:t>Rallyhood</a:t>
            </a:r>
            <a:r>
              <a:rPr lang="en-US" sz="3000">
                <a:latin typeface="Girl Scout 1"/>
                <a:ea typeface="Calibri"/>
                <a:cs typeface="Calibri"/>
              </a:rPr>
              <a:t> top contributors:</a:t>
            </a:r>
          </a:p>
          <a:p>
            <a:r>
              <a:rPr lang="en-US" sz="3000">
                <a:latin typeface="Girl Scout 1"/>
                <a:ea typeface="Calibri"/>
                <a:cs typeface="Calibri"/>
              </a:rPr>
              <a:t>January- SU 125, SU 147/148 and SU 135</a:t>
            </a:r>
            <a:endParaRPr lang="en-US"/>
          </a:p>
          <a:p>
            <a:endParaRPr lang="en-US" sz="3000">
              <a:latin typeface="Girl Scout 1"/>
              <a:ea typeface="Calibri"/>
              <a:cs typeface="Calibri"/>
            </a:endParaRPr>
          </a:p>
          <a:p>
            <a:r>
              <a:rPr lang="en-US" sz="3000">
                <a:latin typeface="Girl Scout 1"/>
                <a:ea typeface="Calibri"/>
                <a:cs typeface="Calibri"/>
              </a:rPr>
              <a:t>Troop ACH yearly collection: 90 not submitted</a:t>
            </a:r>
          </a:p>
          <a:p>
            <a:r>
              <a:rPr lang="en-US" sz="3000">
                <a:latin typeface="Girl Scout 1"/>
                <a:ea typeface="Calibri"/>
                <a:cs typeface="Calibri"/>
              </a:rPr>
              <a:t>If you have not submitted your ACH form with all information and signatures, please do so ASAP. Send to </a:t>
            </a:r>
            <a:r>
              <a:rPr lang="en-US" sz="3000">
                <a:latin typeface="Girl Scout 1"/>
                <a:ea typeface="Calibri"/>
                <a:cs typeface="Calibri"/>
                <a:hlinkClick r:id="rId6"/>
              </a:rPr>
              <a:t>info@girlscoutsp2p.org</a:t>
            </a:r>
            <a:r>
              <a:rPr lang="en-US" sz="3000">
                <a:latin typeface="Girl Scout 1"/>
                <a:ea typeface="Calibri"/>
                <a:cs typeface="Calibri"/>
              </a:rPr>
              <a:t>. </a:t>
            </a:r>
          </a:p>
          <a:p>
            <a:endParaRPr lang="en-US" sz="3000">
              <a:latin typeface="Girl Scout 1"/>
              <a:ea typeface="Calibri"/>
              <a:cs typeface="Calibri"/>
            </a:endParaRPr>
          </a:p>
          <a:p>
            <a:r>
              <a:rPr lang="en-US" sz="3000">
                <a:latin typeface="Girl Scout 1"/>
                <a:ea typeface="Calibri"/>
                <a:cs typeface="Calibri"/>
              </a:rPr>
              <a:t>SU ACH collection will begin this week!  </a:t>
            </a:r>
          </a:p>
          <a:p>
            <a:endParaRPr lang="en-US" sz="3000">
              <a:latin typeface="Girl Scout 1"/>
              <a:ea typeface="Calibri"/>
              <a:cs typeface="Calibri"/>
            </a:endParaRPr>
          </a:p>
          <a:p>
            <a:r>
              <a:rPr lang="en-US" sz="3000">
                <a:latin typeface="Girl Scout 1"/>
                <a:ea typeface="Calibri"/>
                <a:cs typeface="Calibri"/>
              </a:rPr>
              <a:t>SAVE THE DATE: May 30, 2026</a:t>
            </a:r>
          </a:p>
          <a:p>
            <a:r>
              <a:rPr lang="en-US" sz="3000">
                <a:latin typeface="Girl Scout 1"/>
                <a:ea typeface="Calibri"/>
                <a:cs typeface="Calibri"/>
              </a:rPr>
              <a:t>From 10 a.m. -3 p.m. at Monticello Community, Statesville</a:t>
            </a:r>
          </a:p>
          <a:p>
            <a:r>
              <a:rPr lang="en-US" sz="3000">
                <a:latin typeface="Girl Scout 1"/>
                <a:ea typeface="Calibri"/>
                <a:cs typeface="Calibri"/>
              </a:rPr>
              <a:t>Service Unit Retreat "</a:t>
            </a:r>
            <a:r>
              <a:rPr lang="en-US" sz="3000" err="1">
                <a:latin typeface="Girl Scout 1"/>
                <a:ea typeface="Calibri"/>
                <a:cs typeface="Calibri"/>
              </a:rPr>
              <a:t>Wher</a:t>
            </a:r>
            <a:r>
              <a:rPr lang="en-US" sz="3000">
                <a:latin typeface="Girl Scout 1"/>
                <a:ea typeface="Calibri"/>
                <a:cs typeface="Calibri"/>
              </a:rPr>
              <a:t>e Service Units Grow"</a:t>
            </a:r>
          </a:p>
          <a:p>
            <a:endParaRPr lang="en-US" sz="3000">
              <a:latin typeface="Girl Scout 1"/>
              <a:ea typeface="Calibri"/>
              <a:cs typeface="Calibri"/>
            </a:endParaRPr>
          </a:p>
        </p:txBody>
      </p:sp>
    </p:spTree>
    <p:extLst>
      <p:ext uri="{BB962C8B-B14F-4D97-AF65-F5344CB8AC3E}">
        <p14:creationId xmlns:p14="http://schemas.microsoft.com/office/powerpoint/2010/main" val="79761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517C-91EC-C7A2-D62F-C45E4473C2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411A0-6294-D241-F905-DCF79C9747A0}"/>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EF1B0E4-2B4A-AC73-98D6-FBC2E646F1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90949E7-8D49-79C1-231B-AA20B0889787}"/>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SPRING RENEWAL </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9120E561-7DC6-95FC-C4EC-0D85BAF15BE0}"/>
              </a:ext>
            </a:extLst>
          </p:cNvPr>
          <p:cNvSpPr txBox="1"/>
          <p:nvPr/>
        </p:nvSpPr>
        <p:spPr>
          <a:xfrm>
            <a:off x="8744827" y="2495880"/>
            <a:ext cx="8966682"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irl Scout 1"/>
                <a:ea typeface="Calibri"/>
                <a:cs typeface="Calibri"/>
              </a:rPr>
              <a:t>Spring Renewal will kick-off April 1, 2026, and run through May 31, 2026.</a:t>
            </a:r>
          </a:p>
          <a:p>
            <a:endParaRPr lang="en-US" sz="2800">
              <a:latin typeface="Girl Scout 1"/>
              <a:ea typeface="Calibri"/>
              <a:cs typeface="Calibri"/>
            </a:endParaRPr>
          </a:p>
          <a:p>
            <a:pPr marL="457200" indent="-457200">
              <a:buFont typeface="Arial"/>
              <a:buChar char="•"/>
            </a:pPr>
            <a:r>
              <a:rPr lang="en-US" sz="2800">
                <a:latin typeface="Girl Scout 1"/>
                <a:ea typeface="Calibri"/>
                <a:cs typeface="Calibri"/>
              </a:rPr>
              <a:t>All girls who renew their membership during these months will receive a $20 membership discount AND an early bird patch.</a:t>
            </a:r>
          </a:p>
          <a:p>
            <a:pPr marL="457200" indent="-457200">
              <a:buFont typeface="Arial"/>
              <a:buChar char="•"/>
            </a:pPr>
            <a:r>
              <a:rPr lang="en-US" sz="2800">
                <a:solidFill>
                  <a:srgbClr val="000000"/>
                </a:solidFill>
                <a:latin typeface="Girl Scout 1"/>
                <a:ea typeface="Calibri"/>
                <a:cs typeface="Calibri"/>
              </a:rPr>
              <a:t>Every volunteer- including Lifetime members- that renew their membership and roles during these months will receive free admission to the August 1, 2026 Volunteer Conference</a:t>
            </a:r>
            <a:r>
              <a:rPr lang="en-US" sz="2800">
                <a:latin typeface="Girl Scout 1"/>
                <a:ea typeface="+mn-lt"/>
                <a:cs typeface="+mn-lt"/>
              </a:rPr>
              <a:t>.</a:t>
            </a:r>
            <a:endParaRPr lang="en-US" sz="2800">
              <a:latin typeface="Girl Scout 1"/>
              <a:ea typeface="Calibri"/>
              <a:cs typeface="Calibri"/>
            </a:endParaRPr>
          </a:p>
          <a:p>
            <a:pPr marL="457200" indent="-457200">
              <a:buFont typeface="Arial"/>
              <a:buChar char="•"/>
            </a:pPr>
            <a:r>
              <a:rPr lang="en-US" sz="2800">
                <a:latin typeface="Girl Scout 1"/>
                <a:ea typeface="Calibri"/>
                <a:cs typeface="Calibri"/>
              </a:rPr>
              <a:t>Every Service Unit that meets their spring renewal goal by May 31, 2026 will receive a $200 GSCP2P program</a:t>
            </a:r>
            <a:r>
              <a:rPr lang="en-US" sz="2800">
                <a:latin typeface="Girl Scout 1"/>
                <a:ea typeface="+mn-lt"/>
                <a:cs typeface="+mn-lt"/>
              </a:rPr>
              <a:t> credit or retail gift certificate.</a:t>
            </a:r>
          </a:p>
          <a:p>
            <a:pPr marL="914400" lvl="1" indent="-457200">
              <a:buFont typeface="Courier New"/>
              <a:buChar char="o"/>
            </a:pPr>
            <a:r>
              <a:rPr lang="en-US" sz="2800">
                <a:latin typeface="Girl Scout 1"/>
                <a:ea typeface="+mn-lt"/>
                <a:cs typeface="+mn-lt"/>
              </a:rPr>
              <a:t>In addition, for every girl renewed </a:t>
            </a:r>
            <a:r>
              <a:rPr lang="en-US" sz="2800" b="1">
                <a:latin typeface="Girl Scout 1"/>
                <a:ea typeface="+mn-lt"/>
                <a:cs typeface="+mn-lt"/>
              </a:rPr>
              <a:t>over </a:t>
            </a:r>
            <a:r>
              <a:rPr lang="en-US" sz="2800">
                <a:latin typeface="Girl Scout 1"/>
                <a:ea typeface="+mn-lt"/>
                <a:cs typeface="+mn-lt"/>
              </a:rPr>
              <a:t>the Service Unit's Spring Renewal goal, the SU will also receive a $10 bonus per girl over the goal.</a:t>
            </a:r>
            <a:endParaRPr lang="en-US" sz="2800">
              <a:latin typeface="Girl Scout 1"/>
              <a:ea typeface="Calibri"/>
              <a:cs typeface="Calibri"/>
            </a:endParaRPr>
          </a:p>
        </p:txBody>
      </p:sp>
    </p:spTree>
    <p:extLst>
      <p:ext uri="{BB962C8B-B14F-4D97-AF65-F5344CB8AC3E}">
        <p14:creationId xmlns:p14="http://schemas.microsoft.com/office/powerpoint/2010/main" val="29188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AAAA-69DD-5FA7-0119-0614E2000B54}"/>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ECE9058B-5E9A-25AA-443F-5D1AD7A35F1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5BB6810F-FA03-3345-8A13-8B159791F782}"/>
              </a:ext>
            </a:extLst>
          </p:cNvPr>
          <p:cNvSpPr txBox="1"/>
          <p:nvPr/>
        </p:nvSpPr>
        <p:spPr>
          <a:xfrm>
            <a:off x="8790509" y="1147932"/>
            <a:ext cx="8637313" cy="7999947"/>
          </a:xfrm>
          <a:prstGeom prst="rect">
            <a:avLst/>
          </a:prstGeom>
        </p:spPr>
        <p:txBody>
          <a:bodyPr wrap="square" lIns="0" tIns="0" rIns="0" bIns="0" rtlCol="0" anchor="t">
            <a:spAutoFit/>
          </a:bodyPr>
          <a:lstStyle/>
          <a:p>
            <a:pPr algn="ctr">
              <a:lnSpc>
                <a:spcPts val="6999"/>
              </a:lnSpc>
            </a:pPr>
            <a:r>
              <a:rPr lang="en-US" sz="4800" b="1" spc="118">
                <a:solidFill>
                  <a:srgbClr val="000000"/>
                </a:solidFill>
                <a:latin typeface="Girl Scout 1"/>
              </a:rPr>
              <a:t>2026 Annual Meeting</a:t>
            </a:r>
          </a:p>
          <a:p>
            <a:pPr algn="ctr">
              <a:lnSpc>
                <a:spcPts val="6998"/>
              </a:lnSpc>
            </a:pPr>
            <a:r>
              <a:rPr lang="en-US" sz="4800" b="1" spc="118">
                <a:latin typeface="Girl Scout 1"/>
                <a:ea typeface="Calibri"/>
                <a:cs typeface="Calibri"/>
              </a:rPr>
              <a:t>Saturday, April 25</a:t>
            </a:r>
          </a:p>
          <a:p>
            <a:pPr algn="ctr">
              <a:lnSpc>
                <a:spcPts val="6998"/>
              </a:lnSpc>
            </a:pPr>
            <a:r>
              <a:rPr lang="en-US" sz="4800" b="1" spc="118">
                <a:latin typeface="Girl Scout 1"/>
                <a:ea typeface="Calibri"/>
                <a:cs typeface="Calibri"/>
              </a:rPr>
              <a:t>10 a.m. - 3 p.m.</a:t>
            </a:r>
          </a:p>
          <a:p>
            <a:pPr algn="ctr">
              <a:lnSpc>
                <a:spcPts val="6998"/>
              </a:lnSpc>
            </a:pPr>
            <a:r>
              <a:rPr lang="en-US" sz="4800" b="1" spc="118">
                <a:latin typeface="Girl Scout 1"/>
                <a:ea typeface="Calibri"/>
                <a:cs typeface="Calibri"/>
              </a:rPr>
              <a:t>Mary E. </a:t>
            </a:r>
            <a:r>
              <a:rPr lang="en-US" sz="4800" b="1" spc="118" err="1">
                <a:latin typeface="Girl Scout 1"/>
                <a:ea typeface="Calibri"/>
                <a:cs typeface="Calibri"/>
              </a:rPr>
              <a:t>Rittling</a:t>
            </a:r>
            <a:r>
              <a:rPr lang="en-US" sz="4800" b="1" spc="118">
                <a:latin typeface="Girl Scout 1"/>
                <a:ea typeface="Calibri"/>
                <a:cs typeface="Calibri"/>
              </a:rPr>
              <a:t> Conference Center</a:t>
            </a:r>
          </a:p>
          <a:p>
            <a:pPr algn="ctr">
              <a:lnSpc>
                <a:spcPts val="6998"/>
              </a:lnSpc>
            </a:pPr>
            <a:r>
              <a:rPr lang="en-US" sz="4800" b="1" spc="118">
                <a:latin typeface="Girl Scout 1"/>
                <a:ea typeface="Calibri"/>
                <a:cs typeface="Calibri"/>
              </a:rPr>
              <a:t>Thomasville</a:t>
            </a:r>
          </a:p>
          <a:p>
            <a:pPr algn="ctr">
              <a:lnSpc>
                <a:spcPts val="6998"/>
              </a:lnSpc>
            </a:pPr>
            <a:endParaRPr lang="en-US" sz="4800" b="1" spc="118">
              <a:latin typeface="Girl Scout 1"/>
              <a:ea typeface="Calibri"/>
              <a:cs typeface="Calibri"/>
            </a:endParaRPr>
          </a:p>
          <a:p>
            <a:pPr algn="ctr">
              <a:lnSpc>
                <a:spcPts val="6998"/>
              </a:lnSpc>
            </a:pPr>
            <a:r>
              <a:rPr lang="en-US" sz="4800" b="1" spc="118">
                <a:latin typeface="Girl Scout 1"/>
                <a:ea typeface="Calibri"/>
                <a:cs typeface="Calibri"/>
                <a:hlinkClick r:id="rId5"/>
              </a:rPr>
              <a:t>Registration is open!</a:t>
            </a:r>
            <a:endParaRPr lang="en-US" sz="4800" b="1" spc="118">
              <a:latin typeface="Girl Scout 1"/>
              <a:ea typeface="Calibri"/>
              <a:cs typeface="Calibri"/>
            </a:endParaRPr>
          </a:p>
          <a:p>
            <a:pPr algn="ctr">
              <a:lnSpc>
                <a:spcPts val="6998"/>
              </a:lnSpc>
            </a:pPr>
            <a:endParaRPr lang="en-US" sz="4800" b="1" spc="118">
              <a:latin typeface="Girl Scout 2"/>
              <a:ea typeface="Calibri"/>
              <a:cs typeface="Calibri"/>
            </a:endParaRPr>
          </a:p>
        </p:txBody>
      </p:sp>
      <p:sp>
        <p:nvSpPr>
          <p:cNvPr id="3" name="Freeform 2">
            <a:extLst>
              <a:ext uri="{FF2B5EF4-FFF2-40B4-BE49-F238E27FC236}">
                <a16:creationId xmlns:a16="http://schemas.microsoft.com/office/drawing/2014/main" id="{766A0F24-4973-1BA8-631C-19665E2D6746}"/>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2" name="Picture 1" descr="A yellow and black logo&#10;&#10;AI-generated content may be incorrect.">
            <a:extLst>
              <a:ext uri="{FF2B5EF4-FFF2-40B4-BE49-F238E27FC236}">
                <a16:creationId xmlns:a16="http://schemas.microsoft.com/office/drawing/2014/main" id="{08F1B82A-6EBD-947D-A785-34330F1CC5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80012" y="2161560"/>
            <a:ext cx="9423605" cy="5953125"/>
          </a:xfrm>
          <a:prstGeom prst="rect">
            <a:avLst/>
          </a:prstGeom>
        </p:spPr>
      </p:pic>
    </p:spTree>
    <p:extLst>
      <p:ext uri="{BB962C8B-B14F-4D97-AF65-F5344CB8AC3E}">
        <p14:creationId xmlns:p14="http://schemas.microsoft.com/office/powerpoint/2010/main" val="14946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b2012447aef9d72e4205f7b09d67ddc2">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0a931d0f01eae512a5f8d247939838da"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2.xml><?xml version="1.0" encoding="utf-8"?>
<ds:datastoreItem xmlns:ds="http://schemas.openxmlformats.org/officeDocument/2006/customXml" ds:itemID="{97644DE0-EE62-426D-BA67-3CA71C141910}">
  <ds:schemaRefs>
    <ds:schemaRef ds:uri="4f11abea-e276-4f72-86ba-0852261825f0"/>
    <ds:schemaRef ds:uri="9c8b3e01-21a3-4231-92db-e43f121983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6999E7-3604-4599-AC7E-6543EF43DEBB}">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TotalTime>
  <Words>3307</Words>
  <Application>Microsoft Office PowerPoint</Application>
  <PresentationFormat>Custom</PresentationFormat>
  <Paragraphs>299</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Palatino Linotype</vt:lpstr>
      <vt:lpstr>Wingdings</vt:lpstr>
      <vt:lpstr>Girl Scout Text Book</vt:lpstr>
      <vt:lpstr>Girl Scout Display Light</vt:lpstr>
      <vt:lpstr>Calibri</vt:lpstr>
      <vt:lpstr>Trefoil Sans Medium</vt:lpstr>
      <vt:lpstr>Girl Scout 1</vt:lpstr>
      <vt:lpstr>Courier New</vt:lpstr>
      <vt:lpstr>Girl Scout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3</cp:revision>
  <dcterms:created xsi:type="dcterms:W3CDTF">2006-08-16T00:00:00Z</dcterms:created>
  <dcterms:modified xsi:type="dcterms:W3CDTF">2026-03-02T14:24:30Z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