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57" r:id="rId3"/>
    <p:sldId id="284" r:id="rId4"/>
    <p:sldId id="294" r:id="rId5"/>
    <p:sldId id="292" r:id="rId6"/>
    <p:sldId id="258" r:id="rId7"/>
    <p:sldId id="262" r:id="rId8"/>
    <p:sldId id="264" r:id="rId9"/>
    <p:sldId id="265" r:id="rId10"/>
    <p:sldId id="296" r:id="rId11"/>
    <p:sldId id="297" r:id="rId12"/>
    <p:sldId id="298" r:id="rId13"/>
    <p:sldId id="299" r:id="rId14"/>
    <p:sldId id="273" r:id="rId15"/>
    <p:sldId id="271" r:id="rId16"/>
    <p:sldId id="272" r:id="rId17"/>
    <p:sldId id="301" r:id="rId18"/>
    <p:sldId id="274" r:id="rId19"/>
    <p:sldId id="275" r:id="rId20"/>
    <p:sldId id="276" r:id="rId21"/>
    <p:sldId id="302" r:id="rId22"/>
    <p:sldId id="278" r:id="rId23"/>
    <p:sldId id="289" r:id="rId24"/>
    <p:sldId id="290" r:id="rId25"/>
    <p:sldId id="291" r:id="rId26"/>
  </p:sldIdLst>
  <p:sldSz cx="18288000" cy="10287000"/>
  <p:notesSz cx="6858000" cy="9144000"/>
  <p:embeddedFontLst>
    <p:embeddedFont>
      <p:font typeface="Girl Scout 1" panose="020B0604020202020204" charset="0"/>
      <p:regular r:id="rId28"/>
    </p:embeddedFont>
    <p:embeddedFont>
      <p:font typeface="Girl Scout 2" panose="020B0604020202020204" charset="0"/>
      <p:regular r:id="rId29"/>
    </p:embeddedFont>
    <p:embeddedFont>
      <p:font typeface="Girl Scout 3" panose="020B0604020202020204" charset="0"/>
      <p:regular r:id="rId30"/>
    </p:embeddedFont>
    <p:embeddedFont>
      <p:font typeface="Girl Scout 4"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ED0B91-AC5A-4E62-B9A6-11B941248721}" v="22" dt="2026-10-02T13:34:15.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8249" autoAdjust="0"/>
  </p:normalViewPr>
  <p:slideViewPr>
    <p:cSldViewPr>
      <p:cViewPr varScale="1">
        <p:scale>
          <a:sx n="43" d="100"/>
          <a:sy n="43" d="100"/>
        </p:scale>
        <p:origin x="13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lyn Johnson" userId="fe93cd4b-5131-4483-8536-9c03ea42d0c2" providerId="ADAL" clId="{88340363-F6DB-4248-91C2-B92AE537B9B0}"/>
    <pc:docChg chg="addSld modSld">
      <pc:chgData name="Jaclyn Johnson" userId="fe93cd4b-5131-4483-8536-9c03ea42d0c2" providerId="ADAL" clId="{88340363-F6DB-4248-91C2-B92AE537B9B0}" dt="2026-10-02T13:34:15.666" v="23"/>
      <pc:docMkLst>
        <pc:docMk/>
      </pc:docMkLst>
      <pc:sldChg chg="addSp modSp">
        <pc:chgData name="Jaclyn Johnson" userId="fe93cd4b-5131-4483-8536-9c03ea42d0c2" providerId="ADAL" clId="{88340363-F6DB-4248-91C2-B92AE537B9B0}" dt="2026-10-02T13:27:31.524" v="3"/>
        <pc:sldMkLst>
          <pc:docMk/>
          <pc:sldMk cId="0" sldId="258"/>
        </pc:sldMkLst>
        <pc:spChg chg="add mod">
          <ac:chgData name="Jaclyn Johnson" userId="fe93cd4b-5131-4483-8536-9c03ea42d0c2" providerId="ADAL" clId="{88340363-F6DB-4248-91C2-B92AE537B9B0}" dt="2026-10-02T13:27:31.524" v="3"/>
          <ac:spMkLst>
            <pc:docMk/>
            <pc:sldMk cId="0" sldId="258"/>
            <ac:spMk id="8" creationId="{D053CE54-DB68-5320-ACFF-26343629D521}"/>
          </ac:spMkLst>
        </pc:spChg>
        <pc:spChg chg="mod">
          <ac:chgData name="Jaclyn Johnson" userId="fe93cd4b-5131-4483-8536-9c03ea42d0c2" providerId="ADAL" clId="{88340363-F6DB-4248-91C2-B92AE537B9B0}" dt="2026-10-02T13:27:19.425" v="2"/>
          <ac:spMkLst>
            <pc:docMk/>
            <pc:sldMk cId="0" sldId="258"/>
            <ac:spMk id="16" creationId="{00000000-0000-0000-0000-000000000000}"/>
          </ac:spMkLst>
        </pc:spChg>
        <pc:grpChg chg="add mod">
          <ac:chgData name="Jaclyn Johnson" userId="fe93cd4b-5131-4483-8536-9c03ea42d0c2" providerId="ADAL" clId="{88340363-F6DB-4248-91C2-B92AE537B9B0}" dt="2026-10-02T13:27:31.524" v="3"/>
          <ac:grpSpMkLst>
            <pc:docMk/>
            <pc:sldMk cId="0" sldId="258"/>
            <ac:grpSpMk id="7" creationId="{3A0E099A-D845-B137-BA68-D17E8F1823B0}"/>
          </ac:grpSpMkLst>
        </pc:grpChg>
      </pc:sldChg>
      <pc:sldChg chg="add setBg">
        <pc:chgData name="Jaclyn Johnson" userId="fe93cd4b-5131-4483-8536-9c03ea42d0c2" providerId="ADAL" clId="{88340363-F6DB-4248-91C2-B92AE537B9B0}" dt="2026-10-02T13:33:51.192" v="17"/>
        <pc:sldMkLst>
          <pc:docMk/>
          <pc:sldMk cId="0" sldId="271"/>
        </pc:sldMkLst>
      </pc:sldChg>
      <pc:sldChg chg="add setBg">
        <pc:chgData name="Jaclyn Johnson" userId="fe93cd4b-5131-4483-8536-9c03ea42d0c2" providerId="ADAL" clId="{88340363-F6DB-4248-91C2-B92AE537B9B0}" dt="2026-10-02T13:33:54.626" v="18"/>
        <pc:sldMkLst>
          <pc:docMk/>
          <pc:sldMk cId="0" sldId="272"/>
        </pc:sldMkLst>
      </pc:sldChg>
      <pc:sldChg chg="add setBg">
        <pc:chgData name="Jaclyn Johnson" userId="fe93cd4b-5131-4483-8536-9c03ea42d0c2" providerId="ADAL" clId="{88340363-F6DB-4248-91C2-B92AE537B9B0}" dt="2026-10-02T13:30:49.685" v="8"/>
        <pc:sldMkLst>
          <pc:docMk/>
          <pc:sldMk cId="0" sldId="274"/>
        </pc:sldMkLst>
      </pc:sldChg>
      <pc:sldChg chg="delSp add setBg modNotes">
        <pc:chgData name="Jaclyn Johnson" userId="fe93cd4b-5131-4483-8536-9c03ea42d0c2" providerId="ADAL" clId="{88340363-F6DB-4248-91C2-B92AE537B9B0}" dt="2026-10-02T13:34:03.901" v="20"/>
        <pc:sldMkLst>
          <pc:docMk/>
          <pc:sldMk cId="0" sldId="275"/>
        </pc:sldMkLst>
        <pc:spChg chg="del">
          <ac:chgData name="Jaclyn Johnson" userId="fe93cd4b-5131-4483-8536-9c03ea42d0c2" providerId="ADAL" clId="{88340363-F6DB-4248-91C2-B92AE537B9B0}" dt="2026-10-02T13:31:18.035" v="9"/>
          <ac:spMkLst>
            <pc:docMk/>
            <pc:sldMk cId="0" sldId="275"/>
            <ac:spMk id="18" creationId="{00000000-0000-0000-0000-000000000000}"/>
          </ac:spMkLst>
        </pc:spChg>
      </pc:sldChg>
      <pc:sldChg chg="add setBg modNotes">
        <pc:chgData name="Jaclyn Johnson" userId="fe93cd4b-5131-4483-8536-9c03ea42d0c2" providerId="ADAL" clId="{88340363-F6DB-4248-91C2-B92AE537B9B0}" dt="2026-10-02T13:34:09.117" v="21"/>
        <pc:sldMkLst>
          <pc:docMk/>
          <pc:sldMk cId="0" sldId="276"/>
        </pc:sldMkLst>
      </pc:sldChg>
      <pc:sldChg chg="add setBg modNotes">
        <pc:chgData name="Jaclyn Johnson" userId="fe93cd4b-5131-4483-8536-9c03ea42d0c2" providerId="ADAL" clId="{88340363-F6DB-4248-91C2-B92AE537B9B0}" dt="2026-10-02T13:34:15.666" v="23"/>
        <pc:sldMkLst>
          <pc:docMk/>
          <pc:sldMk cId="0" sldId="278"/>
        </pc:sldMkLst>
      </pc:sldChg>
      <pc:sldChg chg="addSp modSp">
        <pc:chgData name="Jaclyn Johnson" userId="fe93cd4b-5131-4483-8536-9c03ea42d0c2" providerId="ADAL" clId="{88340363-F6DB-4248-91C2-B92AE537B9B0}" dt="2026-10-02T13:26:46.142" v="1"/>
        <pc:sldMkLst>
          <pc:docMk/>
          <pc:sldMk cId="1552321352" sldId="294"/>
        </pc:sldMkLst>
        <pc:spChg chg="add">
          <ac:chgData name="Jaclyn Johnson" userId="fe93cd4b-5131-4483-8536-9c03ea42d0c2" providerId="ADAL" clId="{88340363-F6DB-4248-91C2-B92AE537B9B0}" dt="2026-10-02T13:25:58.507" v="0"/>
          <ac:spMkLst>
            <pc:docMk/>
            <pc:sldMk cId="1552321352" sldId="294"/>
            <ac:spMk id="13" creationId="{B96CC47E-FF30-246C-87D2-D3C2C02FC939}"/>
          </ac:spMkLst>
        </pc:spChg>
        <pc:spChg chg="add mod">
          <ac:chgData name="Jaclyn Johnson" userId="fe93cd4b-5131-4483-8536-9c03ea42d0c2" providerId="ADAL" clId="{88340363-F6DB-4248-91C2-B92AE537B9B0}" dt="2026-10-02T13:26:46.142" v="1"/>
          <ac:spMkLst>
            <pc:docMk/>
            <pc:sldMk cId="1552321352" sldId="294"/>
            <ac:spMk id="15" creationId="{CBE196DF-556D-170A-CA3D-D5F626B1A781}"/>
          </ac:spMkLst>
        </pc:spChg>
        <pc:grpChg chg="add mod">
          <ac:chgData name="Jaclyn Johnson" userId="fe93cd4b-5131-4483-8536-9c03ea42d0c2" providerId="ADAL" clId="{88340363-F6DB-4248-91C2-B92AE537B9B0}" dt="2026-10-02T13:26:46.142" v="1"/>
          <ac:grpSpMkLst>
            <pc:docMk/>
            <pc:sldMk cId="1552321352" sldId="294"/>
            <ac:grpSpMk id="14" creationId="{74F93AA6-A380-F678-7782-8310D06A8B25}"/>
          </ac:grpSpMkLst>
        </pc:grpChg>
      </pc:sldChg>
      <pc:sldChg chg="add setBg">
        <pc:chgData name="Jaclyn Johnson" userId="fe93cd4b-5131-4483-8536-9c03ea42d0c2" providerId="ADAL" clId="{88340363-F6DB-4248-91C2-B92AE537B9B0}" dt="2026-10-02T13:33:32.751" v="12"/>
        <pc:sldMkLst>
          <pc:docMk/>
          <pc:sldMk cId="0" sldId="296"/>
        </pc:sldMkLst>
      </pc:sldChg>
      <pc:sldChg chg="add setBg">
        <pc:chgData name="Jaclyn Johnson" userId="fe93cd4b-5131-4483-8536-9c03ea42d0c2" providerId="ADAL" clId="{88340363-F6DB-4248-91C2-B92AE537B9B0}" dt="2026-10-02T13:33:39.728" v="14"/>
        <pc:sldMkLst>
          <pc:docMk/>
          <pc:sldMk cId="0" sldId="297"/>
        </pc:sldMkLst>
      </pc:sldChg>
      <pc:sldChg chg="add setBg">
        <pc:chgData name="Jaclyn Johnson" userId="fe93cd4b-5131-4483-8536-9c03ea42d0c2" providerId="ADAL" clId="{88340363-F6DB-4248-91C2-B92AE537B9B0}" dt="2026-10-02T13:33:42.847" v="15"/>
        <pc:sldMkLst>
          <pc:docMk/>
          <pc:sldMk cId="0" sldId="298"/>
        </pc:sldMkLst>
      </pc:sldChg>
      <pc:sldChg chg="setBg">
        <pc:chgData name="Jaclyn Johnson" userId="fe93cd4b-5131-4483-8536-9c03ea42d0c2" providerId="ADAL" clId="{88340363-F6DB-4248-91C2-B92AE537B9B0}" dt="2026-10-02T13:33:45.844" v="16"/>
        <pc:sldMkLst>
          <pc:docMk/>
          <pc:sldMk cId="874592933" sldId="299"/>
        </pc:sldMkLst>
      </pc:sldChg>
      <pc:sldChg chg="add setBg">
        <pc:chgData name="Jaclyn Johnson" userId="fe93cd4b-5131-4483-8536-9c03ea42d0c2" providerId="ADAL" clId="{88340363-F6DB-4248-91C2-B92AE537B9B0}" dt="2026-10-02T13:33:58.342" v="19"/>
        <pc:sldMkLst>
          <pc:docMk/>
          <pc:sldMk cId="0" sldId="301"/>
        </pc:sldMkLst>
      </pc:sldChg>
      <pc:sldChg chg="add setBg modNotes">
        <pc:chgData name="Jaclyn Johnson" userId="fe93cd4b-5131-4483-8536-9c03ea42d0c2" providerId="ADAL" clId="{88340363-F6DB-4248-91C2-B92AE537B9B0}" dt="2026-10-02T13:34:12.321" v="22"/>
        <pc:sldMkLst>
          <pc:docMk/>
          <pc:sldMk cId="0"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Get Your Troop Ready</a:t>
            </a:r>
          </a:p>
          <a:p>
            <a:endParaRPr lang="en-US"/>
          </a:p>
          <a:p>
            <a:r>
              <a:rPr lang="en-US"/>
              <a:t>Before September 14:</a:t>
            </a:r>
          </a:p>
          <a:p>
            <a:r>
              <a:rPr lang="en-US"/>
              <a:t>Complete all of your trainings. If you missed our virtual sessions the recordings are available in GS Learn</a:t>
            </a:r>
          </a:p>
          <a:p>
            <a:endParaRPr lang="en-US"/>
          </a:p>
          <a:p>
            <a:r>
              <a:rPr lang="en-US"/>
              <a:t>Dont forget to submit your troop’s annual ACH form</a:t>
            </a:r>
          </a:p>
          <a:p>
            <a:r>
              <a:rPr lang="en-US"/>
              <a:t>A new ACH form is required each membership year</a:t>
            </a:r>
          </a:p>
          <a:p>
            <a:r>
              <a:rPr lang="en-US"/>
              <a:t>We encourage troops to complete this early so you’re ready for the new year.</a:t>
            </a:r>
          </a:p>
          <a:p>
            <a:endParaRPr lang="en-US"/>
          </a:p>
          <a:p>
            <a:r>
              <a:rPr lang="en-US"/>
              <a:t>Thank you for everything you do to make the Product Program a success. Your leadership and support create incredible opportunities for girls across our council—we couldn't do it without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We are officially underway with our Fall Product Program! As we keep the program moving, I wanted to share a few quick reminders and ways we can continue encouraging our troops and girls:</a:t>
            </a:r>
          </a:p>
          <a:p>
            <a:r>
              <a:rPr lang="en-US" dirty="0"/>
              <a:t>Troops earn a minimum of 15% on all products sold. Troops that choose the higher proceeds option earn 18% and will still receive all earned patches, but will not receive the physical rewards listed on the order card.</a:t>
            </a:r>
          </a:p>
          <a:p>
            <a:r>
              <a:rPr lang="en-US" dirty="0"/>
              <a:t>Don’t forget about the Cookie Program crossover incentive! Troops that participate in the 2026 Fall Product Program and sell at least 100 items will earn an additional $0.05 per package of cookies sold during the upcoming Cookie Program.</a:t>
            </a:r>
          </a:p>
          <a:p>
            <a:r>
              <a:rPr lang="en-US" dirty="0"/>
              <a:t>There is still plenty of time to keep selling! Girl-delivered orders continue through October 19, and online sales continue through November 9.</a:t>
            </a:r>
          </a:p>
          <a:p>
            <a:endParaRPr lang="en-US" dirty="0"/>
          </a:p>
          <a:p>
            <a:r>
              <a:rPr lang="en-US" dirty="0"/>
              <a:t>Please continue encouraging your troops to participate, share their online stores, and take advantage of the time we still have left in the program. Every sale adds up and helps troops build funds for the Girl Scout experiences they’re planning throughout the year.</a:t>
            </a:r>
          </a:p>
          <a:p>
            <a:r>
              <a:rPr lang="en-US" dirty="0"/>
              <a:t>Thank you for helping us keep the momentum going and for continuing to support our girls and volunteers throughout the Fall Product Program!</a:t>
            </a:r>
          </a:p>
          <a:p>
            <a:endParaRPr lang="en-US" dirty="0"/>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Believe it or not, it’s also time to start talking about cookies! We are well underway with preparations for the 2027 Girl Scout Cookie Program, and there are some exciting things coming this season.</a:t>
            </a:r>
          </a:p>
          <a:p>
            <a:r>
              <a:rPr lang="en-US"/>
              <a:t>As some of you may have already seen online or in the media, we’ll have two new products for 2027—the new Sparkables cookie and Patch Pals, our new blueberry-flavored dog treats! We’re excited to bring both of these products to our lineup, and our volunteers will learn much more about them during our upcoming trainings.</a:t>
            </a:r>
          </a:p>
          <a:p>
            <a:endParaRPr lang="en-US"/>
          </a:p>
          <a:p>
            <a:endParaRPr lang="en-US"/>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Our Service Unit Cookie Specialist trainings will be October 5 and October 8, followed by Troop Cookie Manager trainings on November 9 and November 19.</a:t>
            </a:r>
          </a:p>
          <a:p>
            <a:endParaRPr lang="en-US" dirty="0"/>
          </a:p>
          <a:p>
            <a:r>
              <a:rPr lang="en-US" dirty="0"/>
              <a:t>For volunteers who are new to the Cookie Program, we’ll offer Cookies 101 on November 12, November 18, November 23, and December 1. </a:t>
            </a:r>
          </a:p>
          <a:p>
            <a:endParaRPr lang="en-US" dirty="0"/>
          </a:p>
          <a:p>
            <a:r>
              <a:rPr lang="en-US" dirty="0"/>
              <a:t>We’ll also have a training specifically for our Juliette/IRG families on December 2, followed by Digital Cookie trainings on December 8 and December 10.</a:t>
            </a:r>
          </a:p>
          <a:p>
            <a:endParaRPr lang="en-US" dirty="0"/>
          </a:p>
          <a:p>
            <a:r>
              <a:rPr lang="en-US" dirty="0"/>
              <a:t>All of these dates are already available on our council website, along with the links volunteers will need to join the trainings. Please help us spread the word and encourage your volunteers to take advantage of these opportunities as we get ready for cookie season.</a:t>
            </a:r>
          </a:p>
          <a:p>
            <a:endParaRPr lang="en-US" dirty="0"/>
          </a:p>
          <a:p>
            <a:r>
              <a:rPr lang="en-US" dirty="0"/>
              <a:t>As always, if you or your volunteers have questions, please reach out. We’re happy to help and excited to get everyone ready for a great 2027 Cookie Program!</a:t>
            </a:r>
          </a:p>
          <a:p>
            <a:endParaRPr lang="en-US" dirty="0"/>
          </a:p>
          <a:p>
            <a:endParaRPr lang="en-US" dirty="0"/>
          </a:p>
          <a:p>
            <a:endParaRPr lang="en-US" dirty="0"/>
          </a:p>
          <a:p>
            <a:endParaRPr lang="en-US" dirty="0"/>
          </a:p>
          <a:p>
            <a:endParaRPr lang="en-US" dirty="0"/>
          </a:p>
          <a:p>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s://www.girlscoutsp2p.org/en/members/for-volunteers/rallyhood.html" TargetMode="Externa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hyperlink" Target="mailto:info@girlscoutsp2p.org" TargetMode="External"/><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14.sv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1.svg"/><Relationship Id="rId4" Type="http://schemas.openxmlformats.org/officeDocument/2006/relationships/image" Target="../media/image14.sv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1.svg"/><Relationship Id="rId4" Type="http://schemas.openxmlformats.org/officeDocument/2006/relationships/image" Target="../media/image14.svg"/></Relationships>
</file>

<file path=ppt/slides/_rels/slide2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3" name="Freeform 3"/>
          <p:cNvSpPr/>
          <p:nvPr/>
        </p:nvSpPr>
        <p:spPr>
          <a:xfrm>
            <a:off x="13243609" y="8138916"/>
            <a:ext cx="59332" cy="343421"/>
          </a:xfrm>
          <a:custGeom>
            <a:avLst/>
            <a:gdLst/>
            <a:ahLst/>
            <a:cxnLst/>
            <a:rect l="l" t="t" r="r" b="b"/>
            <a:pathLst>
              <a:path w="59332" h="343421">
                <a:moveTo>
                  <a:pt x="0" y="343420"/>
                </a:moveTo>
                <a:quadBezTo>
                  <a:pt x="29666" y="171710"/>
                  <a:pt x="59331" y="0"/>
                </a:quadBezTo>
              </a:path>
            </a:pathLst>
          </a:custGeom>
          <a:ln w="104775" cap="rnd">
            <a:solidFill>
              <a:srgbClr val="FFFAF2"/>
            </a:solidFill>
            <a:prstDash val="solid"/>
            <a:headEnd type="none" w="sm" len="sm"/>
            <a:tailEnd type="none" w="sm" len="sm"/>
          </a:ln>
        </p:spPr>
        <p:txBody>
          <a:bodyPr/>
          <a:lstStyle/>
          <a:p>
            <a:endParaRPr lang="en-US"/>
          </a:p>
        </p:txBody>
      </p:sp>
      <p:grpSp>
        <p:nvGrpSpPr>
          <p:cNvPr id="4" name="Group 4"/>
          <p:cNvGrpSpPr/>
          <p:nvPr/>
        </p:nvGrpSpPr>
        <p:grpSpPr>
          <a:xfrm>
            <a:off x="4627005" y="833610"/>
            <a:ext cx="8821055" cy="8501121"/>
            <a:chOff x="0" y="0"/>
            <a:chExt cx="11761407" cy="11334828"/>
          </a:xfrm>
        </p:grpSpPr>
        <p:sp>
          <p:nvSpPr>
            <p:cNvPr id="5" name="Freeform 5"/>
            <p:cNvSpPr/>
            <p:nvPr/>
          </p:nvSpPr>
          <p:spPr>
            <a:xfrm>
              <a:off x="0" y="0"/>
              <a:ext cx="11761407" cy="11334828"/>
            </a:xfrm>
            <a:custGeom>
              <a:avLst/>
              <a:gdLst/>
              <a:ahLst/>
              <a:cxnLst/>
              <a:rect l="l" t="t" r="r" b="b"/>
              <a:pathLst>
                <a:path w="11761407" h="11334828">
                  <a:moveTo>
                    <a:pt x="0" y="0"/>
                  </a:moveTo>
                  <a:lnTo>
                    <a:pt x="11761407" y="0"/>
                  </a:lnTo>
                  <a:lnTo>
                    <a:pt x="11761407" y="11334828"/>
                  </a:lnTo>
                  <a:lnTo>
                    <a:pt x="0" y="11334828"/>
                  </a:lnTo>
                  <a:lnTo>
                    <a:pt x="0" y="0"/>
                  </a:lnTo>
                  <a:close/>
                </a:path>
              </a:pathLst>
            </a:custGeom>
            <a:blipFill>
              <a:blip r:embed="rId2"/>
              <a:stretch>
                <a:fillRect l="-4" r="-4"/>
              </a:stretch>
            </a:blipFill>
          </p:spPr>
          <p:txBody>
            <a:bodyPr/>
            <a:lstStyle/>
            <a:p>
              <a:endParaRPr lang="en-US"/>
            </a:p>
          </p:txBody>
        </p:sp>
        <p:sp>
          <p:nvSpPr>
            <p:cNvPr id="6" name="Freeform 6"/>
            <p:cNvSpPr/>
            <p:nvPr/>
          </p:nvSpPr>
          <p:spPr>
            <a:xfrm>
              <a:off x="620799" y="598283"/>
              <a:ext cx="10519810" cy="10138262"/>
            </a:xfrm>
            <a:custGeom>
              <a:avLst/>
              <a:gdLst/>
              <a:ahLst/>
              <a:cxnLst/>
              <a:rect l="l" t="t" r="r" b="b"/>
              <a:pathLst>
                <a:path w="10519810" h="10138262">
                  <a:moveTo>
                    <a:pt x="0" y="0"/>
                  </a:moveTo>
                  <a:lnTo>
                    <a:pt x="10519810" y="0"/>
                  </a:lnTo>
                  <a:lnTo>
                    <a:pt x="10519810" y="10138262"/>
                  </a:lnTo>
                  <a:lnTo>
                    <a:pt x="0" y="10138262"/>
                  </a:lnTo>
                  <a:lnTo>
                    <a:pt x="0" y="0"/>
                  </a:lnTo>
                  <a:close/>
                </a:path>
              </a:pathLst>
            </a:custGeom>
            <a:blipFill>
              <a:blip r:embed="rId3"/>
              <a:stretch>
                <a:fillRect l="-4" r="-4"/>
              </a:stretch>
            </a:blipFill>
          </p:spPr>
          <p:txBody>
            <a:bodyPr/>
            <a:lstStyle/>
            <a:p>
              <a:endParaRPr lang="en-US"/>
            </a:p>
          </p:txBody>
        </p:sp>
        <p:sp>
          <p:nvSpPr>
            <p:cNvPr id="7" name="Freeform 7"/>
            <p:cNvSpPr/>
            <p:nvPr/>
          </p:nvSpPr>
          <p:spPr>
            <a:xfrm>
              <a:off x="1211540" y="1167598"/>
              <a:ext cx="9338328" cy="8999632"/>
            </a:xfrm>
            <a:custGeom>
              <a:avLst/>
              <a:gdLst/>
              <a:ahLst/>
              <a:cxnLst/>
              <a:rect l="l" t="t" r="r" b="b"/>
              <a:pathLst>
                <a:path w="9338328" h="8999632">
                  <a:moveTo>
                    <a:pt x="0" y="0"/>
                  </a:moveTo>
                  <a:lnTo>
                    <a:pt x="9338328" y="0"/>
                  </a:lnTo>
                  <a:lnTo>
                    <a:pt x="9338328" y="8999632"/>
                  </a:lnTo>
                  <a:lnTo>
                    <a:pt x="0" y="8999632"/>
                  </a:lnTo>
                  <a:lnTo>
                    <a:pt x="0" y="0"/>
                  </a:lnTo>
                  <a:close/>
                </a:path>
              </a:pathLst>
            </a:custGeom>
            <a:blipFill>
              <a:blip r:embed="rId4"/>
              <a:stretch>
                <a:fillRect l="-4" r="-4"/>
              </a:stretch>
            </a:blipFill>
          </p:spPr>
          <p:txBody>
            <a:bodyPr/>
            <a:lstStyle/>
            <a:p>
              <a:endParaRPr lang="en-US"/>
            </a:p>
          </p:txBody>
        </p:sp>
        <p:sp>
          <p:nvSpPr>
            <p:cNvPr id="9" name="TextBox 9"/>
            <p:cNvSpPr txBox="1"/>
            <p:nvPr/>
          </p:nvSpPr>
          <p:spPr>
            <a:xfrm>
              <a:off x="863073" y="3106452"/>
              <a:ext cx="10035259" cy="3359552"/>
            </a:xfrm>
            <a:prstGeom prst="rect">
              <a:avLst/>
            </a:prstGeom>
          </p:spPr>
          <p:txBody>
            <a:bodyPr lIns="0" tIns="0" rIns="0" bIns="0" rtlCol="0" anchor="t">
              <a:spAutoFit/>
            </a:bodyPr>
            <a:lstStyle/>
            <a:p>
              <a:pPr algn="ctr">
                <a:lnSpc>
                  <a:spcPts val="9849"/>
                </a:lnSpc>
              </a:pPr>
              <a:r>
                <a:rPr lang="en-US" sz="10590" dirty="0">
                  <a:solidFill>
                    <a:srgbClr val="FFFFFF"/>
                  </a:solidFill>
                  <a:latin typeface="Girl Scout 1"/>
                  <a:ea typeface="Girl Scout 1"/>
                  <a:cs typeface="Girl Scout 1"/>
                  <a:sym typeface="Girl Scout 1"/>
                </a:rPr>
                <a:t>Service Unit</a:t>
              </a:r>
            </a:p>
          </p:txBody>
        </p:sp>
        <p:sp>
          <p:nvSpPr>
            <p:cNvPr id="10" name="TextBox 10"/>
            <p:cNvSpPr txBox="1"/>
            <p:nvPr/>
          </p:nvSpPr>
          <p:spPr>
            <a:xfrm>
              <a:off x="874980" y="6971169"/>
              <a:ext cx="10035259" cy="1683880"/>
            </a:xfrm>
            <a:prstGeom prst="rect">
              <a:avLst/>
            </a:prstGeom>
          </p:spPr>
          <p:txBody>
            <a:bodyPr lIns="0" tIns="0" rIns="0" bIns="0" rtlCol="0" anchor="t">
              <a:spAutoFit/>
            </a:bodyPr>
            <a:lstStyle/>
            <a:p>
              <a:pPr algn="ctr">
                <a:lnSpc>
                  <a:spcPts val="9849"/>
                </a:lnSpc>
              </a:pPr>
              <a:r>
                <a:rPr lang="en-US" sz="10590" dirty="0">
                  <a:solidFill>
                    <a:srgbClr val="FFFFFF"/>
                  </a:solidFill>
                  <a:latin typeface="Girl Scout 1"/>
                  <a:ea typeface="Girl Scout 1"/>
                  <a:cs typeface="Girl Scout 1"/>
                  <a:sym typeface="Girl Scout 1"/>
                </a:rPr>
                <a:t>###</a:t>
              </a:r>
            </a:p>
          </p:txBody>
        </p:sp>
      </p:grpSp>
      <p:sp>
        <p:nvSpPr>
          <p:cNvPr id="11" name="Freeform 11"/>
          <p:cNvSpPr/>
          <p:nvPr/>
        </p:nvSpPr>
        <p:spPr>
          <a:xfrm rot="61264">
            <a:off x="10433456" y="2715117"/>
            <a:ext cx="5618789" cy="5910592"/>
          </a:xfrm>
          <a:custGeom>
            <a:avLst/>
            <a:gdLst/>
            <a:ahLst/>
            <a:cxnLst/>
            <a:rect l="l" t="t" r="r" b="b"/>
            <a:pathLst>
              <a:path w="5618789" h="5910592">
                <a:moveTo>
                  <a:pt x="0" y="0"/>
                </a:moveTo>
                <a:lnTo>
                  <a:pt x="5618789" y="0"/>
                </a:lnTo>
                <a:lnTo>
                  <a:pt x="5618789" y="5910593"/>
                </a:lnTo>
                <a:lnTo>
                  <a:pt x="0" y="5910593"/>
                </a:lnTo>
                <a:lnTo>
                  <a:pt x="0" y="0"/>
                </a:lnTo>
                <a:close/>
              </a:path>
            </a:pathLst>
          </a:custGeom>
          <a:blipFill>
            <a:blip r:embed="rId5"/>
            <a:stretch>
              <a:fillRect r="-5193"/>
            </a:stretch>
          </a:blipFill>
        </p:spPr>
        <p:txBody>
          <a:bodyPr/>
          <a:lstStyle/>
          <a:p>
            <a:endParaRPr lang="en-US"/>
          </a:p>
        </p:txBody>
      </p:sp>
      <p:sp>
        <p:nvSpPr>
          <p:cNvPr id="12" name="Freeform 12"/>
          <p:cNvSpPr/>
          <p:nvPr/>
        </p:nvSpPr>
        <p:spPr>
          <a:xfrm rot="-598446" flipH="1">
            <a:off x="2148432" y="2932574"/>
            <a:ext cx="5629260" cy="5910592"/>
          </a:xfrm>
          <a:custGeom>
            <a:avLst/>
            <a:gdLst/>
            <a:ahLst/>
            <a:cxnLst/>
            <a:rect l="l" t="t" r="r" b="b"/>
            <a:pathLst>
              <a:path w="5629260" h="5910592">
                <a:moveTo>
                  <a:pt x="5629260" y="0"/>
                </a:moveTo>
                <a:lnTo>
                  <a:pt x="0" y="0"/>
                </a:lnTo>
                <a:lnTo>
                  <a:pt x="0" y="5910592"/>
                </a:lnTo>
                <a:lnTo>
                  <a:pt x="5629260" y="5910592"/>
                </a:lnTo>
                <a:lnTo>
                  <a:pt x="5629260" y="0"/>
                </a:lnTo>
                <a:close/>
              </a:path>
            </a:pathLst>
          </a:custGeom>
          <a:blipFill>
            <a:blip r:embed="rId5"/>
            <a:stretch>
              <a:fillRect r="-4997"/>
            </a:stretch>
          </a:blipFill>
        </p:spPr>
        <p:txBody>
          <a:bodyPr/>
          <a:lstStyle/>
          <a:p>
            <a:endParaRPr lang="en-US"/>
          </a:p>
        </p:txBody>
      </p:sp>
      <p:sp>
        <p:nvSpPr>
          <p:cNvPr id="13" name="Freeform 13"/>
          <p:cNvSpPr/>
          <p:nvPr/>
        </p:nvSpPr>
        <p:spPr>
          <a:xfrm>
            <a:off x="-788669" y="6225395"/>
            <a:ext cx="5940896" cy="4574490"/>
          </a:xfrm>
          <a:custGeom>
            <a:avLst/>
            <a:gdLst/>
            <a:ahLst/>
            <a:cxnLst/>
            <a:rect l="l" t="t" r="r" b="b"/>
            <a:pathLst>
              <a:path w="5940896" h="4574490">
                <a:moveTo>
                  <a:pt x="0" y="0"/>
                </a:moveTo>
                <a:lnTo>
                  <a:pt x="5940897" y="0"/>
                </a:lnTo>
                <a:lnTo>
                  <a:pt x="5940897" y="4574491"/>
                </a:lnTo>
                <a:lnTo>
                  <a:pt x="0" y="457449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4" name="Group 14"/>
          <p:cNvGrpSpPr/>
          <p:nvPr/>
        </p:nvGrpSpPr>
        <p:grpSpPr>
          <a:xfrm>
            <a:off x="4302805" y="7627768"/>
            <a:ext cx="9702831" cy="1825622"/>
            <a:chOff x="0" y="0"/>
            <a:chExt cx="1764380" cy="331974"/>
          </a:xfrm>
        </p:grpSpPr>
        <p:sp>
          <p:nvSpPr>
            <p:cNvPr id="15" name="Freeform 15"/>
            <p:cNvSpPr/>
            <p:nvPr/>
          </p:nvSpPr>
          <p:spPr>
            <a:xfrm>
              <a:off x="0" y="0"/>
              <a:ext cx="1764380" cy="331974"/>
            </a:xfrm>
            <a:custGeom>
              <a:avLst/>
              <a:gdLst/>
              <a:ahLst/>
              <a:cxnLst/>
              <a:rect l="l" t="t" r="r" b="b"/>
              <a:pathLst>
                <a:path w="1764380" h="331974">
                  <a:moveTo>
                    <a:pt x="1764380" y="0"/>
                  </a:moveTo>
                  <a:lnTo>
                    <a:pt x="0" y="0"/>
                  </a:lnTo>
                  <a:lnTo>
                    <a:pt x="101600" y="165987"/>
                  </a:lnTo>
                  <a:lnTo>
                    <a:pt x="0" y="331974"/>
                  </a:lnTo>
                  <a:lnTo>
                    <a:pt x="1764380" y="331974"/>
                  </a:lnTo>
                  <a:lnTo>
                    <a:pt x="1662780" y="165987"/>
                  </a:lnTo>
                  <a:lnTo>
                    <a:pt x="1764380" y="0"/>
                  </a:lnTo>
                  <a:close/>
                </a:path>
              </a:pathLst>
            </a:custGeom>
            <a:solidFill>
              <a:srgbClr val="005640"/>
            </a:solidFill>
          </p:spPr>
          <p:txBody>
            <a:bodyPr/>
            <a:lstStyle/>
            <a:p>
              <a:endParaRPr lang="en-US"/>
            </a:p>
          </p:txBody>
        </p:sp>
        <p:sp>
          <p:nvSpPr>
            <p:cNvPr id="16" name="TextBox 16"/>
            <p:cNvSpPr txBox="1"/>
            <p:nvPr/>
          </p:nvSpPr>
          <p:spPr>
            <a:xfrm>
              <a:off x="88900" y="-28575"/>
              <a:ext cx="1586580" cy="360549"/>
            </a:xfrm>
            <a:prstGeom prst="rect">
              <a:avLst/>
            </a:prstGeom>
          </p:spPr>
          <p:txBody>
            <a:bodyPr lIns="17638" tIns="17638" rIns="17638" bIns="17638" rtlCol="0" anchor="ctr"/>
            <a:lstStyle/>
            <a:p>
              <a:pPr algn="ctr">
                <a:lnSpc>
                  <a:spcPts val="1640"/>
                </a:lnSpc>
              </a:pPr>
              <a:endParaRPr/>
            </a:p>
          </p:txBody>
        </p:sp>
      </p:grpSp>
      <p:sp>
        <p:nvSpPr>
          <p:cNvPr id="17" name="Freeform 17"/>
          <p:cNvSpPr/>
          <p:nvPr/>
        </p:nvSpPr>
        <p:spPr>
          <a:xfrm rot="-10800000">
            <a:off x="13097730" y="-402083"/>
            <a:ext cx="6013465" cy="4630368"/>
          </a:xfrm>
          <a:custGeom>
            <a:avLst/>
            <a:gdLst/>
            <a:ahLst/>
            <a:cxnLst/>
            <a:rect l="l" t="t" r="r" b="b"/>
            <a:pathLst>
              <a:path w="6013465" h="4630368">
                <a:moveTo>
                  <a:pt x="0" y="0"/>
                </a:moveTo>
                <a:lnTo>
                  <a:pt x="6013465" y="0"/>
                </a:lnTo>
                <a:lnTo>
                  <a:pt x="6013465" y="4630368"/>
                </a:lnTo>
                <a:lnTo>
                  <a:pt x="0" y="46303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TextBox 18"/>
          <p:cNvSpPr txBox="1"/>
          <p:nvPr/>
        </p:nvSpPr>
        <p:spPr>
          <a:xfrm>
            <a:off x="4974333" y="7786632"/>
            <a:ext cx="8359774" cy="743793"/>
          </a:xfrm>
          <a:prstGeom prst="rect">
            <a:avLst/>
          </a:prstGeom>
        </p:spPr>
        <p:txBody>
          <a:bodyPr lIns="0" tIns="0" rIns="0" bIns="0" rtlCol="0" anchor="t">
            <a:spAutoFit/>
          </a:bodyPr>
          <a:lstStyle/>
          <a:p>
            <a:pPr algn="ctr">
              <a:lnSpc>
                <a:spcPts val="5835"/>
              </a:lnSpc>
            </a:pPr>
            <a:r>
              <a:rPr lang="en-US" sz="5402">
                <a:solidFill>
                  <a:srgbClr val="FFFFFF"/>
                </a:solidFill>
                <a:latin typeface="Girl Scout 2"/>
                <a:ea typeface="Girl Scout 2"/>
                <a:cs typeface="Girl Scout 2"/>
                <a:sym typeface="Girl Scout 2"/>
              </a:rPr>
              <a:t>October </a:t>
            </a:r>
            <a:r>
              <a:rPr lang="en-US" sz="5402" dirty="0">
                <a:solidFill>
                  <a:srgbClr val="FFFFFF"/>
                </a:solidFill>
                <a:latin typeface="Girl Scout 2"/>
                <a:ea typeface="Girl Scout 2"/>
                <a:cs typeface="Girl Scout 2"/>
                <a:sym typeface="Girl Scout 2"/>
              </a:rPr>
              <a:t>Meeting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458105" y="822108"/>
            <a:ext cx="9165643" cy="8746081"/>
            <a:chOff x="0" y="0"/>
            <a:chExt cx="2305304" cy="2199778"/>
          </a:xfrm>
        </p:grpSpPr>
        <p:sp>
          <p:nvSpPr>
            <p:cNvPr id="4" name="Freeform 4"/>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95490" y="3532927"/>
            <a:ext cx="8376766" cy="1897955"/>
          </a:xfrm>
          <a:prstGeom prst="rect">
            <a:avLst/>
          </a:prstGeom>
        </p:spPr>
        <p:txBody>
          <a:bodyPr lIns="0" tIns="0" rIns="0" bIns="0" rtlCol="0" anchor="t">
            <a:spAutoFit/>
          </a:bodyPr>
          <a:lstStyle/>
          <a:p>
            <a:pPr algn="l">
              <a:lnSpc>
                <a:spcPts val="3702"/>
              </a:lnSpc>
            </a:pPr>
            <a:endParaRPr dirty="0"/>
          </a:p>
          <a:p>
            <a:pPr algn="l">
              <a:lnSpc>
                <a:spcPts val="3702"/>
              </a:lnSpc>
            </a:pPr>
            <a:endParaRPr dirty="0"/>
          </a:p>
          <a:p>
            <a:pPr algn="l">
              <a:lnSpc>
                <a:spcPts val="3702"/>
              </a:lnSpc>
            </a:pPr>
            <a:endParaRPr lang="en-US" sz="3559" dirty="0">
              <a:solidFill>
                <a:srgbClr val="FFFFFF"/>
              </a:solidFill>
              <a:latin typeface="Girl Scout 1"/>
              <a:ea typeface="Girl Scout 1"/>
              <a:cs typeface="Girl Scout 1"/>
              <a:sym typeface="Girl Scout 1"/>
            </a:endParaRPr>
          </a:p>
          <a:p>
            <a:pPr algn="l">
              <a:lnSpc>
                <a:spcPts val="3702"/>
              </a:lnSpc>
            </a:pPr>
            <a:endParaRPr lang="en-US" sz="3559" dirty="0">
              <a:solidFill>
                <a:srgbClr val="FFFFFF"/>
              </a:solidFill>
              <a:latin typeface="Girl Scout 1"/>
              <a:ea typeface="Girl Scout 1"/>
              <a:cs typeface="Girl Scout 1"/>
              <a:sym typeface="Girl Scout 1"/>
            </a:endParaRPr>
          </a:p>
        </p:txBody>
      </p:sp>
      <p:sp>
        <p:nvSpPr>
          <p:cNvPr id="7" name="TextBox 7"/>
          <p:cNvSpPr txBox="1"/>
          <p:nvPr/>
        </p:nvSpPr>
        <p:spPr>
          <a:xfrm>
            <a:off x="895490" y="1489842"/>
            <a:ext cx="8031264" cy="756617"/>
          </a:xfrm>
          <a:prstGeom prst="rect">
            <a:avLst/>
          </a:prstGeom>
        </p:spPr>
        <p:txBody>
          <a:bodyPr lIns="0" tIns="0" rIns="0" bIns="0" rtlCol="0" anchor="t">
            <a:spAutoFit/>
          </a:bodyPr>
          <a:lstStyle/>
          <a:p>
            <a:pPr algn="l">
              <a:lnSpc>
                <a:spcPts val="5901"/>
              </a:lnSpc>
            </a:pPr>
            <a:r>
              <a:rPr lang="en-US" sz="5567" dirty="0">
                <a:solidFill>
                  <a:srgbClr val="FFFFFF"/>
                </a:solidFill>
                <a:latin typeface="Girl Scout 2"/>
                <a:ea typeface="Girl Scout 2"/>
                <a:cs typeface="Girl Scout 2"/>
                <a:sym typeface="Girl Scout 2"/>
              </a:rPr>
              <a:t>Welcome!</a:t>
            </a:r>
          </a:p>
        </p:txBody>
      </p:sp>
      <p:sp>
        <p:nvSpPr>
          <p:cNvPr id="8" name="Freeform 8"/>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p:cNvSpPr txBox="1"/>
          <p:nvPr/>
        </p:nvSpPr>
        <p:spPr>
          <a:xfrm>
            <a:off x="895490" y="3456815"/>
            <a:ext cx="8290873" cy="551269"/>
          </a:xfrm>
          <a:prstGeom prst="rect">
            <a:avLst/>
          </a:prstGeom>
        </p:spPr>
        <p:txBody>
          <a:bodyPr lIns="0" tIns="0" rIns="0" bIns="0" rtlCol="0" anchor="t">
            <a:spAutoFit/>
          </a:bodyPr>
          <a:lstStyle/>
          <a:p>
            <a:pPr algn="l">
              <a:lnSpc>
                <a:spcPts val="4063"/>
              </a:lnSpc>
            </a:pPr>
            <a:r>
              <a:rPr lang="en-US" sz="4368">
                <a:solidFill>
                  <a:srgbClr val="FFFFFF"/>
                </a:solidFill>
                <a:latin typeface="Girl Scout 4"/>
                <a:ea typeface="Girl Scout 4"/>
                <a:cs typeface="Girl Scout 4"/>
                <a:sym typeface="Girl Scout 4"/>
              </a:rPr>
              <a:t>Our Agenda</a:t>
            </a:r>
          </a:p>
        </p:txBody>
      </p:sp>
      <p:grpSp>
        <p:nvGrpSpPr>
          <p:cNvPr id="10" name="Group 10"/>
          <p:cNvGrpSpPr/>
          <p:nvPr/>
        </p:nvGrpSpPr>
        <p:grpSpPr>
          <a:xfrm>
            <a:off x="9908404" y="1158688"/>
            <a:ext cx="8099612" cy="8099612"/>
            <a:chOff x="0" y="0"/>
            <a:chExt cx="6350000" cy="6350000"/>
          </a:xfrm>
        </p:grpSpPr>
        <p:sp>
          <p:nvSpPr>
            <p:cNvPr id="11" name="Freeform 11"/>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2" name="Group 12"/>
          <p:cNvGrpSpPr/>
          <p:nvPr/>
        </p:nvGrpSpPr>
        <p:grpSpPr>
          <a:xfrm>
            <a:off x="10348143" y="1598427"/>
            <a:ext cx="7220134" cy="7220134"/>
            <a:chOff x="0" y="0"/>
            <a:chExt cx="6350000" cy="6350000"/>
          </a:xfrm>
        </p:grpSpPr>
        <p:sp>
          <p:nvSpPr>
            <p:cNvPr id="13" name="Freeform 13"/>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6" name="Group 16"/>
          <p:cNvGrpSpPr/>
          <p:nvPr/>
        </p:nvGrpSpPr>
        <p:grpSpPr>
          <a:xfrm>
            <a:off x="10174426" y="7418038"/>
            <a:ext cx="7567568" cy="1840262"/>
            <a:chOff x="0" y="0"/>
            <a:chExt cx="753564" cy="183250"/>
          </a:xfrm>
        </p:grpSpPr>
        <p:sp>
          <p:nvSpPr>
            <p:cNvPr id="17" name="Freeform 17"/>
            <p:cNvSpPr/>
            <p:nvPr/>
          </p:nvSpPr>
          <p:spPr>
            <a:xfrm>
              <a:off x="0" y="0"/>
              <a:ext cx="753564" cy="183250"/>
            </a:xfrm>
            <a:custGeom>
              <a:avLst/>
              <a:gdLst/>
              <a:ahLst/>
              <a:cxnLst/>
              <a:rect l="l" t="t" r="r" b="b"/>
              <a:pathLst>
                <a:path w="753564" h="183250">
                  <a:moveTo>
                    <a:pt x="753564" y="0"/>
                  </a:moveTo>
                  <a:lnTo>
                    <a:pt x="0" y="0"/>
                  </a:lnTo>
                  <a:lnTo>
                    <a:pt x="101600" y="91625"/>
                  </a:lnTo>
                  <a:lnTo>
                    <a:pt x="0" y="183250"/>
                  </a:lnTo>
                  <a:lnTo>
                    <a:pt x="753564" y="183250"/>
                  </a:lnTo>
                  <a:lnTo>
                    <a:pt x="651964" y="91625"/>
                  </a:lnTo>
                  <a:lnTo>
                    <a:pt x="753564" y="0"/>
                  </a:lnTo>
                  <a:close/>
                </a:path>
              </a:pathLst>
            </a:custGeom>
            <a:solidFill>
              <a:srgbClr val="5C1F8B"/>
            </a:solidFill>
            <a:ln w="38100" cap="sq">
              <a:solidFill>
                <a:srgbClr val="5C1F8B"/>
              </a:solidFill>
              <a:prstDash val="solid"/>
              <a:miter/>
            </a:ln>
          </p:spPr>
          <p:txBody>
            <a:bodyPr/>
            <a:lstStyle/>
            <a:p>
              <a:endParaRPr lang="en-US"/>
            </a:p>
          </p:txBody>
        </p:sp>
        <p:sp>
          <p:nvSpPr>
            <p:cNvPr id="18" name="TextBox 18"/>
            <p:cNvSpPr txBox="1"/>
            <p:nvPr/>
          </p:nvSpPr>
          <p:spPr>
            <a:xfrm>
              <a:off x="88900" y="-38100"/>
              <a:ext cx="575764" cy="22135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3110620" y="1639184"/>
            <a:ext cx="12066761" cy="1173270"/>
          </a:xfrm>
          <a:prstGeom prst="rect">
            <a:avLst/>
          </a:prstGeom>
        </p:spPr>
        <p:txBody>
          <a:bodyPr lIns="0" tIns="0" rIns="0" bIns="0" rtlCol="0" anchor="t">
            <a:spAutoFit/>
          </a:bodyPr>
          <a:lstStyle/>
          <a:p>
            <a:pPr algn="ctr">
              <a:lnSpc>
                <a:spcPts val="4463"/>
              </a:lnSpc>
            </a:pPr>
            <a:r>
              <a:rPr lang="en-US" sz="5400" dirty="0">
                <a:latin typeface="Girl Scout 2"/>
                <a:ea typeface="Girl Scout 2"/>
                <a:cs typeface="Girl Scout 2"/>
                <a:sym typeface="Girl Scout 2"/>
              </a:rPr>
              <a:t>SERVICE UNIT FINANCIAL UPDATES</a:t>
            </a:r>
          </a:p>
        </p:txBody>
      </p:sp>
      <p:sp>
        <p:nvSpPr>
          <p:cNvPr id="12" name="Freeform 12"/>
          <p:cNvSpPr/>
          <p:nvPr/>
        </p:nvSpPr>
        <p:spPr>
          <a:xfrm rot="-946744">
            <a:off x="14824190" y="5452003"/>
            <a:ext cx="2839212" cy="4114800"/>
          </a:xfrm>
          <a:custGeom>
            <a:avLst/>
            <a:gdLst/>
            <a:ahLst/>
            <a:cxnLst/>
            <a:rect l="l" t="t" r="r" b="b"/>
            <a:pathLst>
              <a:path w="2839212" h="4114800">
                <a:moveTo>
                  <a:pt x="0" y="0"/>
                </a:moveTo>
                <a:lnTo>
                  <a:pt x="2839212" y="0"/>
                </a:lnTo>
                <a:lnTo>
                  <a:pt x="2839212"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5846062" y="3243641"/>
            <a:ext cx="9038186" cy="838243"/>
          </a:xfrm>
          <a:prstGeom prst="rect">
            <a:avLst/>
          </a:prstGeom>
        </p:spPr>
        <p:txBody>
          <a:bodyPr lIns="0" tIns="0" rIns="0" bIns="0" rtlCol="0" anchor="t">
            <a:spAutoFit/>
          </a:bodyPr>
          <a:lstStyle/>
          <a:p>
            <a:pPr marL="1122679" lvl="1" indent="-561340" algn="l">
              <a:lnSpc>
                <a:spcPts val="7279"/>
              </a:lnSpc>
              <a:buFont typeface="Arial"/>
              <a:buChar char="•"/>
            </a:pPr>
            <a:r>
              <a:rPr lang="en-US" sz="4500" dirty="0">
                <a:solidFill>
                  <a:srgbClr val="000000"/>
                </a:solidFill>
                <a:latin typeface="Girl Scout 1"/>
                <a:ea typeface="Girl Scout 1"/>
                <a:cs typeface="Girl Scout 1"/>
                <a:sym typeface="Girl Scout 1"/>
              </a:rPr>
              <a:t>INSERT INFO 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a:extLst>
            <a:ext uri="{FF2B5EF4-FFF2-40B4-BE49-F238E27FC236}">
              <a16:creationId xmlns:a16="http://schemas.microsoft.com/office/drawing/2014/main" id="{99287691-24CA-26F9-F4F4-782DE742242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60ACD5-4481-A665-BB5E-548E5772D70D}"/>
              </a:ext>
            </a:extLst>
          </p:cNvPr>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D57D4460-6390-D95F-F2A4-34C490DF48AF}"/>
              </a:ext>
            </a:extLst>
          </p:cNvPr>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E83CFBB8-EF07-5B5E-391A-2AE2D409188C}"/>
              </a:ext>
            </a:extLst>
          </p:cNvPr>
          <p:cNvGrpSpPr/>
          <p:nvPr/>
        </p:nvGrpSpPr>
        <p:grpSpPr>
          <a:xfrm>
            <a:off x="1081940" y="1945127"/>
            <a:ext cx="16177360" cy="7313173"/>
            <a:chOff x="0" y="0"/>
            <a:chExt cx="4068862" cy="1839379"/>
          </a:xfrm>
        </p:grpSpPr>
        <p:sp>
          <p:nvSpPr>
            <p:cNvPr id="5" name="Freeform 5">
              <a:extLst>
                <a:ext uri="{FF2B5EF4-FFF2-40B4-BE49-F238E27FC236}">
                  <a16:creationId xmlns:a16="http://schemas.microsoft.com/office/drawing/2014/main" id="{3E732AD5-4C32-D795-BB50-B2934E6FF677}"/>
                </a:ext>
              </a:extLst>
            </p:cNvPr>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a:extLst>
                <a:ext uri="{FF2B5EF4-FFF2-40B4-BE49-F238E27FC236}">
                  <a16:creationId xmlns:a16="http://schemas.microsoft.com/office/drawing/2014/main" id="{63AD40B3-8C7B-9C87-3D72-9A012EEADA6A}"/>
                </a:ext>
              </a:extLst>
            </p:cNvPr>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8" name="Group 8">
            <a:extLst>
              <a:ext uri="{FF2B5EF4-FFF2-40B4-BE49-F238E27FC236}">
                <a16:creationId xmlns:a16="http://schemas.microsoft.com/office/drawing/2014/main" id="{24C85603-8F7F-3FC4-3643-F6D9EE327907}"/>
              </a:ext>
            </a:extLst>
          </p:cNvPr>
          <p:cNvGrpSpPr/>
          <p:nvPr/>
        </p:nvGrpSpPr>
        <p:grpSpPr>
          <a:xfrm>
            <a:off x="2062311" y="1143304"/>
            <a:ext cx="14163379" cy="1603646"/>
            <a:chOff x="0" y="0"/>
            <a:chExt cx="1406886" cy="159294"/>
          </a:xfrm>
        </p:grpSpPr>
        <p:sp>
          <p:nvSpPr>
            <p:cNvPr id="9" name="Freeform 9">
              <a:extLst>
                <a:ext uri="{FF2B5EF4-FFF2-40B4-BE49-F238E27FC236}">
                  <a16:creationId xmlns:a16="http://schemas.microsoft.com/office/drawing/2014/main" id="{2B9BEA0E-40A4-E2A4-3715-BC469C1646F6}"/>
                </a:ext>
              </a:extLst>
            </p:cNvPr>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10" name="TextBox 10">
              <a:extLst>
                <a:ext uri="{FF2B5EF4-FFF2-40B4-BE49-F238E27FC236}">
                  <a16:creationId xmlns:a16="http://schemas.microsoft.com/office/drawing/2014/main" id="{60E429B8-CBB8-72C1-3BAF-FBE897049654}"/>
                </a:ext>
              </a:extLst>
            </p:cNvPr>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79167CA8-9F1B-98EA-1165-16ECDCE93F76}"/>
              </a:ext>
            </a:extLst>
          </p:cNvPr>
          <p:cNvSpPr txBox="1"/>
          <p:nvPr/>
        </p:nvSpPr>
        <p:spPr>
          <a:xfrm>
            <a:off x="3110620" y="1712146"/>
            <a:ext cx="12066761" cy="578043"/>
          </a:xfrm>
          <a:prstGeom prst="rect">
            <a:avLst/>
          </a:prstGeom>
        </p:spPr>
        <p:txBody>
          <a:bodyPr lIns="0" tIns="0" rIns="0" bIns="0" rtlCol="0" anchor="t">
            <a:spAutoFit/>
          </a:bodyPr>
          <a:lstStyle/>
          <a:p>
            <a:pPr algn="ctr">
              <a:lnSpc>
                <a:spcPts val="4463"/>
              </a:lnSpc>
            </a:pPr>
            <a:r>
              <a:rPr lang="en-US" sz="4799" dirty="0">
                <a:solidFill>
                  <a:srgbClr val="FFFFFF"/>
                </a:solidFill>
                <a:latin typeface="Girl Scout 2"/>
                <a:ea typeface="Girl Scout 2"/>
                <a:cs typeface="Girl Scout 2"/>
                <a:sym typeface="Girl Scout 2"/>
              </a:rPr>
              <a:t>GSCP2P MEMBERSHIP UPDATES</a:t>
            </a:r>
          </a:p>
        </p:txBody>
      </p:sp>
      <p:grpSp>
        <p:nvGrpSpPr>
          <p:cNvPr id="14" name="Group 13">
            <a:extLst>
              <a:ext uri="{FF2B5EF4-FFF2-40B4-BE49-F238E27FC236}">
                <a16:creationId xmlns:a16="http://schemas.microsoft.com/office/drawing/2014/main" id="{74F93AA6-A380-F678-7782-8310D06A8B25}"/>
              </a:ext>
            </a:extLst>
          </p:cNvPr>
          <p:cNvGrpSpPr/>
          <p:nvPr/>
        </p:nvGrpSpPr>
        <p:grpSpPr>
          <a:xfrm>
            <a:off x="3852478" y="3096397"/>
            <a:ext cx="10636283" cy="5762053"/>
            <a:chOff x="0" y="0"/>
            <a:chExt cx="14181710" cy="7682738"/>
          </a:xfrm>
        </p:grpSpPr>
        <p:sp>
          <p:nvSpPr>
            <p:cNvPr id="15" name="Freeform 10">
              <a:extLst>
                <a:ext uri="{FF2B5EF4-FFF2-40B4-BE49-F238E27FC236}">
                  <a16:creationId xmlns:a16="http://schemas.microsoft.com/office/drawing/2014/main" id="{CBE196DF-556D-170A-CA3D-D5F626B1A781}"/>
                </a:ext>
              </a:extLst>
            </p:cNvPr>
            <p:cNvSpPr/>
            <p:nvPr/>
          </p:nvSpPr>
          <p:spPr>
            <a:xfrm>
              <a:off x="0" y="0"/>
              <a:ext cx="14181710" cy="7682738"/>
            </a:xfrm>
            <a:custGeom>
              <a:avLst/>
              <a:gdLst/>
              <a:ahLst/>
              <a:cxnLst/>
              <a:rect l="l" t="t" r="r" b="b"/>
              <a:pathLst>
                <a:path w="14181710" h="7682738">
                  <a:moveTo>
                    <a:pt x="0" y="0"/>
                  </a:moveTo>
                  <a:lnTo>
                    <a:pt x="14181710" y="0"/>
                  </a:lnTo>
                  <a:lnTo>
                    <a:pt x="14181710" y="7682738"/>
                  </a:lnTo>
                  <a:lnTo>
                    <a:pt x="0" y="7682738"/>
                  </a:lnTo>
                  <a:lnTo>
                    <a:pt x="0" y="0"/>
                  </a:lnTo>
                  <a:close/>
                </a:path>
              </a:pathLst>
            </a:custGeom>
            <a:blipFill>
              <a:blip r:embed="rId3"/>
              <a:stretch>
                <a:fillRect/>
              </a:stretch>
            </a:blipFill>
          </p:spPr>
          <p:txBody>
            <a:bodyPr/>
            <a:lstStyle/>
            <a:p>
              <a:endParaRPr lang="en-US"/>
            </a:p>
          </p:txBody>
        </p:sp>
      </p:grpSp>
    </p:spTree>
    <p:extLst>
      <p:ext uri="{BB962C8B-B14F-4D97-AF65-F5344CB8AC3E}">
        <p14:creationId xmlns:p14="http://schemas.microsoft.com/office/powerpoint/2010/main" val="1552321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a:extLst>
            <a:ext uri="{FF2B5EF4-FFF2-40B4-BE49-F238E27FC236}">
              <a16:creationId xmlns:a16="http://schemas.microsoft.com/office/drawing/2014/main" id="{85FB19C0-D2C0-8698-FF74-593FC6D9729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594D43-70D2-BB0E-5D24-257C2F430F56}"/>
              </a:ext>
            </a:extLst>
          </p:cNvPr>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520F6C13-25D5-896D-702E-D7B6ECD0B6FF}"/>
              </a:ext>
            </a:extLst>
          </p:cNvPr>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34E546E2-5272-632A-CD07-F9B8743F210F}"/>
              </a:ext>
            </a:extLst>
          </p:cNvPr>
          <p:cNvGrpSpPr/>
          <p:nvPr/>
        </p:nvGrpSpPr>
        <p:grpSpPr>
          <a:xfrm>
            <a:off x="1081940" y="1945127"/>
            <a:ext cx="16177360" cy="7313173"/>
            <a:chOff x="0" y="0"/>
            <a:chExt cx="4068862" cy="1839379"/>
          </a:xfrm>
        </p:grpSpPr>
        <p:sp>
          <p:nvSpPr>
            <p:cNvPr id="5" name="Freeform 5">
              <a:extLst>
                <a:ext uri="{FF2B5EF4-FFF2-40B4-BE49-F238E27FC236}">
                  <a16:creationId xmlns:a16="http://schemas.microsoft.com/office/drawing/2014/main" id="{C4468D10-0FAE-BC9D-D570-BFD56E745D86}"/>
                </a:ext>
              </a:extLst>
            </p:cNvPr>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a:extLst>
                <a:ext uri="{FF2B5EF4-FFF2-40B4-BE49-F238E27FC236}">
                  <a16:creationId xmlns:a16="http://schemas.microsoft.com/office/drawing/2014/main" id="{FBD39213-78FC-6988-3F87-20F74962164D}"/>
                </a:ext>
              </a:extLst>
            </p:cNvPr>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sp>
        <p:nvSpPr>
          <p:cNvPr id="7" name="TextBox 7">
            <a:extLst>
              <a:ext uri="{FF2B5EF4-FFF2-40B4-BE49-F238E27FC236}">
                <a16:creationId xmlns:a16="http://schemas.microsoft.com/office/drawing/2014/main" id="{87BB3AEC-BD34-0347-5976-87335FE64254}"/>
              </a:ext>
            </a:extLst>
          </p:cNvPr>
          <p:cNvSpPr txBox="1"/>
          <p:nvPr/>
        </p:nvSpPr>
        <p:spPr>
          <a:xfrm>
            <a:off x="2724210" y="4061837"/>
            <a:ext cx="12892820" cy="4620367"/>
          </a:xfrm>
          <a:prstGeom prst="rect">
            <a:avLst/>
          </a:prstGeom>
        </p:spPr>
        <p:txBody>
          <a:bodyPr lIns="0" tIns="0" rIns="0" bIns="0" rtlCol="0" anchor="t">
            <a:spAutoFit/>
          </a:bodyPr>
          <a:lstStyle/>
          <a:p>
            <a:pPr algn="ctr">
              <a:lnSpc>
                <a:spcPts val="4549"/>
              </a:lnSpc>
            </a:pPr>
            <a:r>
              <a:rPr lang="en-US" sz="4891" dirty="0">
                <a:solidFill>
                  <a:srgbClr val="000000"/>
                </a:solidFill>
                <a:latin typeface="Girl Scout 1"/>
                <a:ea typeface="Girl Scout 1"/>
                <a:cs typeface="Girl Scout 1"/>
                <a:sym typeface="Girl Scout 1"/>
              </a:rPr>
              <a:t>Membership Year 2026-2027:</a:t>
            </a:r>
          </a:p>
          <a:p>
            <a:pPr algn="ctr">
              <a:lnSpc>
                <a:spcPts val="4549"/>
              </a:lnSpc>
            </a:pPr>
            <a:endParaRPr lang="en-US" sz="4891" dirty="0">
              <a:solidFill>
                <a:srgbClr val="000000"/>
              </a:solidFill>
              <a:latin typeface="Girl Scout 1"/>
              <a:ea typeface="Girl Scout 1"/>
              <a:cs typeface="Girl Scout 1"/>
              <a:sym typeface="Girl Scout 1"/>
            </a:endParaRPr>
          </a:p>
          <a:p>
            <a:pPr algn="ctr">
              <a:lnSpc>
                <a:spcPts val="4549"/>
              </a:lnSpc>
            </a:pPr>
            <a:r>
              <a:rPr lang="en-US" sz="4891" dirty="0">
                <a:solidFill>
                  <a:srgbClr val="000000"/>
                </a:solidFill>
                <a:latin typeface="Girl Scout 1"/>
                <a:ea typeface="Girl Scout 1"/>
                <a:cs typeface="Girl Scout 1"/>
                <a:sym typeface="Girl Scout 1"/>
              </a:rPr>
              <a:t>Girl Goal -</a:t>
            </a:r>
          </a:p>
          <a:p>
            <a:pPr algn="ctr">
              <a:lnSpc>
                <a:spcPts val="4549"/>
              </a:lnSpc>
            </a:pPr>
            <a:r>
              <a:rPr lang="en-US" sz="4891" dirty="0">
                <a:solidFill>
                  <a:srgbClr val="000000"/>
                </a:solidFill>
                <a:latin typeface="Girl Scout 1"/>
                <a:ea typeface="Girl Scout 1"/>
                <a:cs typeface="Girl Scout 1"/>
                <a:sym typeface="Girl Scout 1"/>
              </a:rPr>
              <a:t>Actual Girl Membership – </a:t>
            </a:r>
          </a:p>
          <a:p>
            <a:pPr algn="ctr">
              <a:lnSpc>
                <a:spcPts val="4549"/>
              </a:lnSpc>
            </a:pPr>
            <a:r>
              <a:rPr lang="en-US" sz="4891" dirty="0">
                <a:solidFill>
                  <a:srgbClr val="000000"/>
                </a:solidFill>
                <a:latin typeface="Girl Scout 1"/>
                <a:ea typeface="Girl Scout 1"/>
                <a:cs typeface="Girl Scout 1"/>
                <a:sym typeface="Girl Scout 1"/>
              </a:rPr>
              <a:t>Percentage to Goal – </a:t>
            </a:r>
          </a:p>
          <a:p>
            <a:pPr algn="ctr">
              <a:lnSpc>
                <a:spcPts val="4549"/>
              </a:lnSpc>
            </a:pPr>
            <a:r>
              <a:rPr lang="en-US" sz="4891" dirty="0">
                <a:solidFill>
                  <a:srgbClr val="000000"/>
                </a:solidFill>
                <a:latin typeface="Girl Scout 1"/>
                <a:ea typeface="Girl Scout 1"/>
                <a:cs typeface="Girl Scout 1"/>
                <a:sym typeface="Girl Scout 1"/>
              </a:rPr>
              <a:t>Total Membership (including adults and Lifetime members) – </a:t>
            </a:r>
          </a:p>
          <a:p>
            <a:pPr algn="ctr">
              <a:lnSpc>
                <a:spcPts val="4549"/>
              </a:lnSpc>
            </a:pPr>
            <a:r>
              <a:rPr lang="en-US" sz="4891" dirty="0">
                <a:solidFill>
                  <a:srgbClr val="000000"/>
                </a:solidFill>
                <a:latin typeface="Girl Scout 1"/>
                <a:ea typeface="Girl Scout 1"/>
                <a:cs typeface="Girl Scout 1"/>
                <a:sym typeface="Girl Scout 1"/>
              </a:rPr>
              <a:t>New Troops - </a:t>
            </a:r>
          </a:p>
        </p:txBody>
      </p:sp>
      <p:grpSp>
        <p:nvGrpSpPr>
          <p:cNvPr id="8" name="Group 8">
            <a:extLst>
              <a:ext uri="{FF2B5EF4-FFF2-40B4-BE49-F238E27FC236}">
                <a16:creationId xmlns:a16="http://schemas.microsoft.com/office/drawing/2014/main" id="{5457B55D-2FFD-7FF2-451B-6AD503B74434}"/>
              </a:ext>
            </a:extLst>
          </p:cNvPr>
          <p:cNvGrpSpPr/>
          <p:nvPr/>
        </p:nvGrpSpPr>
        <p:grpSpPr>
          <a:xfrm>
            <a:off x="2062311" y="1143304"/>
            <a:ext cx="14163379" cy="1603646"/>
            <a:chOff x="0" y="0"/>
            <a:chExt cx="1406886" cy="159294"/>
          </a:xfrm>
        </p:grpSpPr>
        <p:sp>
          <p:nvSpPr>
            <p:cNvPr id="9" name="Freeform 9">
              <a:extLst>
                <a:ext uri="{FF2B5EF4-FFF2-40B4-BE49-F238E27FC236}">
                  <a16:creationId xmlns:a16="http://schemas.microsoft.com/office/drawing/2014/main" id="{184A8AD0-73B3-1277-DF5E-E585BCD33C8D}"/>
                </a:ext>
              </a:extLst>
            </p:cNvPr>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10" name="TextBox 10">
              <a:extLst>
                <a:ext uri="{FF2B5EF4-FFF2-40B4-BE49-F238E27FC236}">
                  <a16:creationId xmlns:a16="http://schemas.microsoft.com/office/drawing/2014/main" id="{D75001CD-0832-3711-BB4B-41CB73589790}"/>
                </a:ext>
              </a:extLst>
            </p:cNvPr>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E4BEE6C1-2658-F957-A1E6-1DDED914D81D}"/>
              </a:ext>
            </a:extLst>
          </p:cNvPr>
          <p:cNvSpPr txBox="1"/>
          <p:nvPr/>
        </p:nvSpPr>
        <p:spPr>
          <a:xfrm>
            <a:off x="3110620" y="1712146"/>
            <a:ext cx="12066761" cy="578043"/>
          </a:xfrm>
          <a:prstGeom prst="rect">
            <a:avLst/>
          </a:prstGeom>
        </p:spPr>
        <p:txBody>
          <a:bodyPr lIns="0" tIns="0" rIns="0" bIns="0" rtlCol="0" anchor="t">
            <a:spAutoFit/>
          </a:bodyPr>
          <a:lstStyle/>
          <a:p>
            <a:pPr algn="ctr">
              <a:lnSpc>
                <a:spcPts val="4463"/>
              </a:lnSpc>
            </a:pPr>
            <a:r>
              <a:rPr lang="en-US" sz="4799" dirty="0">
                <a:solidFill>
                  <a:srgbClr val="FFFFFF"/>
                </a:solidFill>
                <a:latin typeface="Girl Scout 2"/>
                <a:ea typeface="Girl Scout 2"/>
                <a:cs typeface="Girl Scout 2"/>
                <a:sym typeface="Girl Scout 2"/>
              </a:rPr>
              <a:t>SU ### MEMBERSHIP UPDATES</a:t>
            </a:r>
          </a:p>
        </p:txBody>
      </p:sp>
    </p:spTree>
    <p:extLst>
      <p:ext uri="{BB962C8B-B14F-4D97-AF65-F5344CB8AC3E}">
        <p14:creationId xmlns:p14="http://schemas.microsoft.com/office/powerpoint/2010/main" val="3618207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9"/>
          <p:cNvGrpSpPr/>
          <p:nvPr/>
        </p:nvGrpSpPr>
        <p:grpSpPr>
          <a:xfrm>
            <a:off x="-214246" y="8908058"/>
            <a:ext cx="21469888" cy="3755000"/>
            <a:chOff x="0" y="0"/>
            <a:chExt cx="4589202" cy="802634"/>
          </a:xfrm>
        </p:grpSpPr>
        <p:sp>
          <p:nvSpPr>
            <p:cNvPr id="10" name="Freeform 10"/>
            <p:cNvSpPr/>
            <p:nvPr/>
          </p:nvSpPr>
          <p:spPr>
            <a:xfrm>
              <a:off x="0" y="0"/>
              <a:ext cx="4589202" cy="802634"/>
            </a:xfrm>
            <a:custGeom>
              <a:avLst/>
              <a:gdLst/>
              <a:ahLst/>
              <a:cxnLst/>
              <a:rect l="l" t="t" r="r" b="b"/>
              <a:pathLst>
                <a:path w="4589202" h="802634">
                  <a:moveTo>
                    <a:pt x="0" y="0"/>
                  </a:moveTo>
                  <a:lnTo>
                    <a:pt x="4589202" y="0"/>
                  </a:lnTo>
                  <a:lnTo>
                    <a:pt x="4589202" y="802634"/>
                  </a:lnTo>
                  <a:lnTo>
                    <a:pt x="0" y="802634"/>
                  </a:lnTo>
                  <a:close/>
                </a:path>
              </a:pathLst>
            </a:custGeom>
            <a:solidFill>
              <a:srgbClr val="A0DEF1"/>
            </a:solidFill>
          </p:spPr>
          <p:txBody>
            <a:bodyPr/>
            <a:lstStyle/>
            <a:p>
              <a:endParaRPr lang="en-US"/>
            </a:p>
          </p:txBody>
        </p:sp>
        <p:sp>
          <p:nvSpPr>
            <p:cNvPr id="11" name="TextBox 11"/>
            <p:cNvSpPr txBox="1"/>
            <p:nvPr/>
          </p:nvSpPr>
          <p:spPr>
            <a:xfrm>
              <a:off x="0" y="-38100"/>
              <a:ext cx="4589202" cy="840734"/>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812205" y="6008582"/>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458105" y="822108"/>
            <a:ext cx="9165643" cy="8746081"/>
            <a:chOff x="0" y="0"/>
            <a:chExt cx="2305304" cy="2199778"/>
          </a:xfrm>
        </p:grpSpPr>
        <p:sp>
          <p:nvSpPr>
            <p:cNvPr id="14" name="Freeform 14"/>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FF7818"/>
            </a:solidFill>
            <a:ln w="38100" cap="rnd">
              <a:solidFill>
                <a:srgbClr val="FF7818"/>
              </a:solidFill>
              <a:prstDash val="solid"/>
              <a:round/>
            </a:ln>
          </p:spPr>
          <p:txBody>
            <a:bodyPr/>
            <a:lstStyle/>
            <a:p>
              <a:endParaRPr lang="en-US"/>
            </a:p>
          </p:txBody>
        </p:sp>
        <p:sp>
          <p:nvSpPr>
            <p:cNvPr id="15" name="TextBox 15"/>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777480" y="3531239"/>
            <a:ext cx="8526893" cy="3962623"/>
          </a:xfrm>
          <a:prstGeom prst="rect">
            <a:avLst/>
          </a:prstGeom>
        </p:spPr>
        <p:txBody>
          <a:bodyPr lIns="0" tIns="0" rIns="0" bIns="0" rtlCol="0" anchor="t">
            <a:spAutoFit/>
          </a:bodyPr>
          <a:lstStyle/>
          <a:p>
            <a:pPr algn="l">
              <a:lnSpc>
                <a:spcPts val="3327"/>
              </a:lnSpc>
            </a:pPr>
            <a:r>
              <a:rPr lang="en-US" sz="3199" dirty="0">
                <a:solidFill>
                  <a:srgbClr val="110804"/>
                </a:solidFill>
                <a:latin typeface="Girl Scout 1"/>
                <a:ea typeface="Girl Scout 1"/>
                <a:cs typeface="Girl Scout 1"/>
                <a:sym typeface="Girl Scout 1"/>
              </a:rPr>
              <a:t>Fall Recruitment</a:t>
            </a:r>
          </a:p>
          <a:p>
            <a:pPr algn="l">
              <a:lnSpc>
                <a:spcPts val="3327"/>
              </a:lnSpc>
            </a:pPr>
            <a:endParaRPr lang="en-US" sz="3199" dirty="0">
              <a:solidFill>
                <a:srgbClr val="110804"/>
              </a:solidFill>
              <a:latin typeface="Girl Scout 1"/>
              <a:ea typeface="Girl Scout 1"/>
              <a:cs typeface="Girl Scout 1"/>
              <a:sym typeface="Girl Scout 1"/>
            </a:endParaRPr>
          </a:p>
          <a:p>
            <a:pPr algn="l">
              <a:lnSpc>
                <a:spcPts val="3327"/>
              </a:lnSpc>
            </a:pPr>
            <a:r>
              <a:rPr lang="en-US" sz="3199" dirty="0">
                <a:solidFill>
                  <a:srgbClr val="110804"/>
                </a:solidFill>
                <a:latin typeface="Girl Scout 1"/>
                <a:ea typeface="Girl Scout 1"/>
                <a:cs typeface="Girl Scout 1"/>
                <a:sym typeface="Girl Scout 1"/>
              </a:rPr>
              <a:t>How can you help?</a:t>
            </a:r>
          </a:p>
          <a:p>
            <a:pPr marL="690879" lvl="1" indent="-345439">
              <a:lnSpc>
                <a:spcPts val="3010"/>
              </a:lnSpc>
              <a:buFont typeface="Arial"/>
              <a:buChar char="•"/>
            </a:pPr>
            <a:r>
              <a:rPr lang="en-US" sz="3200" dirty="0">
                <a:solidFill>
                  <a:srgbClr val="110804"/>
                </a:solidFill>
                <a:latin typeface="Girl Scout 1"/>
                <a:ea typeface="Girl Scout 1"/>
                <a:cs typeface="Girl Scout 1"/>
                <a:sym typeface="Girl Scout 1"/>
              </a:rPr>
              <a:t>Wear your Girl Scout gear.</a:t>
            </a:r>
          </a:p>
          <a:p>
            <a:pPr marL="690879" lvl="1" indent="-345439">
              <a:lnSpc>
                <a:spcPts val="3009"/>
              </a:lnSpc>
              <a:buFont typeface="Arial"/>
              <a:buChar char="•"/>
            </a:pPr>
            <a:r>
              <a:rPr lang="en-US" sz="3200" dirty="0">
                <a:solidFill>
                  <a:srgbClr val="110804"/>
                </a:solidFill>
                <a:latin typeface="Girl Scout 1"/>
                <a:ea typeface="Girl Scout 1"/>
                <a:cs typeface="Girl Scout 1"/>
                <a:sym typeface="Girl Scout 1"/>
              </a:rPr>
              <a:t>Check in with your EM for volunteer opportunities (like putting out yard signs and community flyers).</a:t>
            </a:r>
          </a:p>
          <a:p>
            <a:pPr marL="690879" lvl="1" indent="-345439">
              <a:lnSpc>
                <a:spcPts val="3010"/>
              </a:lnSpc>
              <a:buFont typeface="Arial"/>
              <a:buChar char="•"/>
            </a:pPr>
            <a:r>
              <a:rPr lang="en-US" sz="3200" dirty="0">
                <a:solidFill>
                  <a:srgbClr val="110804"/>
                </a:solidFill>
                <a:latin typeface="Girl Scout 1"/>
                <a:ea typeface="Girl Scout 1"/>
                <a:cs typeface="Girl Scout 1"/>
                <a:sym typeface="Girl Scout 1"/>
              </a:rPr>
              <a:t>Openings in your troop? Use the Join Our Troop template to invite  potential Girl Scouts to your troop. </a:t>
            </a:r>
          </a:p>
        </p:txBody>
      </p:sp>
      <p:sp>
        <p:nvSpPr>
          <p:cNvPr id="17" name="TextBox 17"/>
          <p:cNvSpPr txBox="1"/>
          <p:nvPr/>
        </p:nvSpPr>
        <p:spPr>
          <a:xfrm>
            <a:off x="777480" y="1648031"/>
            <a:ext cx="9078787" cy="1670522"/>
          </a:xfrm>
          <a:prstGeom prst="rect">
            <a:avLst/>
          </a:prstGeom>
        </p:spPr>
        <p:txBody>
          <a:bodyPr lIns="0" tIns="0" rIns="0" bIns="0" rtlCol="0" anchor="t">
            <a:spAutoFit/>
          </a:bodyPr>
          <a:lstStyle/>
          <a:p>
            <a:pPr algn="l">
              <a:lnSpc>
                <a:spcPts val="6509"/>
              </a:lnSpc>
            </a:pPr>
            <a:r>
              <a:rPr lang="en-US" sz="6999" dirty="0">
                <a:solidFill>
                  <a:srgbClr val="110804"/>
                </a:solidFill>
                <a:latin typeface="Girl Scout 2"/>
                <a:ea typeface="Girl Scout 2"/>
                <a:cs typeface="Girl Scout 2"/>
                <a:sym typeface="Girl Scout 2"/>
              </a:rPr>
              <a:t>Recruitment Updates</a:t>
            </a:r>
          </a:p>
        </p:txBody>
      </p:sp>
      <p:sp>
        <p:nvSpPr>
          <p:cNvPr id="20" name="TextBox 20"/>
          <p:cNvSpPr txBox="1"/>
          <p:nvPr/>
        </p:nvSpPr>
        <p:spPr>
          <a:xfrm>
            <a:off x="11000254" y="6905436"/>
            <a:ext cx="5782035" cy="2222876"/>
          </a:xfrm>
          <a:prstGeom prst="rect">
            <a:avLst/>
          </a:prstGeom>
        </p:spPr>
        <p:txBody>
          <a:bodyPr lIns="50800" tIns="50800" rIns="50800" bIns="50800" rtlCol="0" anchor="ctr"/>
          <a:lstStyle/>
          <a:p>
            <a:pPr algn="ctr">
              <a:lnSpc>
                <a:spcPts val="2659"/>
              </a:lnSpc>
            </a:pPr>
            <a:endParaRPr/>
          </a:p>
        </p:txBody>
      </p:sp>
      <p:grpSp>
        <p:nvGrpSpPr>
          <p:cNvPr id="7" name="Group 6">
            <a:extLst>
              <a:ext uri="{FF2B5EF4-FFF2-40B4-BE49-F238E27FC236}">
                <a16:creationId xmlns:a16="http://schemas.microsoft.com/office/drawing/2014/main" id="{3A0E099A-D845-B137-BA68-D17E8F1823B0}"/>
              </a:ext>
            </a:extLst>
          </p:cNvPr>
          <p:cNvGrpSpPr/>
          <p:nvPr/>
        </p:nvGrpSpPr>
        <p:grpSpPr>
          <a:xfrm>
            <a:off x="10291745" y="822108"/>
            <a:ext cx="6291825" cy="8746081"/>
            <a:chOff x="0" y="0"/>
            <a:chExt cx="4992624" cy="7773924"/>
          </a:xfrm>
        </p:grpSpPr>
        <p:sp>
          <p:nvSpPr>
            <p:cNvPr id="8" name="Freeform 17">
              <a:extLst>
                <a:ext uri="{FF2B5EF4-FFF2-40B4-BE49-F238E27FC236}">
                  <a16:creationId xmlns:a16="http://schemas.microsoft.com/office/drawing/2014/main" id="{D053CE54-DB68-5320-ACFF-26343629D521}"/>
                </a:ext>
              </a:extLst>
            </p:cNvPr>
            <p:cNvSpPr/>
            <p:nvPr/>
          </p:nvSpPr>
          <p:spPr>
            <a:xfrm>
              <a:off x="0" y="0"/>
              <a:ext cx="4992624" cy="7773924"/>
            </a:xfrm>
            <a:custGeom>
              <a:avLst/>
              <a:gdLst/>
              <a:ahLst/>
              <a:cxnLst/>
              <a:rect l="l" t="t" r="r" b="b"/>
              <a:pathLst>
                <a:path w="4992624" h="7773924">
                  <a:moveTo>
                    <a:pt x="0" y="0"/>
                  </a:moveTo>
                  <a:lnTo>
                    <a:pt x="4992624" y="0"/>
                  </a:lnTo>
                  <a:lnTo>
                    <a:pt x="4992624" y="7773924"/>
                  </a:lnTo>
                  <a:lnTo>
                    <a:pt x="0" y="7773924"/>
                  </a:lnTo>
                  <a:lnTo>
                    <a:pt x="0" y="0"/>
                  </a:lnTo>
                  <a:close/>
                </a:path>
              </a:pathLst>
            </a:custGeom>
            <a:blipFill>
              <a:blip r:embed="rId4"/>
              <a:stretch>
                <a:fillRect l="-21" r="-21"/>
              </a:stretch>
            </a:blip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5400000" flipV="1">
            <a:off x="13162028" y="106765"/>
            <a:ext cx="6643909" cy="5115810"/>
          </a:xfrm>
          <a:custGeom>
            <a:avLst/>
            <a:gdLst/>
            <a:ahLst/>
            <a:cxnLst/>
            <a:rect l="l" t="t" r="r" b="b"/>
            <a:pathLst>
              <a:path w="6643909" h="5115810">
                <a:moveTo>
                  <a:pt x="0" y="5115810"/>
                </a:moveTo>
                <a:lnTo>
                  <a:pt x="6643909" y="5115810"/>
                </a:lnTo>
                <a:lnTo>
                  <a:pt x="6643909" y="0"/>
                </a:lnTo>
                <a:lnTo>
                  <a:pt x="0" y="0"/>
                </a:lnTo>
                <a:lnTo>
                  <a:pt x="0" y="511581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5400000" flipH="1">
            <a:off x="-1241537" y="5593702"/>
            <a:ext cx="6643909" cy="5115810"/>
          </a:xfrm>
          <a:custGeom>
            <a:avLst/>
            <a:gdLst/>
            <a:ahLst/>
            <a:cxnLst/>
            <a:rect l="l" t="t" r="r" b="b"/>
            <a:pathLst>
              <a:path w="6643909" h="5115810">
                <a:moveTo>
                  <a:pt x="6643909" y="0"/>
                </a:moveTo>
                <a:lnTo>
                  <a:pt x="0" y="0"/>
                </a:lnTo>
                <a:lnTo>
                  <a:pt x="0" y="5115810"/>
                </a:lnTo>
                <a:lnTo>
                  <a:pt x="6643909" y="5115810"/>
                </a:lnTo>
                <a:lnTo>
                  <a:pt x="664390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1945127"/>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FF7818"/>
            </a:solidFill>
            <a:ln w="38100" cap="rnd">
              <a:solidFill>
                <a:srgbClr val="FF7818"/>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62311"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5C1F8B"/>
            </a:solidFill>
            <a:ln w="38100" cap="sq">
              <a:solidFill>
                <a:srgbClr val="5C1F8B"/>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4306179" y="1658234"/>
            <a:ext cx="9675642" cy="649986"/>
          </a:xfrm>
          <a:prstGeom prst="rect">
            <a:avLst/>
          </a:prstGeom>
        </p:spPr>
        <p:txBody>
          <a:bodyPr lIns="0" tIns="0" rIns="0" bIns="0" rtlCol="0" anchor="t">
            <a:spAutoFit/>
          </a:bodyPr>
          <a:lstStyle/>
          <a:p>
            <a:pPr algn="ctr">
              <a:lnSpc>
                <a:spcPts val="4992"/>
              </a:lnSpc>
            </a:pPr>
            <a:r>
              <a:rPr lang="en-US" sz="4800">
                <a:solidFill>
                  <a:srgbClr val="FFFFFF"/>
                </a:solidFill>
                <a:latin typeface="Girl Scout 2"/>
                <a:ea typeface="Girl Scout 2"/>
                <a:cs typeface="Girl Scout 2"/>
                <a:sym typeface="Girl Scout 2"/>
              </a:rPr>
              <a:t>WHAT’S AHEAD!</a:t>
            </a:r>
          </a:p>
        </p:txBody>
      </p:sp>
      <p:sp>
        <p:nvSpPr>
          <p:cNvPr id="11" name="TextBox 11"/>
          <p:cNvSpPr txBox="1"/>
          <p:nvPr/>
        </p:nvSpPr>
        <p:spPr>
          <a:xfrm>
            <a:off x="1679862" y="3500453"/>
            <a:ext cx="14928276" cy="1282402"/>
          </a:xfrm>
          <a:prstGeom prst="rect">
            <a:avLst/>
          </a:prstGeom>
        </p:spPr>
        <p:txBody>
          <a:bodyPr lIns="0" tIns="0" rIns="0" bIns="0" rtlCol="0" anchor="t">
            <a:spAutoFit/>
          </a:bodyPr>
          <a:lstStyle/>
          <a:p>
            <a:pPr algn="ctr">
              <a:lnSpc>
                <a:spcPts val="4997"/>
              </a:lnSpc>
            </a:pPr>
            <a:r>
              <a:rPr lang="en-US" sz="4791" dirty="0">
                <a:solidFill>
                  <a:srgbClr val="000000"/>
                </a:solidFill>
                <a:latin typeface="Girl Scout 1"/>
                <a:ea typeface="Girl Scout 1"/>
                <a:cs typeface="Girl Scout 1"/>
                <a:sym typeface="Girl Scout 1"/>
              </a:rPr>
              <a:t>Service Unit Role trainings available now on </a:t>
            </a:r>
            <a:r>
              <a:rPr lang="en-US" sz="4791" dirty="0" err="1">
                <a:solidFill>
                  <a:srgbClr val="000000"/>
                </a:solidFill>
                <a:latin typeface="Girl Scout 1"/>
                <a:ea typeface="Girl Scout 1"/>
                <a:cs typeface="Girl Scout 1"/>
                <a:sym typeface="Girl Scout 1"/>
              </a:rPr>
              <a:t>gsLearn</a:t>
            </a:r>
            <a:r>
              <a:rPr lang="en-US" sz="4791" dirty="0">
                <a:solidFill>
                  <a:srgbClr val="000000"/>
                </a:solidFill>
                <a:latin typeface="Girl Scout 1"/>
                <a:ea typeface="Girl Scout 1"/>
                <a:cs typeface="Girl Scout 1"/>
                <a:sym typeface="Girl Scout 1"/>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9813547" y="1028700"/>
            <a:ext cx="8099612" cy="8099612"/>
            <a:chOff x="0" y="0"/>
            <a:chExt cx="10799483" cy="10799483"/>
          </a:xfrm>
        </p:grpSpPr>
        <p:grpSp>
          <p:nvGrpSpPr>
            <p:cNvPr id="4" name="Group 4"/>
            <p:cNvGrpSpPr/>
            <p:nvPr/>
          </p:nvGrpSpPr>
          <p:grpSpPr>
            <a:xfrm>
              <a:off x="0" y="0"/>
              <a:ext cx="10799483" cy="10799483"/>
              <a:chOff x="0" y="0"/>
              <a:chExt cx="6350000" cy="6350000"/>
            </a:xfrm>
          </p:grpSpPr>
          <p:sp>
            <p:nvSpPr>
              <p:cNvPr id="5" name="Freeform 5"/>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6" name="Group 6"/>
            <p:cNvGrpSpPr/>
            <p:nvPr/>
          </p:nvGrpSpPr>
          <p:grpSpPr>
            <a:xfrm>
              <a:off x="586319" y="586319"/>
              <a:ext cx="9626845" cy="9626845"/>
              <a:chOff x="0" y="0"/>
              <a:chExt cx="6350000" cy="6350000"/>
            </a:xfrm>
          </p:grpSpPr>
          <p:sp>
            <p:nvSpPr>
              <p:cNvPr id="7" name="Freeform 7"/>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grpSp>
        <p:nvGrpSpPr>
          <p:cNvPr id="10" name="Group 10"/>
          <p:cNvGrpSpPr/>
          <p:nvPr/>
        </p:nvGrpSpPr>
        <p:grpSpPr>
          <a:xfrm>
            <a:off x="-214246" y="8908058"/>
            <a:ext cx="21469888" cy="3755000"/>
            <a:chOff x="0" y="0"/>
            <a:chExt cx="4589202" cy="802634"/>
          </a:xfrm>
        </p:grpSpPr>
        <p:sp>
          <p:nvSpPr>
            <p:cNvPr id="11" name="Freeform 11"/>
            <p:cNvSpPr/>
            <p:nvPr/>
          </p:nvSpPr>
          <p:spPr>
            <a:xfrm>
              <a:off x="0" y="0"/>
              <a:ext cx="4589202" cy="802634"/>
            </a:xfrm>
            <a:custGeom>
              <a:avLst/>
              <a:gdLst/>
              <a:ahLst/>
              <a:cxnLst/>
              <a:rect l="l" t="t" r="r" b="b"/>
              <a:pathLst>
                <a:path w="4589202" h="802634">
                  <a:moveTo>
                    <a:pt x="0" y="0"/>
                  </a:moveTo>
                  <a:lnTo>
                    <a:pt x="4589202" y="0"/>
                  </a:lnTo>
                  <a:lnTo>
                    <a:pt x="4589202" y="802634"/>
                  </a:lnTo>
                  <a:lnTo>
                    <a:pt x="0" y="802634"/>
                  </a:lnTo>
                  <a:close/>
                </a:path>
              </a:pathLst>
            </a:custGeom>
            <a:solidFill>
              <a:srgbClr val="A0DEF1"/>
            </a:solidFill>
          </p:spPr>
          <p:txBody>
            <a:bodyPr/>
            <a:lstStyle/>
            <a:p>
              <a:endParaRPr lang="en-US"/>
            </a:p>
          </p:txBody>
        </p:sp>
        <p:sp>
          <p:nvSpPr>
            <p:cNvPr id="12" name="TextBox 12"/>
            <p:cNvSpPr txBox="1"/>
            <p:nvPr/>
          </p:nvSpPr>
          <p:spPr>
            <a:xfrm>
              <a:off x="0" y="-38100"/>
              <a:ext cx="4589202" cy="840734"/>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812205" y="6008582"/>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458105" y="822108"/>
            <a:ext cx="9165643" cy="8746081"/>
            <a:chOff x="0" y="0"/>
            <a:chExt cx="2305304" cy="2199778"/>
          </a:xfrm>
        </p:grpSpPr>
        <p:sp>
          <p:nvSpPr>
            <p:cNvPr id="15" name="Freeform 15"/>
            <p:cNvSpPr/>
            <p:nvPr/>
          </p:nvSpPr>
          <p:spPr>
            <a:xfrm>
              <a:off x="0" y="0"/>
              <a:ext cx="2305304" cy="2199778"/>
            </a:xfrm>
            <a:custGeom>
              <a:avLst/>
              <a:gdLst/>
              <a:ahLst/>
              <a:cxnLst/>
              <a:rect l="l" t="t" r="r" b="b"/>
              <a:pathLst>
                <a:path w="2305304" h="2199778">
                  <a:moveTo>
                    <a:pt x="43078" y="0"/>
                  </a:moveTo>
                  <a:lnTo>
                    <a:pt x="2262226" y="0"/>
                  </a:lnTo>
                  <a:cubicBezTo>
                    <a:pt x="2286018" y="0"/>
                    <a:pt x="2305304" y="19287"/>
                    <a:pt x="2305304" y="43078"/>
                  </a:cubicBezTo>
                  <a:lnTo>
                    <a:pt x="2305304" y="2156700"/>
                  </a:lnTo>
                  <a:cubicBezTo>
                    <a:pt x="2305304" y="2168125"/>
                    <a:pt x="2300766" y="2179082"/>
                    <a:pt x="2292687" y="2187160"/>
                  </a:cubicBezTo>
                  <a:cubicBezTo>
                    <a:pt x="2284608" y="2195239"/>
                    <a:pt x="2273651" y="2199778"/>
                    <a:pt x="2262226" y="2199778"/>
                  </a:cubicBezTo>
                  <a:lnTo>
                    <a:pt x="43078" y="2199778"/>
                  </a:lnTo>
                  <a:cubicBezTo>
                    <a:pt x="19287" y="2199778"/>
                    <a:pt x="0" y="2180491"/>
                    <a:pt x="0" y="2156700"/>
                  </a:cubicBezTo>
                  <a:lnTo>
                    <a:pt x="0" y="43078"/>
                  </a:lnTo>
                  <a:cubicBezTo>
                    <a:pt x="0" y="19287"/>
                    <a:pt x="19287" y="0"/>
                    <a:pt x="43078" y="0"/>
                  </a:cubicBezTo>
                  <a:close/>
                </a:path>
              </a:pathLst>
            </a:custGeom>
            <a:solidFill>
              <a:srgbClr val="FD329E"/>
            </a:solidFill>
            <a:ln w="38100" cap="rnd">
              <a:solidFill>
                <a:srgbClr val="FD329E"/>
              </a:solidFill>
              <a:prstDash val="solid"/>
              <a:round/>
            </a:ln>
          </p:spPr>
          <p:txBody>
            <a:bodyPr/>
            <a:lstStyle/>
            <a:p>
              <a:endParaRPr lang="en-US"/>
            </a:p>
          </p:txBody>
        </p:sp>
        <p:sp>
          <p:nvSpPr>
            <p:cNvPr id="16" name="TextBox 16"/>
            <p:cNvSpPr txBox="1"/>
            <p:nvPr/>
          </p:nvSpPr>
          <p:spPr>
            <a:xfrm>
              <a:off x="0" y="-38100"/>
              <a:ext cx="2305304" cy="2237878"/>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028700" y="3491641"/>
            <a:ext cx="7814356" cy="3345180"/>
          </a:xfrm>
          <a:prstGeom prst="rect">
            <a:avLst/>
          </a:prstGeom>
        </p:spPr>
        <p:txBody>
          <a:bodyPr lIns="0" tIns="0" rIns="0" bIns="0" rtlCol="0" anchor="t">
            <a:spAutoFit/>
          </a:bodyPr>
          <a:lstStyle/>
          <a:p>
            <a:pPr algn="l">
              <a:lnSpc>
                <a:spcPts val="6509"/>
              </a:lnSpc>
            </a:pPr>
            <a:r>
              <a:rPr lang="en-US" sz="6999">
                <a:solidFill>
                  <a:srgbClr val="110804"/>
                </a:solidFill>
                <a:latin typeface="Girl Scout 2"/>
                <a:ea typeface="Girl Scout 2"/>
                <a:cs typeface="Girl Scout 2"/>
                <a:sym typeface="Girl Scout 2"/>
              </a:rPr>
              <a:t>Girl and Volunteer  Experience Updates</a:t>
            </a:r>
          </a:p>
        </p:txBody>
      </p:sp>
      <p:grpSp>
        <p:nvGrpSpPr>
          <p:cNvPr id="18" name="Group 18"/>
          <p:cNvGrpSpPr/>
          <p:nvPr/>
        </p:nvGrpSpPr>
        <p:grpSpPr>
          <a:xfrm>
            <a:off x="10093943" y="7362575"/>
            <a:ext cx="7583120" cy="1895725"/>
            <a:chOff x="0" y="0"/>
            <a:chExt cx="845870" cy="211461"/>
          </a:xfrm>
        </p:grpSpPr>
        <p:sp>
          <p:nvSpPr>
            <p:cNvPr id="19" name="Freeform 19"/>
            <p:cNvSpPr/>
            <p:nvPr/>
          </p:nvSpPr>
          <p:spPr>
            <a:xfrm>
              <a:off x="0" y="0"/>
              <a:ext cx="845870" cy="211461"/>
            </a:xfrm>
            <a:custGeom>
              <a:avLst/>
              <a:gdLst/>
              <a:ahLst/>
              <a:cxnLst/>
              <a:rect l="l" t="t" r="r" b="b"/>
              <a:pathLst>
                <a:path w="845870" h="211461">
                  <a:moveTo>
                    <a:pt x="845870" y="0"/>
                  </a:moveTo>
                  <a:lnTo>
                    <a:pt x="0" y="0"/>
                  </a:lnTo>
                  <a:lnTo>
                    <a:pt x="101600" y="105731"/>
                  </a:lnTo>
                  <a:lnTo>
                    <a:pt x="0" y="211461"/>
                  </a:lnTo>
                  <a:lnTo>
                    <a:pt x="845870" y="211461"/>
                  </a:lnTo>
                  <a:lnTo>
                    <a:pt x="744270" y="105731"/>
                  </a:lnTo>
                  <a:lnTo>
                    <a:pt x="845870" y="0"/>
                  </a:lnTo>
                  <a:close/>
                </a:path>
              </a:pathLst>
            </a:custGeom>
            <a:solidFill>
              <a:srgbClr val="005640"/>
            </a:solidFill>
            <a:ln w="38100" cap="sq">
              <a:solidFill>
                <a:srgbClr val="5C1F8B"/>
              </a:solidFill>
              <a:prstDash val="solid"/>
              <a:miter/>
            </a:ln>
          </p:spPr>
          <p:txBody>
            <a:bodyPr/>
            <a:lstStyle/>
            <a:p>
              <a:endParaRPr lang="en-US"/>
            </a:p>
          </p:txBody>
        </p:sp>
        <p:sp>
          <p:nvSpPr>
            <p:cNvPr id="20" name="TextBox 20"/>
            <p:cNvSpPr txBox="1"/>
            <p:nvPr/>
          </p:nvSpPr>
          <p:spPr>
            <a:xfrm>
              <a:off x="88900" y="-38100"/>
              <a:ext cx="668070" cy="249561"/>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629965" y="-526375"/>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73423" y="6071367"/>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1081940" y="2230242"/>
            <a:ext cx="16177360" cy="7313173"/>
            <a:chOff x="0" y="0"/>
            <a:chExt cx="4068862" cy="1839379"/>
          </a:xfrm>
        </p:grpSpPr>
        <p:sp>
          <p:nvSpPr>
            <p:cNvPr id="5" name="Freeform 5"/>
            <p:cNvSpPr/>
            <p:nvPr/>
          </p:nvSpPr>
          <p:spPr>
            <a:xfrm>
              <a:off x="0" y="0"/>
              <a:ext cx="4068862" cy="1839379"/>
            </a:xfrm>
            <a:custGeom>
              <a:avLst/>
              <a:gdLst/>
              <a:ahLst/>
              <a:cxnLst/>
              <a:rect l="l" t="t" r="r" b="b"/>
              <a:pathLst>
                <a:path w="4068862" h="1839379">
                  <a:moveTo>
                    <a:pt x="24407" y="0"/>
                  </a:moveTo>
                  <a:lnTo>
                    <a:pt x="4044455" y="0"/>
                  </a:lnTo>
                  <a:cubicBezTo>
                    <a:pt x="4050928" y="0"/>
                    <a:pt x="4057136" y="2571"/>
                    <a:pt x="4061714" y="7149"/>
                  </a:cubicBezTo>
                  <a:cubicBezTo>
                    <a:pt x="4066291" y="11726"/>
                    <a:pt x="4068862" y="17934"/>
                    <a:pt x="4068862" y="24407"/>
                  </a:cubicBezTo>
                  <a:lnTo>
                    <a:pt x="4068862" y="1814972"/>
                  </a:lnTo>
                  <a:cubicBezTo>
                    <a:pt x="4068862" y="1821445"/>
                    <a:pt x="4066291" y="1827653"/>
                    <a:pt x="4061714" y="1832230"/>
                  </a:cubicBezTo>
                  <a:cubicBezTo>
                    <a:pt x="4057136" y="1836807"/>
                    <a:pt x="4050928" y="1839379"/>
                    <a:pt x="4044455" y="1839379"/>
                  </a:cubicBezTo>
                  <a:lnTo>
                    <a:pt x="24407" y="1839379"/>
                  </a:lnTo>
                  <a:cubicBezTo>
                    <a:pt x="17934" y="1839379"/>
                    <a:pt x="11726" y="1836807"/>
                    <a:pt x="7149" y="1832230"/>
                  </a:cubicBezTo>
                  <a:cubicBezTo>
                    <a:pt x="2571" y="1827653"/>
                    <a:pt x="0" y="1821445"/>
                    <a:pt x="0" y="1814972"/>
                  </a:cubicBezTo>
                  <a:lnTo>
                    <a:pt x="0" y="24407"/>
                  </a:lnTo>
                  <a:cubicBezTo>
                    <a:pt x="0" y="17934"/>
                    <a:pt x="2571" y="11726"/>
                    <a:pt x="7149" y="7149"/>
                  </a:cubicBezTo>
                  <a:cubicBezTo>
                    <a:pt x="11726" y="2571"/>
                    <a:pt x="17934" y="0"/>
                    <a:pt x="24407"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4068862" cy="187747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080418" y="1143304"/>
            <a:ext cx="14163379" cy="1603646"/>
            <a:chOff x="0" y="0"/>
            <a:chExt cx="1406886" cy="159294"/>
          </a:xfrm>
        </p:grpSpPr>
        <p:sp>
          <p:nvSpPr>
            <p:cNvPr id="8" name="Freeform 8"/>
            <p:cNvSpPr/>
            <p:nvPr/>
          </p:nvSpPr>
          <p:spPr>
            <a:xfrm>
              <a:off x="0" y="0"/>
              <a:ext cx="1406886" cy="159294"/>
            </a:xfrm>
            <a:custGeom>
              <a:avLst/>
              <a:gdLst/>
              <a:ahLst/>
              <a:cxnLst/>
              <a:rect l="l" t="t" r="r" b="b"/>
              <a:pathLst>
                <a:path w="1406886" h="159294">
                  <a:moveTo>
                    <a:pt x="1406886" y="0"/>
                  </a:moveTo>
                  <a:lnTo>
                    <a:pt x="0" y="0"/>
                  </a:lnTo>
                  <a:lnTo>
                    <a:pt x="101600" y="79647"/>
                  </a:lnTo>
                  <a:lnTo>
                    <a:pt x="0" y="159294"/>
                  </a:lnTo>
                  <a:lnTo>
                    <a:pt x="1406886" y="159294"/>
                  </a:lnTo>
                  <a:lnTo>
                    <a:pt x="1305286" y="79647"/>
                  </a:lnTo>
                  <a:lnTo>
                    <a:pt x="1406886" y="0"/>
                  </a:lnTo>
                  <a:close/>
                </a:path>
              </a:pathLst>
            </a:custGeom>
            <a:solidFill>
              <a:srgbClr val="FD329E"/>
            </a:solidFill>
            <a:ln w="38100" cap="sq">
              <a:solidFill>
                <a:srgbClr val="FD329E"/>
              </a:solidFill>
              <a:prstDash val="solid"/>
              <a:miter/>
            </a:ln>
          </p:spPr>
          <p:txBody>
            <a:bodyPr/>
            <a:lstStyle/>
            <a:p>
              <a:endParaRPr lang="en-US"/>
            </a:p>
          </p:txBody>
        </p:sp>
        <p:sp>
          <p:nvSpPr>
            <p:cNvPr id="9" name="TextBox 9"/>
            <p:cNvSpPr txBox="1"/>
            <p:nvPr/>
          </p:nvSpPr>
          <p:spPr>
            <a:xfrm>
              <a:off x="88900" y="-38100"/>
              <a:ext cx="1229086" cy="197394"/>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4590829" y="2933170"/>
            <a:ext cx="9106342" cy="6467688"/>
          </a:xfrm>
          <a:custGeom>
            <a:avLst/>
            <a:gdLst/>
            <a:ahLst/>
            <a:cxnLst/>
            <a:rect l="l" t="t" r="r" b="b"/>
            <a:pathLst>
              <a:path w="9106342" h="6467688">
                <a:moveTo>
                  <a:pt x="0" y="0"/>
                </a:moveTo>
                <a:lnTo>
                  <a:pt x="9106342" y="0"/>
                </a:lnTo>
                <a:lnTo>
                  <a:pt x="9106342" y="6467688"/>
                </a:lnTo>
                <a:lnTo>
                  <a:pt x="0" y="6467688"/>
                </a:lnTo>
                <a:lnTo>
                  <a:pt x="0" y="0"/>
                </a:lnTo>
                <a:close/>
              </a:path>
            </a:pathLst>
          </a:custGeom>
          <a:blipFill>
            <a:blip r:embed="rId3"/>
            <a:stretch>
              <a:fillRect t="-1299" b="-4124"/>
            </a:stretch>
          </a:blipFill>
        </p:spPr>
        <p:txBody>
          <a:bodyPr/>
          <a:lstStyle/>
          <a:p>
            <a:endParaRPr lang="en-US"/>
          </a:p>
        </p:txBody>
      </p:sp>
      <p:sp>
        <p:nvSpPr>
          <p:cNvPr id="11" name="TextBox 11"/>
          <p:cNvSpPr txBox="1"/>
          <p:nvPr/>
        </p:nvSpPr>
        <p:spPr>
          <a:xfrm>
            <a:off x="3110620" y="1650986"/>
            <a:ext cx="12066761" cy="731156"/>
          </a:xfrm>
          <a:prstGeom prst="rect">
            <a:avLst/>
          </a:prstGeom>
        </p:spPr>
        <p:txBody>
          <a:bodyPr lIns="0" tIns="0" rIns="0" bIns="0" rtlCol="0" anchor="t">
            <a:spAutoFit/>
          </a:bodyPr>
          <a:lstStyle/>
          <a:p>
            <a:pPr algn="ctr">
              <a:lnSpc>
                <a:spcPts val="5363"/>
              </a:lnSpc>
            </a:pPr>
            <a:r>
              <a:rPr lang="en-US" sz="5767">
                <a:solidFill>
                  <a:srgbClr val="110804"/>
                </a:solidFill>
                <a:latin typeface="Girl Scout 2"/>
                <a:ea typeface="Girl Scout 2"/>
                <a:cs typeface="Girl Scout 2"/>
                <a:sym typeface="Girl Scout 2"/>
              </a:rPr>
              <a:t>ADULT LEARNING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Freeform 2"/>
          <p:cNvSpPr/>
          <p:nvPr/>
        </p:nvSpPr>
        <p:spPr>
          <a:xfrm>
            <a:off x="979951" y="1235268"/>
            <a:ext cx="16328098" cy="7540847"/>
          </a:xfrm>
          <a:custGeom>
            <a:avLst/>
            <a:gdLst/>
            <a:ahLst/>
            <a:cxnLst/>
            <a:rect l="l" t="t" r="r" b="b"/>
            <a:pathLst>
              <a:path w="16328098" h="7540847">
                <a:moveTo>
                  <a:pt x="0" y="0"/>
                </a:moveTo>
                <a:lnTo>
                  <a:pt x="16328098" y="0"/>
                </a:lnTo>
                <a:lnTo>
                  <a:pt x="16328098" y="7540847"/>
                </a:lnTo>
                <a:lnTo>
                  <a:pt x="0" y="75408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rot="-10800000">
            <a:off x="12629969" y="-526371"/>
            <a:ext cx="6419488" cy="4943008"/>
            <a:chOff x="0" y="0"/>
            <a:chExt cx="8559317" cy="6590678"/>
          </a:xfrm>
        </p:grpSpPr>
        <p:sp>
          <p:nvSpPr>
            <p:cNvPr id="4" name="Freeform 4"/>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grpSp>
        <p:nvGrpSpPr>
          <p:cNvPr id="5" name="Group 5"/>
          <p:cNvGrpSpPr/>
          <p:nvPr/>
        </p:nvGrpSpPr>
        <p:grpSpPr>
          <a:xfrm>
            <a:off x="-573424" y="6071368"/>
            <a:ext cx="6419488" cy="4943008"/>
            <a:chOff x="0" y="0"/>
            <a:chExt cx="8559317" cy="6590678"/>
          </a:xfrm>
        </p:grpSpPr>
        <p:sp>
          <p:nvSpPr>
            <p:cNvPr id="6" name="Freeform 6"/>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grpSp>
        <p:nvGrpSpPr>
          <p:cNvPr id="7" name="Group 7"/>
          <p:cNvGrpSpPr/>
          <p:nvPr/>
        </p:nvGrpSpPr>
        <p:grpSpPr>
          <a:xfrm>
            <a:off x="2636320" y="1711890"/>
            <a:ext cx="12852008" cy="6830983"/>
            <a:chOff x="0" y="0"/>
            <a:chExt cx="20543088" cy="10918876"/>
          </a:xfrm>
        </p:grpSpPr>
        <p:sp>
          <p:nvSpPr>
            <p:cNvPr id="8" name="Freeform 8" descr="Heads Up, Girl Scouts! 📣 Journeys will be retiring soon, so make sure that  you get all of your Journey needs from the Trefoil Boutique before they are  fully out of stock!"/>
            <p:cNvSpPr/>
            <p:nvPr/>
          </p:nvSpPr>
          <p:spPr>
            <a:xfrm>
              <a:off x="0" y="0"/>
              <a:ext cx="20543138" cy="10918825"/>
            </a:xfrm>
            <a:custGeom>
              <a:avLst/>
              <a:gdLst/>
              <a:ahLst/>
              <a:cxnLst/>
              <a:rect l="l" t="t" r="r" b="b"/>
              <a:pathLst>
                <a:path w="20543138" h="10918825">
                  <a:moveTo>
                    <a:pt x="0" y="0"/>
                  </a:moveTo>
                  <a:lnTo>
                    <a:pt x="20543138" y="0"/>
                  </a:lnTo>
                  <a:lnTo>
                    <a:pt x="20543138" y="10918825"/>
                  </a:lnTo>
                  <a:lnTo>
                    <a:pt x="0" y="10918825"/>
                  </a:lnTo>
                  <a:lnTo>
                    <a:pt x="0" y="0"/>
                  </a:lnTo>
                  <a:close/>
                </a:path>
              </a:pathLst>
            </a:custGeom>
            <a:blipFill>
              <a:blip r:embed="rId4"/>
              <a:stretch>
                <a:fillRect t="-471" r="-1800" b="-91060"/>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Freeform 2"/>
          <p:cNvSpPr/>
          <p:nvPr/>
        </p:nvSpPr>
        <p:spPr>
          <a:xfrm>
            <a:off x="315009" y="1493834"/>
            <a:ext cx="17657981" cy="8155031"/>
          </a:xfrm>
          <a:custGeom>
            <a:avLst/>
            <a:gdLst/>
            <a:ahLst/>
            <a:cxnLst/>
            <a:rect l="l" t="t" r="r" b="b"/>
            <a:pathLst>
              <a:path w="17657981" h="8155031">
                <a:moveTo>
                  <a:pt x="0" y="0"/>
                </a:moveTo>
                <a:lnTo>
                  <a:pt x="17657982" y="0"/>
                </a:lnTo>
                <a:lnTo>
                  <a:pt x="17657982" y="8155031"/>
                </a:lnTo>
                <a:lnTo>
                  <a:pt x="0" y="81550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855664" y="2861920"/>
            <a:ext cx="16576672" cy="6581175"/>
          </a:xfrm>
          <a:prstGeom prst="rect">
            <a:avLst/>
          </a:prstGeom>
        </p:spPr>
        <p:txBody>
          <a:bodyPr lIns="0" tIns="0" rIns="0" bIns="0" rtlCol="0" anchor="t">
            <a:spAutoFit/>
          </a:bodyPr>
          <a:lstStyle/>
          <a:p>
            <a:pPr algn="ctr">
              <a:lnSpc>
                <a:spcPts val="4200"/>
              </a:lnSpc>
            </a:pPr>
            <a:r>
              <a:rPr lang="en-US" sz="3000">
                <a:solidFill>
                  <a:srgbClr val="FFFFFF"/>
                </a:solidFill>
                <a:latin typeface="Girl Scout 1"/>
                <a:ea typeface="Girl Scout 1"/>
                <a:cs typeface="Girl Scout 1"/>
                <a:sym typeface="Girl Scout 1"/>
              </a:rPr>
              <a:t>Where Community Grows October Feature: Good Turn for Goodwill</a:t>
            </a:r>
          </a:p>
          <a:p>
            <a:pPr algn="l">
              <a:lnSpc>
                <a:spcPts val="3710"/>
              </a:lnSpc>
            </a:pPr>
            <a:endParaRPr lang="en-US" sz="3000">
              <a:solidFill>
                <a:srgbClr val="FFFFFF"/>
              </a:solidFill>
              <a:latin typeface="Girl Scout 1"/>
              <a:ea typeface="Girl Scout 1"/>
              <a:cs typeface="Girl Scout 1"/>
              <a:sym typeface="Girl Scout 1"/>
            </a:endParaRPr>
          </a:p>
          <a:p>
            <a:pPr algn="l">
              <a:lnSpc>
                <a:spcPts val="3710"/>
              </a:lnSpc>
            </a:pPr>
            <a:r>
              <a:rPr lang="en-US" sz="2600">
                <a:solidFill>
                  <a:srgbClr val="FFFFFF"/>
                </a:solidFill>
                <a:latin typeface="Girl Scout 1"/>
                <a:ea typeface="Girl Scout 1"/>
                <a:cs typeface="Girl Scout 1"/>
                <a:sym typeface="Girl Scout 1"/>
              </a:rPr>
              <a:t>October 10 - Trailside Treasures (Keyauwee)</a:t>
            </a:r>
          </a:p>
          <a:p>
            <a:pPr algn="l">
              <a:lnSpc>
                <a:spcPts val="3710"/>
              </a:lnSpc>
            </a:pPr>
            <a:r>
              <a:rPr lang="en-US" sz="2600">
                <a:solidFill>
                  <a:srgbClr val="FFFFFF"/>
                </a:solidFill>
                <a:latin typeface="Girl Scout 1"/>
                <a:ea typeface="Girl Scout 1"/>
                <a:cs typeface="Girl Scout 1"/>
                <a:sym typeface="Girl Scout 1"/>
              </a:rPr>
              <a:t>October 17 - Nature Pals (Camp Pisgah)</a:t>
            </a:r>
          </a:p>
          <a:p>
            <a:pPr algn="l">
              <a:lnSpc>
                <a:spcPts val="3710"/>
              </a:lnSpc>
            </a:pPr>
            <a:r>
              <a:rPr lang="en-US" sz="2600">
                <a:solidFill>
                  <a:srgbClr val="FFFFFF"/>
                </a:solidFill>
                <a:latin typeface="Girl Scout 1"/>
                <a:ea typeface="Girl Scout 1"/>
                <a:cs typeface="Girl Scout 1"/>
                <a:sym typeface="Girl Scout 1"/>
              </a:rPr>
              <a:t>October 23 - Council-Wide Campout (Camp Pisgah)</a:t>
            </a:r>
          </a:p>
          <a:p>
            <a:pPr algn="l">
              <a:lnSpc>
                <a:spcPts val="3120"/>
              </a:lnSpc>
            </a:pPr>
            <a:r>
              <a:rPr lang="en-US" sz="2600">
                <a:solidFill>
                  <a:srgbClr val="FFFFFF"/>
                </a:solidFill>
                <a:latin typeface="Girl Scout 1"/>
                <a:ea typeface="Girl Scout 1"/>
                <a:cs typeface="Girl Scout 1"/>
                <a:sym typeface="Girl Scout 1"/>
              </a:rPr>
              <a:t>October 25 - GS Night at the Greensboro Gargoyles (Greensboro)</a:t>
            </a:r>
          </a:p>
          <a:p>
            <a:pPr algn="l">
              <a:lnSpc>
                <a:spcPts val="3710"/>
              </a:lnSpc>
            </a:pPr>
            <a:r>
              <a:rPr lang="en-US" sz="2600">
                <a:solidFill>
                  <a:srgbClr val="FFFFFF"/>
                </a:solidFill>
                <a:latin typeface="Girl Scout 1"/>
                <a:ea typeface="Girl Scout 1"/>
                <a:cs typeface="Girl Scout 1"/>
                <a:sym typeface="Girl Scout 1"/>
              </a:rPr>
              <a:t>October 29 - Build Your Way to Bronze (Greensboro)</a:t>
            </a:r>
          </a:p>
          <a:p>
            <a:pPr algn="l">
              <a:lnSpc>
                <a:spcPts val="3710"/>
              </a:lnSpc>
            </a:pPr>
            <a:r>
              <a:rPr lang="en-US" sz="2600">
                <a:solidFill>
                  <a:srgbClr val="FFFFFF"/>
                </a:solidFill>
                <a:latin typeface="Girl Scout 1"/>
                <a:ea typeface="Girl Scout 1"/>
                <a:cs typeface="Girl Scout 1"/>
                <a:sym typeface="Girl Scout 1"/>
              </a:rPr>
              <a:t>November 14 - Trailside Treasures (Keyauwee)</a:t>
            </a:r>
          </a:p>
          <a:p>
            <a:pPr algn="l">
              <a:lnSpc>
                <a:spcPts val="3120"/>
              </a:lnSpc>
            </a:pPr>
            <a:r>
              <a:rPr lang="en-US" sz="2600">
                <a:solidFill>
                  <a:srgbClr val="FFFFFF"/>
                </a:solidFill>
                <a:latin typeface="Girl Scout 1"/>
                <a:ea typeface="Girl Scout 1"/>
                <a:cs typeface="Girl Scout 1"/>
                <a:sym typeface="Girl Scout 1"/>
              </a:rPr>
              <a:t>November 21 - No Horse? No Problem! Model Horse Artist (Keyauwee)</a:t>
            </a:r>
          </a:p>
          <a:p>
            <a:pPr algn="l">
              <a:lnSpc>
                <a:spcPts val="3120"/>
              </a:lnSpc>
            </a:pPr>
            <a:r>
              <a:rPr lang="en-US" sz="2600">
                <a:solidFill>
                  <a:srgbClr val="FFFFFF"/>
                </a:solidFill>
                <a:latin typeface="Girl Scout 1"/>
                <a:ea typeface="Girl Scout 1"/>
                <a:cs typeface="Girl Scout 1"/>
                <a:sym typeface="Girl Scout 1"/>
              </a:rPr>
              <a:t>November 21 - Craft &amp; Tink Badge Day (Asheville)</a:t>
            </a:r>
          </a:p>
          <a:p>
            <a:pPr algn="l">
              <a:lnSpc>
                <a:spcPts val="3120"/>
              </a:lnSpc>
            </a:pPr>
            <a:r>
              <a:rPr lang="en-US" sz="2600">
                <a:solidFill>
                  <a:srgbClr val="FFFFFF"/>
                </a:solidFill>
                <a:latin typeface="Girl Scout 1"/>
                <a:ea typeface="Girl Scout 1"/>
                <a:cs typeface="Girl Scout 1"/>
                <a:sym typeface="Girl Scout 1"/>
              </a:rPr>
              <a:t>November 25 - School's Out, Camp Out (Keyauwee)</a:t>
            </a:r>
          </a:p>
          <a:p>
            <a:pPr algn="l">
              <a:lnSpc>
                <a:spcPts val="3120"/>
              </a:lnSpc>
            </a:pPr>
            <a:r>
              <a:rPr lang="en-US" sz="2600">
                <a:solidFill>
                  <a:srgbClr val="FFFFFF"/>
                </a:solidFill>
                <a:latin typeface="Girl Scout 1"/>
                <a:ea typeface="Girl Scout 1"/>
                <a:cs typeface="Girl Scout 1"/>
                <a:sym typeface="Girl Scout 1"/>
              </a:rPr>
              <a:t>December 5 - Brownie Book Club at the Barn (Keyauwee)</a:t>
            </a:r>
          </a:p>
          <a:p>
            <a:pPr algn="l">
              <a:lnSpc>
                <a:spcPts val="3120"/>
              </a:lnSpc>
            </a:pPr>
            <a:r>
              <a:rPr lang="en-US" sz="2600">
                <a:solidFill>
                  <a:srgbClr val="FFFFFF"/>
                </a:solidFill>
                <a:latin typeface="Girl Scout 1"/>
                <a:ea typeface="Girl Scout 1"/>
                <a:cs typeface="Girl Scout 1"/>
                <a:sym typeface="Girl Scout 1"/>
              </a:rPr>
              <a:t>December 5 - Cookie Expo (Winston-Salem)</a:t>
            </a:r>
          </a:p>
          <a:p>
            <a:pPr algn="l">
              <a:lnSpc>
                <a:spcPts val="3639"/>
              </a:lnSpc>
            </a:pPr>
            <a:endParaRPr lang="en-US" sz="2600">
              <a:solidFill>
                <a:srgbClr val="FFFFFF"/>
              </a:solidFill>
              <a:latin typeface="Girl Scout 1"/>
              <a:ea typeface="Girl Scout 1"/>
              <a:cs typeface="Girl Scout 1"/>
              <a:sym typeface="Girl Scout 1"/>
            </a:endParaRPr>
          </a:p>
          <a:p>
            <a:pPr algn="l">
              <a:lnSpc>
                <a:spcPts val="3639"/>
              </a:lnSpc>
            </a:pPr>
            <a:endParaRPr lang="en-US" sz="2600">
              <a:solidFill>
                <a:srgbClr val="FFFFFF"/>
              </a:solidFill>
              <a:latin typeface="Girl Scout 1"/>
              <a:ea typeface="Girl Scout 1"/>
              <a:cs typeface="Girl Scout 1"/>
              <a:sym typeface="Girl Scout 1"/>
            </a:endParaRPr>
          </a:p>
        </p:txBody>
      </p:sp>
      <p:sp>
        <p:nvSpPr>
          <p:cNvPr id="4" name="Freeform 4"/>
          <p:cNvSpPr/>
          <p:nvPr/>
        </p:nvSpPr>
        <p:spPr>
          <a:xfrm>
            <a:off x="1870377" y="759504"/>
            <a:ext cx="14547247" cy="2178615"/>
          </a:xfrm>
          <a:custGeom>
            <a:avLst/>
            <a:gdLst/>
            <a:ahLst/>
            <a:cxnLst/>
            <a:rect l="l" t="t" r="r" b="b"/>
            <a:pathLst>
              <a:path w="14547247" h="2178615">
                <a:moveTo>
                  <a:pt x="0" y="0"/>
                </a:moveTo>
                <a:lnTo>
                  <a:pt x="14547246" y="0"/>
                </a:lnTo>
                <a:lnTo>
                  <a:pt x="14547246" y="2178616"/>
                </a:lnTo>
                <a:lnTo>
                  <a:pt x="0" y="21786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3449538" y="1544946"/>
            <a:ext cx="11388923" cy="638210"/>
          </a:xfrm>
          <a:prstGeom prst="rect">
            <a:avLst/>
          </a:prstGeom>
        </p:spPr>
        <p:txBody>
          <a:bodyPr lIns="0" tIns="0" rIns="0" bIns="0" rtlCol="0" anchor="t">
            <a:spAutoFit/>
          </a:bodyPr>
          <a:lstStyle/>
          <a:p>
            <a:pPr algn="ctr">
              <a:lnSpc>
                <a:spcPts val="4649"/>
              </a:lnSpc>
            </a:pPr>
            <a:r>
              <a:rPr lang="en-US" sz="5000">
                <a:solidFill>
                  <a:srgbClr val="110804"/>
                </a:solidFill>
                <a:latin typeface="Girl Scout 1"/>
                <a:ea typeface="Girl Scout 1"/>
                <a:cs typeface="Girl Scout 1"/>
                <a:sym typeface="Girl Scout 1"/>
              </a:rPr>
              <a:t>Daisy, Brownie and Junior Programs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Freeform 2"/>
          <p:cNvSpPr/>
          <p:nvPr/>
        </p:nvSpPr>
        <p:spPr>
          <a:xfrm>
            <a:off x="301701" y="1848812"/>
            <a:ext cx="17684599" cy="8167324"/>
          </a:xfrm>
          <a:custGeom>
            <a:avLst/>
            <a:gdLst/>
            <a:ahLst/>
            <a:cxnLst/>
            <a:rect l="l" t="t" r="r" b="b"/>
            <a:pathLst>
              <a:path w="17684599" h="8167324">
                <a:moveTo>
                  <a:pt x="0" y="0"/>
                </a:moveTo>
                <a:lnTo>
                  <a:pt x="17684598" y="0"/>
                </a:lnTo>
                <a:lnTo>
                  <a:pt x="17684598" y="8167324"/>
                </a:lnTo>
                <a:lnTo>
                  <a:pt x="0" y="8167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589306" y="2861920"/>
            <a:ext cx="17109387" cy="6891629"/>
          </a:xfrm>
          <a:prstGeom prst="rect">
            <a:avLst/>
          </a:prstGeom>
        </p:spPr>
        <p:txBody>
          <a:bodyPr lIns="0" tIns="0" rIns="0" bIns="0" rtlCol="0" anchor="t">
            <a:spAutoFit/>
          </a:bodyPr>
          <a:lstStyle/>
          <a:p>
            <a:pPr algn="ctr">
              <a:lnSpc>
                <a:spcPts val="4203"/>
              </a:lnSpc>
            </a:pPr>
            <a:r>
              <a:rPr lang="en-US" sz="3000">
                <a:solidFill>
                  <a:srgbClr val="FFFFFF"/>
                </a:solidFill>
                <a:latin typeface="Girl Scout 1"/>
                <a:ea typeface="Girl Scout 1"/>
                <a:cs typeface="Girl Scout 1"/>
                <a:sym typeface="Girl Scout 1"/>
              </a:rPr>
              <a:t>Where Community Grows October Feature: Good Turn for Goodwill</a:t>
            </a:r>
          </a:p>
          <a:p>
            <a:pPr algn="l">
              <a:lnSpc>
                <a:spcPts val="2802"/>
              </a:lnSpc>
            </a:pPr>
            <a:r>
              <a:rPr lang="en-US" sz="2000">
                <a:solidFill>
                  <a:srgbClr val="FFFFFF"/>
                </a:solidFill>
                <a:latin typeface="Girl Scout 1"/>
                <a:ea typeface="Girl Scout 1"/>
                <a:cs typeface="Girl Scout 1"/>
                <a:sym typeface="Girl Scout 1"/>
              </a:rPr>
              <a:t>October 3 - Trailblazer Chefs: Outdoor Cooking (Keyauwee)</a:t>
            </a:r>
          </a:p>
          <a:p>
            <a:pPr algn="l">
              <a:lnSpc>
                <a:spcPts val="2802"/>
              </a:lnSpc>
            </a:pPr>
            <a:r>
              <a:rPr lang="en-US" sz="2000">
                <a:solidFill>
                  <a:srgbClr val="FFFFFF"/>
                </a:solidFill>
                <a:latin typeface="Girl Scout 1"/>
                <a:ea typeface="Girl Scout 1"/>
                <a:cs typeface="Girl Scout 1"/>
                <a:sym typeface="Girl Scout 1"/>
              </a:rPr>
              <a:t>October 3 - She Means Business (Hickory)</a:t>
            </a:r>
          </a:p>
          <a:p>
            <a:pPr algn="l">
              <a:lnSpc>
                <a:spcPts val="2802"/>
              </a:lnSpc>
            </a:pPr>
            <a:r>
              <a:rPr lang="en-US" sz="2000">
                <a:solidFill>
                  <a:srgbClr val="FFFFFF"/>
                </a:solidFill>
                <a:latin typeface="Girl Scout 1"/>
                <a:ea typeface="Girl Scout 1"/>
                <a:cs typeface="Girl Scout 1"/>
                <a:sym typeface="Girl Scout 1"/>
              </a:rPr>
              <a:t>October 8 - Intro to Safe Babysitting (Virtual)</a:t>
            </a:r>
          </a:p>
          <a:p>
            <a:pPr algn="l">
              <a:lnSpc>
                <a:spcPts val="2802"/>
              </a:lnSpc>
            </a:pPr>
            <a:r>
              <a:rPr lang="en-US" sz="2000">
                <a:solidFill>
                  <a:srgbClr val="FFFFFF"/>
                </a:solidFill>
                <a:latin typeface="Girl Scout 1"/>
                <a:ea typeface="Girl Scout 1"/>
                <a:cs typeface="Girl Scout 1"/>
                <a:sym typeface="Girl Scout 1"/>
              </a:rPr>
              <a:t>October 12 - Chapter Chats (Virtual)</a:t>
            </a:r>
          </a:p>
          <a:p>
            <a:pPr algn="l">
              <a:lnSpc>
                <a:spcPts val="2802"/>
              </a:lnSpc>
            </a:pPr>
            <a:r>
              <a:rPr lang="en-US" sz="2000">
                <a:solidFill>
                  <a:srgbClr val="FFFFFF"/>
                </a:solidFill>
                <a:latin typeface="Girl Scout 1"/>
                <a:ea typeface="Girl Scout 1"/>
                <a:cs typeface="Girl Scout 1"/>
                <a:sym typeface="Girl Scout 1"/>
              </a:rPr>
              <a:t>October 15 - Gold Award Training (Virtual)</a:t>
            </a:r>
          </a:p>
          <a:p>
            <a:pPr algn="l">
              <a:lnSpc>
                <a:spcPts val="2802"/>
              </a:lnSpc>
            </a:pPr>
            <a:r>
              <a:rPr lang="en-US" sz="2000">
                <a:solidFill>
                  <a:srgbClr val="FFFFFF"/>
                </a:solidFill>
                <a:latin typeface="Girl Scout 1"/>
                <a:ea typeface="Girl Scout 1"/>
                <a:cs typeface="Girl Scout 1"/>
                <a:sym typeface="Girl Scout 1"/>
              </a:rPr>
              <a:t>October 18 - Safe Sitter Essentials (Hickory)</a:t>
            </a:r>
          </a:p>
          <a:p>
            <a:pPr algn="l">
              <a:lnSpc>
                <a:spcPts val="2802"/>
              </a:lnSpc>
            </a:pPr>
            <a:r>
              <a:rPr lang="en-US" sz="2000">
                <a:solidFill>
                  <a:srgbClr val="FFFFFF"/>
                </a:solidFill>
                <a:latin typeface="Girl Scout 1"/>
                <a:ea typeface="Girl Scout 1"/>
                <a:cs typeface="Girl Scout 1"/>
                <a:sym typeface="Girl Scout 1"/>
              </a:rPr>
              <a:t>October 20 - Lead the Change: Highest Awards Info Night (Virtual)</a:t>
            </a:r>
          </a:p>
          <a:p>
            <a:pPr algn="l">
              <a:lnSpc>
                <a:spcPts val="2802"/>
              </a:lnSpc>
            </a:pPr>
            <a:r>
              <a:rPr lang="en-US" sz="2000">
                <a:solidFill>
                  <a:srgbClr val="FFFFFF"/>
                </a:solidFill>
                <a:latin typeface="Girl Scout 1"/>
                <a:ea typeface="Girl Scout 1"/>
                <a:cs typeface="Girl Scout 1"/>
                <a:sym typeface="Girl Scout 1"/>
              </a:rPr>
              <a:t>October 23 - Council-Wide Campout (Camp Pisgah)</a:t>
            </a:r>
          </a:p>
          <a:p>
            <a:pPr algn="l">
              <a:lnSpc>
                <a:spcPts val="2802"/>
              </a:lnSpc>
            </a:pPr>
            <a:r>
              <a:rPr lang="en-US" sz="2000">
                <a:solidFill>
                  <a:srgbClr val="FFFFFF"/>
                </a:solidFill>
                <a:latin typeface="Girl Scout 1"/>
                <a:ea typeface="Girl Scout 1"/>
                <a:cs typeface="Girl Scout 1"/>
                <a:sym typeface="Girl Scout 1"/>
              </a:rPr>
              <a:t>October 25 - GS Night at the Greensboro Gargoyles (Greensboro)</a:t>
            </a:r>
          </a:p>
          <a:p>
            <a:pPr algn="l">
              <a:lnSpc>
                <a:spcPts val="2802"/>
              </a:lnSpc>
            </a:pPr>
            <a:r>
              <a:rPr lang="en-US" sz="2000">
                <a:solidFill>
                  <a:srgbClr val="FFFFFF"/>
                </a:solidFill>
                <a:latin typeface="Girl Scout 1"/>
                <a:ea typeface="Girl Scout 1"/>
                <a:cs typeface="Girl Scout 1"/>
                <a:sym typeface="Girl Scout 1"/>
              </a:rPr>
              <a:t>October 26 - Intro to Safe Babysitting (Virtual)</a:t>
            </a:r>
          </a:p>
          <a:p>
            <a:pPr algn="l">
              <a:lnSpc>
                <a:spcPts val="2802"/>
              </a:lnSpc>
            </a:pPr>
            <a:r>
              <a:rPr lang="en-US" sz="2000">
                <a:solidFill>
                  <a:srgbClr val="FFFFFF"/>
                </a:solidFill>
                <a:latin typeface="Girl Scout 1"/>
                <a:ea typeface="Girl Scout 1"/>
                <a:cs typeface="Girl Scout 1"/>
                <a:sym typeface="Girl Scout 1"/>
              </a:rPr>
              <a:t>November 3 - The Golden Spoon Society (Virtual)</a:t>
            </a:r>
          </a:p>
          <a:p>
            <a:pPr algn="l">
              <a:lnSpc>
                <a:spcPts val="2802"/>
              </a:lnSpc>
            </a:pPr>
            <a:r>
              <a:rPr lang="en-US" sz="2000">
                <a:solidFill>
                  <a:srgbClr val="FFFFFF"/>
                </a:solidFill>
                <a:latin typeface="Girl Scout 1"/>
                <a:ea typeface="Girl Scout 1"/>
                <a:cs typeface="Girl Scout 1"/>
                <a:sym typeface="Girl Scout 1"/>
              </a:rPr>
              <a:t>November 7 - Safe Sitter Essentials (Forest City)</a:t>
            </a:r>
          </a:p>
          <a:p>
            <a:pPr algn="l">
              <a:lnSpc>
                <a:spcPts val="2802"/>
              </a:lnSpc>
            </a:pPr>
            <a:r>
              <a:rPr lang="en-US" sz="2000">
                <a:solidFill>
                  <a:srgbClr val="FFFFFF"/>
                </a:solidFill>
                <a:latin typeface="Girl Scout 1"/>
                <a:ea typeface="Girl Scout 1"/>
                <a:cs typeface="Girl Scout 1"/>
                <a:sym typeface="Girl Scout 1"/>
              </a:rPr>
              <a:t>November 9 - Chapter Chats (Virtual)</a:t>
            </a:r>
          </a:p>
          <a:p>
            <a:pPr algn="l">
              <a:lnSpc>
                <a:spcPts val="2802"/>
              </a:lnSpc>
            </a:pPr>
            <a:r>
              <a:rPr lang="en-US" sz="2000">
                <a:solidFill>
                  <a:srgbClr val="FFFFFF"/>
                </a:solidFill>
                <a:latin typeface="Girl Scout 1"/>
                <a:ea typeface="Girl Scout 1"/>
                <a:cs typeface="Girl Scout 1"/>
                <a:sym typeface="Girl Scout 1"/>
              </a:rPr>
              <a:t>November 10 - Gold Award Training (Virtual)</a:t>
            </a:r>
          </a:p>
          <a:p>
            <a:pPr algn="l">
              <a:lnSpc>
                <a:spcPts val="2802"/>
              </a:lnSpc>
            </a:pPr>
            <a:r>
              <a:rPr lang="en-US" sz="2000">
                <a:solidFill>
                  <a:srgbClr val="FFFFFF"/>
                </a:solidFill>
                <a:latin typeface="Girl Scout 1"/>
                <a:ea typeface="Girl Scout 1"/>
                <a:cs typeface="Girl Scout 1"/>
                <a:sym typeface="Girl Scout 1"/>
              </a:rPr>
              <a:t>November 15 - Safe@Home (Greensboro)</a:t>
            </a:r>
          </a:p>
          <a:p>
            <a:pPr algn="l">
              <a:lnSpc>
                <a:spcPts val="2802"/>
              </a:lnSpc>
            </a:pPr>
            <a:r>
              <a:rPr lang="en-US" sz="2000">
                <a:solidFill>
                  <a:srgbClr val="FFFFFF"/>
                </a:solidFill>
                <a:latin typeface="Girl Scout 1"/>
                <a:ea typeface="Girl Scout 1"/>
                <a:cs typeface="Girl Scout 1"/>
                <a:sym typeface="Girl Scout 1"/>
              </a:rPr>
              <a:t>November 18 - Safe Sitter Babysitting Course (Virtual)</a:t>
            </a:r>
          </a:p>
          <a:p>
            <a:pPr algn="l">
              <a:lnSpc>
                <a:spcPts val="2802"/>
              </a:lnSpc>
            </a:pPr>
            <a:r>
              <a:rPr lang="en-US" sz="2000">
                <a:solidFill>
                  <a:srgbClr val="FFFFFF"/>
                </a:solidFill>
                <a:latin typeface="Girl Scout 1"/>
                <a:ea typeface="Girl Scout 1"/>
                <a:cs typeface="Girl Scout 1"/>
                <a:sym typeface="Girl Scout 1"/>
              </a:rPr>
              <a:t>November 21 - No Horse? No Problem! Model Horse Artist (Keyauwee)</a:t>
            </a:r>
          </a:p>
          <a:p>
            <a:pPr algn="l">
              <a:lnSpc>
                <a:spcPts val="2916"/>
              </a:lnSpc>
            </a:pPr>
            <a:r>
              <a:rPr lang="en-US" sz="2000">
                <a:solidFill>
                  <a:srgbClr val="FFFFFF"/>
                </a:solidFill>
                <a:latin typeface="Girl Scout 1"/>
                <a:ea typeface="Girl Scout 1"/>
                <a:cs typeface="Girl Scout 1"/>
                <a:sym typeface="Girl Scout 1"/>
              </a:rPr>
              <a:t>December 7 - Safe@Home (Virtual)</a:t>
            </a:r>
          </a:p>
        </p:txBody>
      </p:sp>
      <p:sp>
        <p:nvSpPr>
          <p:cNvPr id="4" name="Freeform 4"/>
          <p:cNvSpPr/>
          <p:nvPr/>
        </p:nvSpPr>
        <p:spPr>
          <a:xfrm>
            <a:off x="1870377" y="759504"/>
            <a:ext cx="14547247" cy="2178615"/>
          </a:xfrm>
          <a:custGeom>
            <a:avLst/>
            <a:gdLst/>
            <a:ahLst/>
            <a:cxnLst/>
            <a:rect l="l" t="t" r="r" b="b"/>
            <a:pathLst>
              <a:path w="14547247" h="2178615">
                <a:moveTo>
                  <a:pt x="0" y="0"/>
                </a:moveTo>
                <a:lnTo>
                  <a:pt x="14547246" y="0"/>
                </a:lnTo>
                <a:lnTo>
                  <a:pt x="14547246" y="2178616"/>
                </a:lnTo>
                <a:lnTo>
                  <a:pt x="0" y="21786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3442692" y="1535421"/>
            <a:ext cx="11402616" cy="547527"/>
          </a:xfrm>
          <a:prstGeom prst="rect">
            <a:avLst/>
          </a:prstGeom>
        </p:spPr>
        <p:txBody>
          <a:bodyPr lIns="0" tIns="0" rIns="0" bIns="0" rtlCol="0" anchor="t">
            <a:spAutoFit/>
          </a:bodyPr>
          <a:lstStyle/>
          <a:p>
            <a:pPr algn="ctr">
              <a:lnSpc>
                <a:spcPts val="3998"/>
              </a:lnSpc>
            </a:pPr>
            <a:r>
              <a:rPr lang="en-US" sz="4300">
                <a:solidFill>
                  <a:srgbClr val="110804"/>
                </a:solidFill>
                <a:latin typeface="Girl Scout 1"/>
                <a:ea typeface="Girl Scout 1"/>
                <a:cs typeface="Girl Scout 1"/>
                <a:sym typeface="Girl Scout 1"/>
              </a:rPr>
              <a:t>Cadette, Senior and Ambassador Programs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a:extLst>
            <a:ext uri="{FF2B5EF4-FFF2-40B4-BE49-F238E27FC236}">
              <a16:creationId xmlns:a16="http://schemas.microsoft.com/office/drawing/2014/main" id="{88741294-71C7-15E5-7E56-B60B61E064A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E5E5233-8207-7194-C508-C27150F5DE1A}"/>
              </a:ext>
            </a:extLst>
          </p:cNvPr>
          <p:cNvSpPr/>
          <p:nvPr/>
        </p:nvSpPr>
        <p:spPr>
          <a:xfrm>
            <a:off x="301701" y="1848812"/>
            <a:ext cx="17684599" cy="8167324"/>
          </a:xfrm>
          <a:custGeom>
            <a:avLst/>
            <a:gdLst/>
            <a:ahLst/>
            <a:cxnLst/>
            <a:rect l="l" t="t" r="r" b="b"/>
            <a:pathLst>
              <a:path w="17684599" h="8167324">
                <a:moveTo>
                  <a:pt x="0" y="0"/>
                </a:moveTo>
                <a:lnTo>
                  <a:pt x="17684598" y="0"/>
                </a:lnTo>
                <a:lnTo>
                  <a:pt x="17684598" y="8167324"/>
                </a:lnTo>
                <a:lnTo>
                  <a:pt x="0" y="81673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2F244271-86C6-8B16-FFEB-F122EA15CBAE}"/>
              </a:ext>
            </a:extLst>
          </p:cNvPr>
          <p:cNvSpPr txBox="1"/>
          <p:nvPr/>
        </p:nvSpPr>
        <p:spPr>
          <a:xfrm>
            <a:off x="589306" y="2861920"/>
            <a:ext cx="17109387" cy="494687"/>
          </a:xfrm>
          <a:prstGeom prst="rect">
            <a:avLst/>
          </a:prstGeom>
        </p:spPr>
        <p:txBody>
          <a:bodyPr lIns="0" tIns="0" rIns="0" bIns="0" rtlCol="0" anchor="t">
            <a:spAutoFit/>
          </a:bodyPr>
          <a:lstStyle/>
          <a:p>
            <a:pPr algn="ctr">
              <a:lnSpc>
                <a:spcPts val="4203"/>
              </a:lnSpc>
            </a:pPr>
            <a:r>
              <a:rPr lang="en-US" sz="3000" dirty="0">
                <a:solidFill>
                  <a:srgbClr val="FFFFFF"/>
                </a:solidFill>
                <a:latin typeface="Girl Scout 1"/>
                <a:ea typeface="Girl Scout 1"/>
                <a:cs typeface="Girl Scout 1"/>
                <a:sym typeface="Girl Scout 1"/>
              </a:rPr>
              <a:t>List your service unit events here</a:t>
            </a:r>
            <a:endParaRPr lang="en-US" sz="2000" dirty="0">
              <a:solidFill>
                <a:srgbClr val="FFFFFF"/>
              </a:solidFill>
              <a:latin typeface="Girl Scout 1"/>
              <a:ea typeface="Girl Scout 1"/>
              <a:cs typeface="Girl Scout 1"/>
              <a:sym typeface="Girl Scout 1"/>
            </a:endParaRPr>
          </a:p>
        </p:txBody>
      </p:sp>
      <p:sp>
        <p:nvSpPr>
          <p:cNvPr id="4" name="Freeform 4">
            <a:extLst>
              <a:ext uri="{FF2B5EF4-FFF2-40B4-BE49-F238E27FC236}">
                <a16:creationId xmlns:a16="http://schemas.microsoft.com/office/drawing/2014/main" id="{C3CAC91E-619B-8222-D9DB-D756EC30B38E}"/>
              </a:ext>
            </a:extLst>
          </p:cNvPr>
          <p:cNvSpPr/>
          <p:nvPr/>
        </p:nvSpPr>
        <p:spPr>
          <a:xfrm>
            <a:off x="1870377" y="759504"/>
            <a:ext cx="14547247" cy="2178615"/>
          </a:xfrm>
          <a:custGeom>
            <a:avLst/>
            <a:gdLst/>
            <a:ahLst/>
            <a:cxnLst/>
            <a:rect l="l" t="t" r="r" b="b"/>
            <a:pathLst>
              <a:path w="14547247" h="2178615">
                <a:moveTo>
                  <a:pt x="0" y="0"/>
                </a:moveTo>
                <a:lnTo>
                  <a:pt x="14547246" y="0"/>
                </a:lnTo>
                <a:lnTo>
                  <a:pt x="14547246" y="2178616"/>
                </a:lnTo>
                <a:lnTo>
                  <a:pt x="0" y="217861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F96F028F-230F-BC3D-EB8C-8D210113E60F}"/>
              </a:ext>
            </a:extLst>
          </p:cNvPr>
          <p:cNvSpPr txBox="1"/>
          <p:nvPr/>
        </p:nvSpPr>
        <p:spPr>
          <a:xfrm>
            <a:off x="3442692" y="1535421"/>
            <a:ext cx="11402616" cy="514821"/>
          </a:xfrm>
          <a:prstGeom prst="rect">
            <a:avLst/>
          </a:prstGeom>
        </p:spPr>
        <p:txBody>
          <a:bodyPr lIns="0" tIns="0" rIns="0" bIns="0" rtlCol="0" anchor="t">
            <a:spAutoFit/>
          </a:bodyPr>
          <a:lstStyle/>
          <a:p>
            <a:pPr algn="ctr">
              <a:lnSpc>
                <a:spcPts val="3998"/>
              </a:lnSpc>
            </a:pPr>
            <a:r>
              <a:rPr lang="en-US" sz="4300" dirty="0">
                <a:solidFill>
                  <a:srgbClr val="110804"/>
                </a:solidFill>
                <a:latin typeface="Girl Scout 1"/>
                <a:ea typeface="Girl Scout 1"/>
                <a:cs typeface="Girl Scout 1"/>
                <a:sym typeface="Girl Scout 1"/>
              </a:rPr>
              <a:t>Our Service Unit Events</a:t>
            </a:r>
          </a:p>
        </p:txBody>
      </p:sp>
    </p:spTree>
    <p:extLst>
      <p:ext uri="{BB962C8B-B14F-4D97-AF65-F5344CB8AC3E}">
        <p14:creationId xmlns:p14="http://schemas.microsoft.com/office/powerpoint/2010/main" val="874592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rot="-10800000">
            <a:off x="12567299" y="-679983"/>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920435" y="5750368"/>
            <a:ext cx="6708903" cy="5165855"/>
          </a:xfrm>
          <a:custGeom>
            <a:avLst/>
            <a:gdLst/>
            <a:ahLst/>
            <a:cxnLst/>
            <a:rect l="l" t="t" r="r" b="b"/>
            <a:pathLst>
              <a:path w="6708903" h="5165855">
                <a:moveTo>
                  <a:pt x="0" y="0"/>
                </a:moveTo>
                <a:lnTo>
                  <a:pt x="6708903" y="0"/>
                </a:lnTo>
                <a:lnTo>
                  <a:pt x="6708903" y="5165855"/>
                </a:lnTo>
                <a:lnTo>
                  <a:pt x="0" y="51658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526594" y="566965"/>
            <a:ext cx="9029000" cy="9300960"/>
            <a:chOff x="0" y="0"/>
            <a:chExt cx="2270936" cy="2339339"/>
          </a:xfrm>
        </p:grpSpPr>
        <p:sp>
          <p:nvSpPr>
            <p:cNvPr id="5" name="Freeform 5"/>
            <p:cNvSpPr/>
            <p:nvPr/>
          </p:nvSpPr>
          <p:spPr>
            <a:xfrm>
              <a:off x="0" y="0"/>
              <a:ext cx="2270936" cy="2339339"/>
            </a:xfrm>
            <a:custGeom>
              <a:avLst/>
              <a:gdLst/>
              <a:ahLst/>
              <a:cxnLst/>
              <a:rect l="l" t="t" r="r" b="b"/>
              <a:pathLst>
                <a:path w="2270936" h="2339339">
                  <a:moveTo>
                    <a:pt x="43730" y="0"/>
                  </a:moveTo>
                  <a:lnTo>
                    <a:pt x="2227206" y="0"/>
                  </a:lnTo>
                  <a:cubicBezTo>
                    <a:pt x="2238804" y="0"/>
                    <a:pt x="2249927" y="4607"/>
                    <a:pt x="2258128" y="12808"/>
                  </a:cubicBezTo>
                  <a:cubicBezTo>
                    <a:pt x="2266329" y="21009"/>
                    <a:pt x="2270936" y="32132"/>
                    <a:pt x="2270936" y="43730"/>
                  </a:cubicBezTo>
                  <a:lnTo>
                    <a:pt x="2270936" y="2295609"/>
                  </a:lnTo>
                  <a:cubicBezTo>
                    <a:pt x="2270936" y="2307207"/>
                    <a:pt x="2266329" y="2318330"/>
                    <a:pt x="2258128" y="2326531"/>
                  </a:cubicBezTo>
                  <a:cubicBezTo>
                    <a:pt x="2249927" y="2334732"/>
                    <a:pt x="2238804" y="2339339"/>
                    <a:pt x="2227206" y="2339339"/>
                  </a:cubicBezTo>
                  <a:lnTo>
                    <a:pt x="43730" y="2339339"/>
                  </a:lnTo>
                  <a:cubicBezTo>
                    <a:pt x="32132" y="2339339"/>
                    <a:pt x="21009" y="2334732"/>
                    <a:pt x="12808" y="2326531"/>
                  </a:cubicBezTo>
                  <a:cubicBezTo>
                    <a:pt x="4607" y="2318330"/>
                    <a:pt x="0" y="2307207"/>
                    <a:pt x="0" y="2295609"/>
                  </a:cubicBezTo>
                  <a:lnTo>
                    <a:pt x="0" y="43730"/>
                  </a:lnTo>
                  <a:cubicBezTo>
                    <a:pt x="0" y="32132"/>
                    <a:pt x="4607" y="21009"/>
                    <a:pt x="12808" y="12808"/>
                  </a:cubicBezTo>
                  <a:cubicBezTo>
                    <a:pt x="21009" y="4607"/>
                    <a:pt x="32132" y="0"/>
                    <a:pt x="43730" y="0"/>
                  </a:cubicBezTo>
                  <a:close/>
                </a:path>
              </a:pathLst>
            </a:custGeom>
            <a:solidFill>
              <a:srgbClr val="5C1F8B"/>
            </a:solidFill>
            <a:ln w="38100" cap="rnd">
              <a:solidFill>
                <a:srgbClr val="5C1F8B"/>
              </a:solidFill>
              <a:prstDash val="solid"/>
              <a:round/>
            </a:ln>
          </p:spPr>
          <p:txBody>
            <a:bodyPr/>
            <a:lstStyle/>
            <a:p>
              <a:endParaRPr lang="en-US"/>
            </a:p>
          </p:txBody>
        </p:sp>
        <p:sp>
          <p:nvSpPr>
            <p:cNvPr id="6" name="TextBox 6"/>
            <p:cNvSpPr txBox="1"/>
            <p:nvPr/>
          </p:nvSpPr>
          <p:spPr>
            <a:xfrm>
              <a:off x="0" y="-38100"/>
              <a:ext cx="2270936" cy="2377439"/>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861243" y="2889355"/>
            <a:ext cx="6283859" cy="1641475"/>
          </a:xfrm>
          <a:prstGeom prst="rect">
            <a:avLst/>
          </a:prstGeom>
        </p:spPr>
        <p:txBody>
          <a:bodyPr lIns="0" tIns="0" rIns="0" bIns="0" rtlCol="0" anchor="t">
            <a:spAutoFit/>
          </a:bodyPr>
          <a:lstStyle/>
          <a:p>
            <a:pPr algn="l">
              <a:lnSpc>
                <a:spcPts val="6448"/>
              </a:lnSpc>
            </a:pPr>
            <a:r>
              <a:rPr lang="en-US" sz="6200" dirty="0">
                <a:solidFill>
                  <a:srgbClr val="FFFFFF"/>
                </a:solidFill>
                <a:latin typeface="Girl Scout 2"/>
                <a:ea typeface="Girl Scout 2"/>
                <a:cs typeface="Girl Scout 2"/>
                <a:sym typeface="Girl Scout 2"/>
              </a:rPr>
              <a:t>Marketing Updates</a:t>
            </a:r>
          </a:p>
        </p:txBody>
      </p:sp>
      <p:grpSp>
        <p:nvGrpSpPr>
          <p:cNvPr id="8" name="Group 8"/>
          <p:cNvGrpSpPr/>
          <p:nvPr/>
        </p:nvGrpSpPr>
        <p:grpSpPr>
          <a:xfrm>
            <a:off x="9813547" y="1246009"/>
            <a:ext cx="8099612" cy="8099612"/>
            <a:chOff x="0" y="0"/>
            <a:chExt cx="6350000" cy="6350000"/>
          </a:xfrm>
        </p:grpSpPr>
        <p:sp>
          <p:nvSpPr>
            <p:cNvPr id="9" name="Freeform 9"/>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0" name="Group 10"/>
          <p:cNvGrpSpPr/>
          <p:nvPr/>
        </p:nvGrpSpPr>
        <p:grpSpPr>
          <a:xfrm>
            <a:off x="10253287" y="1685749"/>
            <a:ext cx="7220134" cy="7220134"/>
            <a:chOff x="0" y="0"/>
            <a:chExt cx="6350000" cy="6350000"/>
          </a:xfrm>
        </p:grpSpPr>
        <p:sp>
          <p:nvSpPr>
            <p:cNvPr id="11" name="Freeform 11"/>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4" name="Group 14"/>
          <p:cNvGrpSpPr/>
          <p:nvPr/>
        </p:nvGrpSpPr>
        <p:grpSpPr>
          <a:xfrm>
            <a:off x="9680482" y="7558891"/>
            <a:ext cx="8365743" cy="1548809"/>
            <a:chOff x="0" y="0"/>
            <a:chExt cx="933168" cy="172764"/>
          </a:xfrm>
        </p:grpSpPr>
        <p:sp>
          <p:nvSpPr>
            <p:cNvPr id="15" name="Freeform 15"/>
            <p:cNvSpPr/>
            <p:nvPr/>
          </p:nvSpPr>
          <p:spPr>
            <a:xfrm>
              <a:off x="0" y="0"/>
              <a:ext cx="933168" cy="172764"/>
            </a:xfrm>
            <a:custGeom>
              <a:avLst/>
              <a:gdLst/>
              <a:ahLst/>
              <a:cxnLst/>
              <a:rect l="l" t="t" r="r" b="b"/>
              <a:pathLst>
                <a:path w="933168" h="172764">
                  <a:moveTo>
                    <a:pt x="933168" y="0"/>
                  </a:moveTo>
                  <a:lnTo>
                    <a:pt x="0" y="0"/>
                  </a:lnTo>
                  <a:lnTo>
                    <a:pt x="101600" y="86382"/>
                  </a:lnTo>
                  <a:lnTo>
                    <a:pt x="0" y="172764"/>
                  </a:lnTo>
                  <a:lnTo>
                    <a:pt x="933168" y="172764"/>
                  </a:lnTo>
                  <a:lnTo>
                    <a:pt x="831568" y="86382"/>
                  </a:lnTo>
                  <a:lnTo>
                    <a:pt x="933168" y="0"/>
                  </a:lnTo>
                  <a:close/>
                </a:path>
              </a:pathLst>
            </a:custGeom>
            <a:solidFill>
              <a:srgbClr val="005640"/>
            </a:solidFill>
            <a:ln w="38100" cap="sq">
              <a:solidFill>
                <a:srgbClr val="5C1F8B"/>
              </a:solidFill>
              <a:prstDash val="solid"/>
              <a:miter/>
            </a:ln>
          </p:spPr>
          <p:txBody>
            <a:bodyPr/>
            <a:lstStyle/>
            <a:p>
              <a:endParaRPr lang="en-US"/>
            </a:p>
          </p:txBody>
        </p:sp>
        <p:sp>
          <p:nvSpPr>
            <p:cNvPr id="16" name="TextBox 16"/>
            <p:cNvSpPr txBox="1"/>
            <p:nvPr/>
          </p:nvSpPr>
          <p:spPr>
            <a:xfrm>
              <a:off x="88900" y="-38100"/>
              <a:ext cx="755368" cy="210864"/>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2567299" y="9107700"/>
            <a:ext cx="3086100" cy="3086100"/>
            <a:chOff x="0" y="0"/>
            <a:chExt cx="812800" cy="812800"/>
          </a:xfrm>
        </p:grpSpPr>
        <p:sp>
          <p:nvSpPr>
            <p:cNvPr id="19" name="Freeform 1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0DEF1"/>
            </a:solidFill>
          </p:spPr>
          <p:txBody>
            <a:bodyPr/>
            <a:lstStyle/>
            <a:p>
              <a:endParaRPr lang="en-US"/>
            </a:p>
          </p:txBody>
        </p:sp>
        <p:sp>
          <p:nvSpPr>
            <p:cNvPr id="20" name="TextBox 2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629969" y="-526371"/>
            <a:ext cx="6419488" cy="4943008"/>
            <a:chOff x="0" y="0"/>
            <a:chExt cx="8559317" cy="6590678"/>
          </a:xfrm>
        </p:grpSpPr>
        <p:sp>
          <p:nvSpPr>
            <p:cNvPr id="3" name="Freeform 3"/>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2"/>
              <a:stretch>
                <a:fillRect l="-50" r="-50"/>
              </a:stretch>
            </a:blipFill>
          </p:spPr>
          <p:txBody>
            <a:bodyPr/>
            <a:lstStyle/>
            <a:p>
              <a:endParaRPr lang="en-US"/>
            </a:p>
          </p:txBody>
        </p:sp>
      </p:grpSp>
      <p:grpSp>
        <p:nvGrpSpPr>
          <p:cNvPr id="4" name="Group 4"/>
          <p:cNvGrpSpPr/>
          <p:nvPr/>
        </p:nvGrpSpPr>
        <p:grpSpPr>
          <a:xfrm>
            <a:off x="-573424" y="6071368"/>
            <a:ext cx="6419488" cy="4943008"/>
            <a:chOff x="0" y="0"/>
            <a:chExt cx="8559317" cy="6590678"/>
          </a:xfrm>
        </p:grpSpPr>
        <p:sp>
          <p:nvSpPr>
            <p:cNvPr id="5" name="Freeform 5"/>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2"/>
              <a:stretch>
                <a:fillRect l="-50" r="-50"/>
              </a:stretch>
            </a:blipFill>
          </p:spPr>
          <p:txBody>
            <a:bodyPr/>
            <a:lstStyle/>
            <a:p>
              <a:endParaRPr lang="en-US"/>
            </a:p>
          </p:txBody>
        </p:sp>
      </p:grpSp>
      <p:sp>
        <p:nvSpPr>
          <p:cNvPr id="6" name="Freeform 6"/>
          <p:cNvSpPr/>
          <p:nvPr/>
        </p:nvSpPr>
        <p:spPr>
          <a:xfrm>
            <a:off x="1006935" y="1793196"/>
            <a:ext cx="16328098" cy="7540847"/>
          </a:xfrm>
          <a:custGeom>
            <a:avLst/>
            <a:gdLst/>
            <a:ahLst/>
            <a:cxnLst/>
            <a:rect l="l" t="t" r="r" b="b"/>
            <a:pathLst>
              <a:path w="16328098" h="7540847">
                <a:moveTo>
                  <a:pt x="0" y="0"/>
                </a:moveTo>
                <a:lnTo>
                  <a:pt x="16328098" y="0"/>
                </a:lnTo>
                <a:lnTo>
                  <a:pt x="16328098" y="7540847"/>
                </a:lnTo>
                <a:lnTo>
                  <a:pt x="0" y="75408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887845" y="759504"/>
            <a:ext cx="14547247" cy="2178615"/>
          </a:xfrm>
          <a:custGeom>
            <a:avLst/>
            <a:gdLst/>
            <a:ahLst/>
            <a:cxnLst/>
            <a:rect l="l" t="t" r="r" b="b"/>
            <a:pathLst>
              <a:path w="14547247" h="2178615">
                <a:moveTo>
                  <a:pt x="0" y="0"/>
                </a:moveTo>
                <a:lnTo>
                  <a:pt x="14547247" y="0"/>
                </a:lnTo>
                <a:lnTo>
                  <a:pt x="14547247" y="2178616"/>
                </a:lnTo>
                <a:lnTo>
                  <a:pt x="0" y="21786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727197" y="2849566"/>
            <a:ext cx="14885984" cy="5960084"/>
          </a:xfrm>
          <a:prstGeom prst="rect">
            <a:avLst/>
          </a:prstGeom>
        </p:spPr>
        <p:txBody>
          <a:bodyPr lIns="0" tIns="0" rIns="0" bIns="0" rtlCol="0" anchor="t">
            <a:spAutoFit/>
          </a:bodyPr>
          <a:lstStyle/>
          <a:p>
            <a:pPr algn="ctr">
              <a:lnSpc>
                <a:spcPts val="4339"/>
              </a:lnSpc>
            </a:pPr>
            <a:r>
              <a:rPr lang="en-US" sz="3099">
                <a:solidFill>
                  <a:srgbClr val="000000"/>
                </a:solidFill>
                <a:latin typeface="Girl Scout 1"/>
                <a:ea typeface="Girl Scout 1"/>
                <a:cs typeface="Girl Scout 1"/>
                <a:sym typeface="Girl Scout 1"/>
              </a:rPr>
              <a:t>Remind troop leadership teams and caregivers to Rallyhood is free to join!</a:t>
            </a:r>
          </a:p>
          <a:p>
            <a:pPr algn="ctr">
              <a:lnSpc>
                <a:spcPts val="4339"/>
              </a:lnSpc>
            </a:pPr>
            <a:endParaRPr lang="en-US" sz="3099">
              <a:solidFill>
                <a:srgbClr val="000000"/>
              </a:solidFill>
              <a:latin typeface="Girl Scout 1"/>
              <a:ea typeface="Girl Scout 1"/>
              <a:cs typeface="Girl Scout 1"/>
              <a:sym typeface="Girl Scout 1"/>
            </a:endParaRPr>
          </a:p>
          <a:p>
            <a:pPr algn="ctr">
              <a:lnSpc>
                <a:spcPts val="4339"/>
              </a:lnSpc>
            </a:pPr>
            <a:r>
              <a:rPr lang="en-US" sz="3099">
                <a:solidFill>
                  <a:srgbClr val="000000"/>
                </a:solidFill>
                <a:latin typeface="Girl Scout 1"/>
                <a:ea typeface="Girl Scout 1"/>
                <a:cs typeface="Girl Scout 1"/>
                <a:sym typeface="Girl Scout 1"/>
              </a:rPr>
              <a:t>Enter important dates (like SU meetings) to your Rallyhood calendars and post reminders on your message walls. </a:t>
            </a:r>
          </a:p>
          <a:p>
            <a:pPr algn="ctr">
              <a:lnSpc>
                <a:spcPts val="4339"/>
              </a:lnSpc>
            </a:pPr>
            <a:endParaRPr lang="en-US" sz="3099">
              <a:solidFill>
                <a:srgbClr val="000000"/>
              </a:solidFill>
              <a:latin typeface="Girl Scout 1"/>
              <a:ea typeface="Girl Scout 1"/>
              <a:cs typeface="Girl Scout 1"/>
              <a:sym typeface="Girl Scout 1"/>
            </a:endParaRPr>
          </a:p>
          <a:p>
            <a:pPr algn="ctr">
              <a:lnSpc>
                <a:spcPts val="4339"/>
              </a:lnSpc>
            </a:pPr>
            <a:r>
              <a:rPr lang="en-US" sz="3099">
                <a:solidFill>
                  <a:srgbClr val="000000"/>
                </a:solidFill>
                <a:latin typeface="Girl Scout 1"/>
                <a:ea typeface="Girl Scout 1"/>
                <a:cs typeface="Girl Scout 1"/>
                <a:sym typeface="Girl Scout 1"/>
              </a:rPr>
              <a:t>Request Stripe payment processing functionality for your troop or service unit rallies, using the form on our </a:t>
            </a:r>
            <a:r>
              <a:rPr lang="en-US" sz="3099" u="sng">
                <a:solidFill>
                  <a:srgbClr val="0000FF"/>
                </a:solidFill>
                <a:latin typeface="Girl Scout 1"/>
                <a:ea typeface="Girl Scout 1"/>
                <a:cs typeface="Girl Scout 1"/>
                <a:sym typeface="Girl Scout 1"/>
                <a:hlinkClick r:id="rId5" tooltip="https://www.girlscoutsp2p.org/en/members/for-volunteers/rallyhood.html"/>
              </a:rPr>
              <a:t>website</a:t>
            </a:r>
            <a:r>
              <a:rPr lang="en-US" sz="3099">
                <a:solidFill>
                  <a:srgbClr val="000000"/>
                </a:solidFill>
                <a:latin typeface="Girl Scout 1"/>
                <a:ea typeface="Girl Scout 1"/>
                <a:cs typeface="Girl Scout 1"/>
                <a:sym typeface="Girl Scout 1"/>
              </a:rPr>
              <a:t>. Once installed you can collect payments for dues and events.</a:t>
            </a:r>
          </a:p>
          <a:p>
            <a:pPr algn="ctr">
              <a:lnSpc>
                <a:spcPts val="4339"/>
              </a:lnSpc>
            </a:pPr>
            <a:endParaRPr lang="en-US" sz="3099">
              <a:solidFill>
                <a:srgbClr val="000000"/>
              </a:solidFill>
              <a:latin typeface="Girl Scout 1"/>
              <a:ea typeface="Girl Scout 1"/>
              <a:cs typeface="Girl Scout 1"/>
              <a:sym typeface="Girl Scout 1"/>
            </a:endParaRPr>
          </a:p>
          <a:p>
            <a:pPr algn="ctr">
              <a:lnSpc>
                <a:spcPts val="4339"/>
              </a:lnSpc>
            </a:pPr>
            <a:r>
              <a:rPr lang="en-US" sz="3099">
                <a:solidFill>
                  <a:srgbClr val="000000"/>
                </a:solidFill>
                <a:latin typeface="Girl Scout 1"/>
                <a:ea typeface="Girl Scout 1"/>
                <a:cs typeface="Girl Scout 1"/>
                <a:sym typeface="Girl Scout 1"/>
              </a:rPr>
              <a:t>Connect with your Engagement Manager if you would like </a:t>
            </a:r>
          </a:p>
          <a:p>
            <a:pPr algn="ctr">
              <a:lnSpc>
                <a:spcPts val="4339"/>
              </a:lnSpc>
            </a:pPr>
            <a:r>
              <a:rPr lang="en-US" sz="3099">
                <a:solidFill>
                  <a:srgbClr val="000000"/>
                </a:solidFill>
                <a:latin typeface="Girl Scout 1"/>
                <a:ea typeface="Girl Scout 1"/>
                <a:cs typeface="Girl Scout 1"/>
                <a:sym typeface="Girl Scout 1"/>
              </a:rPr>
              <a:t>council-wide promotional support (like Today’s Tips).</a:t>
            </a:r>
          </a:p>
        </p:txBody>
      </p:sp>
      <p:grpSp>
        <p:nvGrpSpPr>
          <p:cNvPr id="9" name="Group 9"/>
          <p:cNvGrpSpPr/>
          <p:nvPr/>
        </p:nvGrpSpPr>
        <p:grpSpPr>
          <a:xfrm>
            <a:off x="14933724" y="7322268"/>
            <a:ext cx="2810627" cy="2919517"/>
            <a:chOff x="0" y="0"/>
            <a:chExt cx="3747503" cy="3892690"/>
          </a:xfrm>
        </p:grpSpPr>
        <p:sp>
          <p:nvSpPr>
            <p:cNvPr id="10" name="Freeform 10"/>
            <p:cNvSpPr/>
            <p:nvPr/>
          </p:nvSpPr>
          <p:spPr>
            <a:xfrm>
              <a:off x="0" y="0"/>
              <a:ext cx="3747516" cy="3892677"/>
            </a:xfrm>
            <a:custGeom>
              <a:avLst/>
              <a:gdLst/>
              <a:ahLst/>
              <a:cxnLst/>
              <a:rect l="l" t="t" r="r" b="b"/>
              <a:pathLst>
                <a:path w="3747516" h="3892677">
                  <a:moveTo>
                    <a:pt x="0" y="0"/>
                  </a:moveTo>
                  <a:lnTo>
                    <a:pt x="3747516" y="0"/>
                  </a:lnTo>
                  <a:lnTo>
                    <a:pt x="3747516" y="3892677"/>
                  </a:lnTo>
                  <a:lnTo>
                    <a:pt x="0" y="3892677"/>
                  </a:lnTo>
                  <a:lnTo>
                    <a:pt x="0" y="0"/>
                  </a:lnTo>
                  <a:close/>
                </a:path>
              </a:pathLst>
            </a:custGeom>
            <a:blipFill>
              <a:blip r:embed="rId6"/>
              <a:stretch>
                <a:fillRect l="-38004" r="-38003"/>
              </a:stretch>
            </a:blipFill>
          </p:spPr>
          <p:txBody>
            <a:bodyPr/>
            <a:lstStyle/>
            <a:p>
              <a:endParaRPr lang="en-US"/>
            </a:p>
          </p:txBody>
        </p:sp>
      </p:grpSp>
      <p:sp>
        <p:nvSpPr>
          <p:cNvPr id="11" name="TextBox 11"/>
          <p:cNvSpPr txBox="1"/>
          <p:nvPr/>
        </p:nvSpPr>
        <p:spPr>
          <a:xfrm>
            <a:off x="6495590" y="1453470"/>
            <a:ext cx="5350788" cy="831850"/>
          </a:xfrm>
          <a:prstGeom prst="rect">
            <a:avLst/>
          </a:prstGeom>
        </p:spPr>
        <p:txBody>
          <a:bodyPr lIns="0" tIns="0" rIns="0" bIns="0" rtlCol="0" anchor="t">
            <a:spAutoFit/>
          </a:bodyPr>
          <a:lstStyle/>
          <a:p>
            <a:pPr algn="ctr">
              <a:lnSpc>
                <a:spcPts val="6050"/>
              </a:lnSpc>
            </a:pPr>
            <a:r>
              <a:rPr lang="en-US" sz="6500">
                <a:solidFill>
                  <a:srgbClr val="FFFFFF"/>
                </a:solidFill>
                <a:latin typeface="Girl Scout 1"/>
                <a:ea typeface="Girl Scout 1"/>
                <a:cs typeface="Girl Scout 1"/>
                <a:sym typeface="Girl Scout 1"/>
              </a:rPr>
              <a:t>RALLYHOOD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629969" y="-526371"/>
            <a:ext cx="6419488" cy="4943008"/>
            <a:chOff x="0" y="0"/>
            <a:chExt cx="8559317" cy="6590678"/>
          </a:xfrm>
        </p:grpSpPr>
        <p:sp>
          <p:nvSpPr>
            <p:cNvPr id="3" name="Freeform 3"/>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2"/>
              <a:stretch>
                <a:fillRect l="-50" r="-50"/>
              </a:stretch>
            </a:blipFill>
          </p:spPr>
          <p:txBody>
            <a:bodyPr/>
            <a:lstStyle/>
            <a:p>
              <a:endParaRPr lang="en-US"/>
            </a:p>
          </p:txBody>
        </p:sp>
      </p:grpSp>
      <p:grpSp>
        <p:nvGrpSpPr>
          <p:cNvPr id="4" name="Group 4"/>
          <p:cNvGrpSpPr/>
          <p:nvPr/>
        </p:nvGrpSpPr>
        <p:grpSpPr>
          <a:xfrm>
            <a:off x="-573424" y="6071368"/>
            <a:ext cx="6419488" cy="4943008"/>
            <a:chOff x="0" y="0"/>
            <a:chExt cx="8559317" cy="6590678"/>
          </a:xfrm>
        </p:grpSpPr>
        <p:sp>
          <p:nvSpPr>
            <p:cNvPr id="5" name="Freeform 5"/>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2"/>
              <a:stretch>
                <a:fillRect l="-50" r="-50"/>
              </a:stretch>
            </a:blipFill>
          </p:spPr>
          <p:txBody>
            <a:bodyPr/>
            <a:lstStyle/>
            <a:p>
              <a:endParaRPr lang="en-US"/>
            </a:p>
          </p:txBody>
        </p:sp>
      </p:grpSp>
      <p:sp>
        <p:nvSpPr>
          <p:cNvPr id="6" name="Freeform 6"/>
          <p:cNvSpPr/>
          <p:nvPr/>
        </p:nvSpPr>
        <p:spPr>
          <a:xfrm>
            <a:off x="1006935" y="1793196"/>
            <a:ext cx="16328098" cy="7540847"/>
          </a:xfrm>
          <a:custGeom>
            <a:avLst/>
            <a:gdLst/>
            <a:ahLst/>
            <a:cxnLst/>
            <a:rect l="l" t="t" r="r" b="b"/>
            <a:pathLst>
              <a:path w="16328098" h="7540847">
                <a:moveTo>
                  <a:pt x="0" y="0"/>
                </a:moveTo>
                <a:lnTo>
                  <a:pt x="16328098" y="0"/>
                </a:lnTo>
                <a:lnTo>
                  <a:pt x="16328098" y="7540847"/>
                </a:lnTo>
                <a:lnTo>
                  <a:pt x="0" y="75408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887845" y="759504"/>
            <a:ext cx="14547247" cy="2178615"/>
          </a:xfrm>
          <a:custGeom>
            <a:avLst/>
            <a:gdLst/>
            <a:ahLst/>
            <a:cxnLst/>
            <a:rect l="l" t="t" r="r" b="b"/>
            <a:pathLst>
              <a:path w="14547247" h="2178615">
                <a:moveTo>
                  <a:pt x="0" y="0"/>
                </a:moveTo>
                <a:lnTo>
                  <a:pt x="14547247" y="0"/>
                </a:lnTo>
                <a:lnTo>
                  <a:pt x="14547247" y="2178616"/>
                </a:lnTo>
                <a:lnTo>
                  <a:pt x="0" y="21786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727197" y="2830516"/>
            <a:ext cx="14885984" cy="5499289"/>
          </a:xfrm>
          <a:prstGeom prst="rect">
            <a:avLst/>
          </a:prstGeom>
        </p:spPr>
        <p:txBody>
          <a:bodyPr lIns="0" tIns="0" rIns="0" bIns="0" rtlCol="0" anchor="t">
            <a:spAutoFit/>
          </a:bodyPr>
          <a:lstStyle/>
          <a:p>
            <a:pPr algn="ctr">
              <a:lnSpc>
                <a:spcPts val="4908"/>
              </a:lnSpc>
            </a:pPr>
            <a:r>
              <a:rPr lang="en-US" sz="3449" dirty="0">
                <a:solidFill>
                  <a:srgbClr val="000000"/>
                </a:solidFill>
                <a:latin typeface="Girl Scout 1"/>
                <a:ea typeface="Girl Scout 1"/>
                <a:cs typeface="Girl Scout 1"/>
                <a:sym typeface="Girl Scout 1"/>
              </a:rPr>
              <a:t>Don't miss out on important council communications! </a:t>
            </a:r>
          </a:p>
          <a:p>
            <a:pPr algn="ctr">
              <a:lnSpc>
                <a:spcPts val="4338"/>
              </a:lnSpc>
            </a:pPr>
            <a:endParaRPr lang="en-US" sz="3449" dirty="0">
              <a:solidFill>
                <a:srgbClr val="000000"/>
              </a:solidFill>
              <a:latin typeface="Girl Scout 1"/>
              <a:ea typeface="Girl Scout 1"/>
              <a:cs typeface="Girl Scout 1"/>
              <a:sym typeface="Girl Scout 1"/>
            </a:endParaRPr>
          </a:p>
          <a:p>
            <a:pPr algn="ctr">
              <a:lnSpc>
                <a:spcPts val="4337"/>
              </a:lnSpc>
            </a:pPr>
            <a:r>
              <a:rPr lang="en-US" sz="3050" dirty="0">
                <a:solidFill>
                  <a:srgbClr val="000000"/>
                </a:solidFill>
                <a:latin typeface="Girl Scout 1"/>
                <a:ea typeface="Girl Scout 1"/>
                <a:cs typeface="Girl Scout 1"/>
                <a:sym typeface="Girl Scout 1"/>
              </a:rPr>
              <a:t>If you are not receiving our weekly e-newsletter, please contact </a:t>
            </a:r>
            <a:r>
              <a:rPr lang="en-US" sz="3050" u="sng" dirty="0">
                <a:solidFill>
                  <a:srgbClr val="0000FF"/>
                </a:solidFill>
                <a:latin typeface="Girl Scout 1"/>
                <a:ea typeface="Girl Scout 1"/>
                <a:cs typeface="Girl Scout 1"/>
                <a:sym typeface="Girl Scout 1"/>
                <a:hlinkClick r:id="rId5" tooltip="mailto:info@girlscoutsp2p.org"/>
              </a:rPr>
              <a:t>info@girlscoutsp2p.org</a:t>
            </a:r>
            <a:r>
              <a:rPr lang="en-US" sz="3050" dirty="0">
                <a:solidFill>
                  <a:srgbClr val="000000"/>
                </a:solidFill>
                <a:latin typeface="Girl Scout 1"/>
                <a:ea typeface="Girl Scout 1"/>
                <a:cs typeface="Girl Scout 1"/>
                <a:sym typeface="Girl Scout 1"/>
              </a:rPr>
              <a:t> so that we can subscribe you to our e-mail list. This will also ensure you receive other important communications as we head into cookie season.</a:t>
            </a:r>
          </a:p>
          <a:p>
            <a:pPr algn="ctr">
              <a:lnSpc>
                <a:spcPts val="4337"/>
              </a:lnSpc>
            </a:pPr>
            <a:endParaRPr lang="en-US" sz="3050" dirty="0">
              <a:solidFill>
                <a:srgbClr val="000000"/>
              </a:solidFill>
              <a:latin typeface="Girl Scout 1"/>
              <a:ea typeface="Girl Scout 1"/>
              <a:cs typeface="Girl Scout 1"/>
              <a:sym typeface="Girl Scout 1"/>
            </a:endParaRPr>
          </a:p>
          <a:p>
            <a:pPr algn="ctr">
              <a:lnSpc>
                <a:spcPts val="4338"/>
              </a:lnSpc>
            </a:pPr>
            <a:r>
              <a:rPr lang="en-US" sz="3050" dirty="0">
                <a:solidFill>
                  <a:srgbClr val="000000"/>
                </a:solidFill>
                <a:latin typeface="Girl Scout 1"/>
                <a:ea typeface="Girl Scout 1"/>
                <a:cs typeface="Girl Scout 1"/>
                <a:sym typeface="Girl Scout 1"/>
              </a:rPr>
              <a:t>The new membership year started Thursday, October 1, so make sure you have renewed your membership for MY27 so you do not have a lapse in communication!</a:t>
            </a:r>
          </a:p>
        </p:txBody>
      </p:sp>
      <p:sp>
        <p:nvSpPr>
          <p:cNvPr id="9" name="TextBox 9"/>
          <p:cNvSpPr txBox="1"/>
          <p:nvPr/>
        </p:nvSpPr>
        <p:spPr>
          <a:xfrm>
            <a:off x="6293363" y="1509087"/>
            <a:ext cx="5755243" cy="831850"/>
          </a:xfrm>
          <a:prstGeom prst="rect">
            <a:avLst/>
          </a:prstGeom>
        </p:spPr>
        <p:txBody>
          <a:bodyPr lIns="0" tIns="0" rIns="0" bIns="0" rtlCol="0" anchor="t">
            <a:spAutoFit/>
          </a:bodyPr>
          <a:lstStyle/>
          <a:p>
            <a:pPr algn="ctr">
              <a:lnSpc>
                <a:spcPts val="6050"/>
              </a:lnSpc>
            </a:pPr>
            <a:r>
              <a:rPr lang="en-US" sz="6500">
                <a:solidFill>
                  <a:srgbClr val="FFFFFF"/>
                </a:solidFill>
                <a:latin typeface="Girl Scout 1"/>
                <a:ea typeface="Girl Scout 1"/>
                <a:cs typeface="Girl Scout 1"/>
                <a:sym typeface="Girl Scout 1"/>
              </a:rPr>
              <a:t>TODAY'S TIPS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629969" y="-526371"/>
            <a:ext cx="6419488" cy="4943008"/>
            <a:chOff x="0" y="0"/>
            <a:chExt cx="8559317" cy="6590678"/>
          </a:xfrm>
        </p:grpSpPr>
        <p:sp>
          <p:nvSpPr>
            <p:cNvPr id="3" name="Freeform 3"/>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2"/>
              <a:stretch>
                <a:fillRect l="-50" r="-50"/>
              </a:stretch>
            </a:blipFill>
          </p:spPr>
          <p:txBody>
            <a:bodyPr/>
            <a:lstStyle/>
            <a:p>
              <a:endParaRPr lang="en-US"/>
            </a:p>
          </p:txBody>
        </p:sp>
      </p:grpSp>
      <p:grpSp>
        <p:nvGrpSpPr>
          <p:cNvPr id="4" name="Group 4"/>
          <p:cNvGrpSpPr/>
          <p:nvPr/>
        </p:nvGrpSpPr>
        <p:grpSpPr>
          <a:xfrm>
            <a:off x="-573424" y="6071368"/>
            <a:ext cx="6419488" cy="4943008"/>
            <a:chOff x="0" y="0"/>
            <a:chExt cx="8559317" cy="6590678"/>
          </a:xfrm>
        </p:grpSpPr>
        <p:sp>
          <p:nvSpPr>
            <p:cNvPr id="5" name="Freeform 5"/>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2"/>
              <a:stretch>
                <a:fillRect l="-50" r="-50"/>
              </a:stretch>
            </a:blipFill>
          </p:spPr>
          <p:txBody>
            <a:bodyPr/>
            <a:lstStyle/>
            <a:p>
              <a:endParaRPr lang="en-US"/>
            </a:p>
          </p:txBody>
        </p:sp>
      </p:grpSp>
      <p:sp>
        <p:nvSpPr>
          <p:cNvPr id="6" name="Freeform 6"/>
          <p:cNvSpPr/>
          <p:nvPr/>
        </p:nvSpPr>
        <p:spPr>
          <a:xfrm>
            <a:off x="1006935" y="1784137"/>
            <a:ext cx="16328098" cy="7991885"/>
          </a:xfrm>
          <a:custGeom>
            <a:avLst/>
            <a:gdLst/>
            <a:ahLst/>
            <a:cxnLst/>
            <a:rect l="l" t="t" r="r" b="b"/>
            <a:pathLst>
              <a:path w="16328098" h="7991885">
                <a:moveTo>
                  <a:pt x="0" y="0"/>
                </a:moveTo>
                <a:lnTo>
                  <a:pt x="16328098" y="0"/>
                </a:lnTo>
                <a:lnTo>
                  <a:pt x="16328098" y="7991885"/>
                </a:lnTo>
                <a:lnTo>
                  <a:pt x="0" y="79918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887845" y="759504"/>
            <a:ext cx="14547247" cy="2178615"/>
          </a:xfrm>
          <a:custGeom>
            <a:avLst/>
            <a:gdLst/>
            <a:ahLst/>
            <a:cxnLst/>
            <a:rect l="l" t="t" r="r" b="b"/>
            <a:pathLst>
              <a:path w="14547247" h="2178615">
                <a:moveTo>
                  <a:pt x="0" y="0"/>
                </a:moveTo>
                <a:lnTo>
                  <a:pt x="14547247" y="0"/>
                </a:lnTo>
                <a:lnTo>
                  <a:pt x="14547247" y="2178616"/>
                </a:lnTo>
                <a:lnTo>
                  <a:pt x="0" y="21786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727197" y="2840041"/>
            <a:ext cx="9326213" cy="6876543"/>
          </a:xfrm>
          <a:prstGeom prst="rect">
            <a:avLst/>
          </a:prstGeom>
        </p:spPr>
        <p:txBody>
          <a:bodyPr lIns="0" tIns="0" rIns="0" bIns="0" rtlCol="0" anchor="t">
            <a:spAutoFit/>
          </a:bodyPr>
          <a:lstStyle/>
          <a:p>
            <a:pPr algn="ctr">
              <a:lnSpc>
                <a:spcPts val="4338"/>
              </a:lnSpc>
            </a:pPr>
            <a:r>
              <a:rPr lang="en-US" sz="3050">
                <a:solidFill>
                  <a:srgbClr val="000000"/>
                </a:solidFill>
                <a:latin typeface="Girl Scout 1"/>
                <a:ea typeface="Girl Scout 1"/>
                <a:cs typeface="Girl Scout 1"/>
                <a:sym typeface="Girl Scout 1"/>
              </a:rPr>
              <a:t>We're back for year three of our Cookie Hoodie Design Contest! Encourage Girl Scouts to enter their artwork for a chance to have it produced into the council's limited edition hoodie.</a:t>
            </a:r>
          </a:p>
          <a:p>
            <a:pPr algn="ctr">
              <a:lnSpc>
                <a:spcPts val="4338"/>
              </a:lnSpc>
            </a:pPr>
            <a:endParaRPr lang="en-US" sz="3050">
              <a:solidFill>
                <a:srgbClr val="000000"/>
              </a:solidFill>
              <a:latin typeface="Girl Scout 1"/>
              <a:ea typeface="Girl Scout 1"/>
              <a:cs typeface="Girl Scout 1"/>
              <a:sym typeface="Girl Scout 1"/>
            </a:endParaRPr>
          </a:p>
          <a:p>
            <a:pPr algn="ctr">
              <a:lnSpc>
                <a:spcPts val="4338"/>
              </a:lnSpc>
            </a:pPr>
            <a:r>
              <a:rPr lang="en-US" sz="3050">
                <a:solidFill>
                  <a:srgbClr val="000000"/>
                </a:solidFill>
                <a:latin typeface="Girl Scout 1"/>
                <a:ea typeface="Girl Scout 1"/>
                <a:cs typeface="Girl Scout 1"/>
                <a:sym typeface="Girl Scout 1"/>
              </a:rPr>
              <a:t>Contest Dates: October 1-20</a:t>
            </a:r>
          </a:p>
          <a:p>
            <a:pPr algn="ctr">
              <a:lnSpc>
                <a:spcPts val="4338"/>
              </a:lnSpc>
            </a:pPr>
            <a:endParaRPr lang="en-US" sz="3050">
              <a:solidFill>
                <a:srgbClr val="000000"/>
              </a:solidFill>
              <a:latin typeface="Girl Scout 1"/>
              <a:ea typeface="Girl Scout 1"/>
              <a:cs typeface="Girl Scout 1"/>
              <a:sym typeface="Girl Scout 1"/>
            </a:endParaRPr>
          </a:p>
          <a:p>
            <a:pPr algn="ctr">
              <a:lnSpc>
                <a:spcPts val="4338"/>
              </a:lnSpc>
            </a:pPr>
            <a:r>
              <a:rPr lang="en-US" sz="3050">
                <a:solidFill>
                  <a:srgbClr val="000000"/>
                </a:solidFill>
                <a:latin typeface="Girl Scout 1"/>
                <a:ea typeface="Girl Scout 1"/>
                <a:cs typeface="Girl Scout 1"/>
                <a:sym typeface="Girl Scout 1"/>
              </a:rPr>
              <a:t>Pre-orders will begin in November and hoodies will arrive for you to sport at your cookie booths!</a:t>
            </a:r>
          </a:p>
          <a:p>
            <a:pPr algn="ctr">
              <a:lnSpc>
                <a:spcPts val="4338"/>
              </a:lnSpc>
            </a:pPr>
            <a:endParaRPr lang="en-US" sz="3050">
              <a:solidFill>
                <a:srgbClr val="000000"/>
              </a:solidFill>
              <a:latin typeface="Girl Scout 1"/>
              <a:ea typeface="Girl Scout 1"/>
              <a:cs typeface="Girl Scout 1"/>
              <a:sym typeface="Girl Scout 1"/>
            </a:endParaRPr>
          </a:p>
          <a:p>
            <a:pPr algn="ctr">
              <a:lnSpc>
                <a:spcPts val="2400"/>
              </a:lnSpc>
            </a:pPr>
            <a:r>
              <a:rPr lang="en-US" sz="2000" i="1">
                <a:solidFill>
                  <a:srgbClr val="000000"/>
                </a:solidFill>
                <a:latin typeface="Girl Scout 1"/>
                <a:ea typeface="Girl Scout 1"/>
                <a:cs typeface="Girl Scout 1"/>
                <a:sym typeface="Girl Scout 1"/>
              </a:rPr>
              <a:t>Last year's design was sported by Girl Scouts all over the country and is still available for purchase on the official Girl Scout Shop website! We can't wait to see what creative solutions our Girl Scouts design this year.</a:t>
            </a:r>
          </a:p>
          <a:p>
            <a:pPr algn="ctr">
              <a:lnSpc>
                <a:spcPts val="4338"/>
              </a:lnSpc>
            </a:pPr>
            <a:endParaRPr lang="en-US" sz="2000" i="1">
              <a:solidFill>
                <a:srgbClr val="000000"/>
              </a:solidFill>
              <a:latin typeface="Girl Scout 1"/>
              <a:ea typeface="Girl Scout 1"/>
              <a:cs typeface="Girl Scout 1"/>
              <a:sym typeface="Girl Scout 1"/>
            </a:endParaRPr>
          </a:p>
        </p:txBody>
      </p:sp>
      <p:sp>
        <p:nvSpPr>
          <p:cNvPr id="9" name="TextBox 9"/>
          <p:cNvSpPr txBox="1"/>
          <p:nvPr/>
        </p:nvSpPr>
        <p:spPr>
          <a:xfrm>
            <a:off x="3127381" y="1509087"/>
            <a:ext cx="12068175" cy="831850"/>
          </a:xfrm>
          <a:prstGeom prst="rect">
            <a:avLst/>
          </a:prstGeom>
        </p:spPr>
        <p:txBody>
          <a:bodyPr lIns="0" tIns="0" rIns="0" bIns="0" rtlCol="0" anchor="t">
            <a:spAutoFit/>
          </a:bodyPr>
          <a:lstStyle/>
          <a:p>
            <a:pPr algn="ctr">
              <a:lnSpc>
                <a:spcPts val="6050"/>
              </a:lnSpc>
            </a:pPr>
            <a:r>
              <a:rPr lang="en-US" sz="6500">
                <a:solidFill>
                  <a:srgbClr val="FFFFFF"/>
                </a:solidFill>
                <a:latin typeface="Girl Scout 1"/>
                <a:ea typeface="Girl Scout 1"/>
                <a:cs typeface="Girl Scout 1"/>
                <a:sym typeface="Girl Scout 1"/>
              </a:rPr>
              <a:t>Cookie Hoodie Design Contest</a:t>
            </a:r>
          </a:p>
        </p:txBody>
      </p:sp>
      <p:grpSp>
        <p:nvGrpSpPr>
          <p:cNvPr id="10" name="Group 10"/>
          <p:cNvGrpSpPr/>
          <p:nvPr/>
        </p:nvGrpSpPr>
        <p:grpSpPr>
          <a:xfrm>
            <a:off x="11366497" y="2102558"/>
            <a:ext cx="6914455" cy="6985006"/>
            <a:chOff x="0" y="0"/>
            <a:chExt cx="9219273" cy="9313342"/>
          </a:xfrm>
        </p:grpSpPr>
        <p:sp>
          <p:nvSpPr>
            <p:cNvPr id="11" name="Freeform 11"/>
            <p:cNvSpPr/>
            <p:nvPr/>
          </p:nvSpPr>
          <p:spPr>
            <a:xfrm>
              <a:off x="0" y="0"/>
              <a:ext cx="9219311" cy="9313291"/>
            </a:xfrm>
            <a:custGeom>
              <a:avLst/>
              <a:gdLst/>
              <a:ahLst/>
              <a:cxnLst/>
              <a:rect l="l" t="t" r="r" b="b"/>
              <a:pathLst>
                <a:path w="9219311" h="9313291">
                  <a:moveTo>
                    <a:pt x="0" y="0"/>
                  </a:moveTo>
                  <a:lnTo>
                    <a:pt x="9219311" y="0"/>
                  </a:lnTo>
                  <a:lnTo>
                    <a:pt x="9219311" y="9313291"/>
                  </a:lnTo>
                  <a:lnTo>
                    <a:pt x="0" y="9313291"/>
                  </a:lnTo>
                  <a:lnTo>
                    <a:pt x="0" y="0"/>
                  </a:lnTo>
                  <a:close/>
                </a:path>
              </a:pathLst>
            </a:custGeom>
            <a:blipFill>
              <a:blip r:embed="rId5"/>
              <a:stretch>
                <a:fillRect l="-1108" t="13717" r="89" b="-13717"/>
              </a:stretch>
            </a:blipFill>
          </p:spPr>
          <p:txBody>
            <a:bodyPr/>
            <a:lstStyle/>
            <a:p>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6928" y="-1149827"/>
            <a:ext cx="11434143" cy="11698579"/>
            <a:chOff x="0" y="0"/>
            <a:chExt cx="15245524" cy="15598105"/>
          </a:xfrm>
        </p:grpSpPr>
        <p:sp>
          <p:nvSpPr>
            <p:cNvPr id="3" name="Freeform 3"/>
            <p:cNvSpPr/>
            <p:nvPr/>
          </p:nvSpPr>
          <p:spPr>
            <a:xfrm>
              <a:off x="0" y="0"/>
              <a:ext cx="15245462" cy="15598057"/>
            </a:xfrm>
            <a:custGeom>
              <a:avLst/>
              <a:gdLst/>
              <a:ahLst/>
              <a:cxnLst/>
              <a:rect l="l" t="t" r="r" b="b"/>
              <a:pathLst>
                <a:path w="15245462" h="15598057">
                  <a:moveTo>
                    <a:pt x="0" y="0"/>
                  </a:moveTo>
                  <a:lnTo>
                    <a:pt x="15245462" y="0"/>
                  </a:lnTo>
                  <a:lnTo>
                    <a:pt x="15245462" y="15598057"/>
                  </a:lnTo>
                  <a:lnTo>
                    <a:pt x="0" y="15598057"/>
                  </a:lnTo>
                  <a:lnTo>
                    <a:pt x="0" y="0"/>
                  </a:lnTo>
                  <a:close/>
                </a:path>
              </a:pathLst>
            </a:custGeom>
            <a:blipFill>
              <a:blip r:embed="rId2"/>
              <a:stretch>
                <a:fillRect l="-1156" r="-1156"/>
              </a:stretch>
            </a:blipFill>
          </p:spPr>
          <p:txBody>
            <a:bodyPr/>
            <a:lstStyle/>
            <a:p>
              <a:endParaRPr lang="en-US"/>
            </a:p>
          </p:txBody>
        </p:sp>
      </p:grpSp>
      <p:grpSp>
        <p:nvGrpSpPr>
          <p:cNvPr id="4" name="Group 4"/>
          <p:cNvGrpSpPr/>
          <p:nvPr/>
        </p:nvGrpSpPr>
        <p:grpSpPr>
          <a:xfrm rot="5400000">
            <a:off x="-1147429" y="5591375"/>
            <a:ext cx="6419488" cy="4943008"/>
            <a:chOff x="0" y="0"/>
            <a:chExt cx="8559317" cy="6590678"/>
          </a:xfrm>
        </p:grpSpPr>
        <p:sp>
          <p:nvSpPr>
            <p:cNvPr id="5" name="Freeform 5"/>
            <p:cNvSpPr/>
            <p:nvPr/>
          </p:nvSpPr>
          <p:spPr>
            <a:xfrm flipH="1">
              <a:off x="0" y="0"/>
              <a:ext cx="8559292" cy="6590665"/>
            </a:xfrm>
            <a:custGeom>
              <a:avLst/>
              <a:gdLst/>
              <a:ahLst/>
              <a:cxnLst/>
              <a:rect l="l" t="t" r="r" b="b"/>
              <a:pathLst>
                <a:path w="8559292" h="6590665">
                  <a:moveTo>
                    <a:pt x="8559292" y="0"/>
                  </a:moveTo>
                  <a:lnTo>
                    <a:pt x="0" y="0"/>
                  </a:lnTo>
                  <a:lnTo>
                    <a:pt x="0" y="6590665"/>
                  </a:lnTo>
                  <a:lnTo>
                    <a:pt x="8559292" y="6590665"/>
                  </a:lnTo>
                  <a:lnTo>
                    <a:pt x="8559292" y="0"/>
                  </a:lnTo>
                  <a:close/>
                </a:path>
              </a:pathLst>
            </a:custGeom>
            <a:blipFill>
              <a:blip r:embed="rId3"/>
              <a:stretch>
                <a:fillRect l="-50" r="-50"/>
              </a:stretch>
            </a:blipFill>
          </p:spPr>
          <p:txBody>
            <a:bodyPr/>
            <a:lstStyle/>
            <a:p>
              <a:endParaRPr lang="en-US"/>
            </a:p>
          </p:txBody>
        </p:sp>
      </p:grpSp>
      <p:grpSp>
        <p:nvGrpSpPr>
          <p:cNvPr id="6" name="Group 6"/>
          <p:cNvGrpSpPr/>
          <p:nvPr/>
        </p:nvGrpSpPr>
        <p:grpSpPr>
          <a:xfrm rot="-5400000">
            <a:off x="13424411" y="193167"/>
            <a:ext cx="6419488" cy="4943008"/>
            <a:chOff x="0" y="0"/>
            <a:chExt cx="8559317" cy="6590678"/>
          </a:xfrm>
        </p:grpSpPr>
        <p:sp>
          <p:nvSpPr>
            <p:cNvPr id="7" name="Freeform 7"/>
            <p:cNvSpPr/>
            <p:nvPr/>
          </p:nvSpPr>
          <p:spPr>
            <a:xfrm flipH="1">
              <a:off x="0" y="0"/>
              <a:ext cx="8559292" cy="6590665"/>
            </a:xfrm>
            <a:custGeom>
              <a:avLst/>
              <a:gdLst/>
              <a:ahLst/>
              <a:cxnLst/>
              <a:rect l="l" t="t" r="r" b="b"/>
              <a:pathLst>
                <a:path w="8559292" h="6590665">
                  <a:moveTo>
                    <a:pt x="8559292" y="0"/>
                  </a:moveTo>
                  <a:lnTo>
                    <a:pt x="0" y="0"/>
                  </a:lnTo>
                  <a:lnTo>
                    <a:pt x="0" y="6590665"/>
                  </a:lnTo>
                  <a:lnTo>
                    <a:pt x="8559292" y="6590665"/>
                  </a:lnTo>
                  <a:lnTo>
                    <a:pt x="8559292" y="0"/>
                  </a:lnTo>
                  <a:close/>
                </a:path>
              </a:pathLst>
            </a:custGeom>
            <a:blipFill>
              <a:blip r:embed="rId3"/>
              <a:stretch>
                <a:fillRect l="-50" r="-50"/>
              </a:stretch>
            </a:blipFill>
          </p:spPr>
          <p:txBody>
            <a:bodyPr/>
            <a:lstStyle/>
            <a:p>
              <a:endParaRPr lang="en-US"/>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567295" y="-679980"/>
            <a:ext cx="6708905" cy="5165855"/>
            <a:chOff x="0" y="0"/>
            <a:chExt cx="8945207" cy="6887807"/>
          </a:xfrm>
        </p:grpSpPr>
        <p:sp>
          <p:nvSpPr>
            <p:cNvPr id="3" name="Freeform 3"/>
            <p:cNvSpPr/>
            <p:nvPr/>
          </p:nvSpPr>
          <p:spPr>
            <a:xfrm>
              <a:off x="0" y="0"/>
              <a:ext cx="8945245" cy="6887845"/>
            </a:xfrm>
            <a:custGeom>
              <a:avLst/>
              <a:gdLst/>
              <a:ahLst/>
              <a:cxnLst/>
              <a:rect l="l" t="t" r="r" b="b"/>
              <a:pathLst>
                <a:path w="8945245" h="6887845">
                  <a:moveTo>
                    <a:pt x="0" y="0"/>
                  </a:moveTo>
                  <a:lnTo>
                    <a:pt x="8945245" y="0"/>
                  </a:lnTo>
                  <a:lnTo>
                    <a:pt x="8945245" y="6887845"/>
                  </a:lnTo>
                  <a:lnTo>
                    <a:pt x="0" y="6887845"/>
                  </a:lnTo>
                  <a:lnTo>
                    <a:pt x="0" y="0"/>
                  </a:lnTo>
                  <a:close/>
                </a:path>
              </a:pathLst>
            </a:custGeom>
            <a:blipFill>
              <a:blip r:embed="rId3"/>
              <a:stretch>
                <a:fillRect l="-49" r="-49"/>
              </a:stretch>
            </a:blipFill>
          </p:spPr>
          <p:txBody>
            <a:bodyPr/>
            <a:lstStyle/>
            <a:p>
              <a:endParaRPr lang="en-US"/>
            </a:p>
          </p:txBody>
        </p:sp>
      </p:grpSp>
      <p:grpSp>
        <p:nvGrpSpPr>
          <p:cNvPr id="4" name="Group 4"/>
          <p:cNvGrpSpPr/>
          <p:nvPr/>
        </p:nvGrpSpPr>
        <p:grpSpPr>
          <a:xfrm>
            <a:off x="-920439" y="5750366"/>
            <a:ext cx="6708905" cy="5165855"/>
            <a:chOff x="0" y="0"/>
            <a:chExt cx="8945207" cy="6887807"/>
          </a:xfrm>
        </p:grpSpPr>
        <p:sp>
          <p:nvSpPr>
            <p:cNvPr id="5" name="Freeform 5"/>
            <p:cNvSpPr/>
            <p:nvPr/>
          </p:nvSpPr>
          <p:spPr>
            <a:xfrm>
              <a:off x="0" y="0"/>
              <a:ext cx="8945245" cy="6887845"/>
            </a:xfrm>
            <a:custGeom>
              <a:avLst/>
              <a:gdLst/>
              <a:ahLst/>
              <a:cxnLst/>
              <a:rect l="l" t="t" r="r" b="b"/>
              <a:pathLst>
                <a:path w="8945245" h="6887845">
                  <a:moveTo>
                    <a:pt x="0" y="0"/>
                  </a:moveTo>
                  <a:lnTo>
                    <a:pt x="8945245" y="0"/>
                  </a:lnTo>
                  <a:lnTo>
                    <a:pt x="8945245" y="6887845"/>
                  </a:lnTo>
                  <a:lnTo>
                    <a:pt x="0" y="6887845"/>
                  </a:lnTo>
                  <a:lnTo>
                    <a:pt x="0" y="0"/>
                  </a:lnTo>
                  <a:close/>
                </a:path>
              </a:pathLst>
            </a:custGeom>
            <a:blipFill>
              <a:blip r:embed="rId3"/>
              <a:stretch>
                <a:fillRect l="-49" r="-49"/>
              </a:stretch>
            </a:blipFill>
          </p:spPr>
          <p:txBody>
            <a:bodyPr/>
            <a:lstStyle/>
            <a:p>
              <a:endParaRPr lang="en-US"/>
            </a:p>
          </p:txBody>
        </p:sp>
      </p:grpSp>
      <p:sp>
        <p:nvSpPr>
          <p:cNvPr id="6" name="Freeform 6"/>
          <p:cNvSpPr/>
          <p:nvPr/>
        </p:nvSpPr>
        <p:spPr>
          <a:xfrm>
            <a:off x="451314" y="415252"/>
            <a:ext cx="9179576" cy="9528391"/>
          </a:xfrm>
          <a:custGeom>
            <a:avLst/>
            <a:gdLst/>
            <a:ahLst/>
            <a:cxnLst/>
            <a:rect l="l" t="t" r="r" b="b"/>
            <a:pathLst>
              <a:path w="9179576" h="9528391">
                <a:moveTo>
                  <a:pt x="0" y="0"/>
                </a:moveTo>
                <a:lnTo>
                  <a:pt x="9179575" y="0"/>
                </a:lnTo>
                <a:lnTo>
                  <a:pt x="9179575" y="9528391"/>
                </a:lnTo>
                <a:lnTo>
                  <a:pt x="0" y="95283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862012" y="2974972"/>
            <a:ext cx="6283328" cy="2468882"/>
          </a:xfrm>
          <a:prstGeom prst="rect">
            <a:avLst/>
          </a:prstGeom>
        </p:spPr>
        <p:txBody>
          <a:bodyPr lIns="0" tIns="0" rIns="0" bIns="0" rtlCol="0" anchor="t">
            <a:spAutoFit/>
          </a:bodyPr>
          <a:lstStyle/>
          <a:p>
            <a:pPr algn="l">
              <a:lnSpc>
                <a:spcPts val="6449"/>
              </a:lnSpc>
            </a:pPr>
            <a:r>
              <a:rPr lang="en-US" sz="6200">
                <a:solidFill>
                  <a:srgbClr val="FFFFFF"/>
                </a:solidFill>
                <a:latin typeface="Girl Scout 1"/>
                <a:ea typeface="Girl Scout 1"/>
                <a:cs typeface="Girl Scout 1"/>
                <a:sym typeface="Girl Scout 1"/>
              </a:rPr>
              <a:t>Product Program Updates</a:t>
            </a:r>
          </a:p>
        </p:txBody>
      </p:sp>
      <p:grpSp>
        <p:nvGrpSpPr>
          <p:cNvPr id="9" name="Group 9"/>
          <p:cNvGrpSpPr/>
          <p:nvPr/>
        </p:nvGrpSpPr>
        <p:grpSpPr>
          <a:xfrm>
            <a:off x="9630889" y="1096282"/>
            <a:ext cx="8351928" cy="835192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11" name="Group 11"/>
          <p:cNvGrpSpPr/>
          <p:nvPr/>
        </p:nvGrpSpPr>
        <p:grpSpPr>
          <a:xfrm>
            <a:off x="10084327" y="1549720"/>
            <a:ext cx="7445052" cy="7445052"/>
            <a:chOff x="0" y="0"/>
            <a:chExt cx="6350000" cy="6350000"/>
          </a:xfrm>
        </p:grpSpPr>
        <p:sp>
          <p:nvSpPr>
            <p:cNvPr id="12" name="Freeform 12"/>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grpSp>
        <p:nvGrpSpPr>
          <p:cNvPr id="15" name="Group 15"/>
          <p:cNvGrpSpPr/>
          <p:nvPr/>
        </p:nvGrpSpPr>
        <p:grpSpPr>
          <a:xfrm>
            <a:off x="9830158" y="7485949"/>
            <a:ext cx="7972801" cy="1367332"/>
            <a:chOff x="0" y="0"/>
            <a:chExt cx="1526591" cy="261810"/>
          </a:xfrm>
        </p:grpSpPr>
        <p:sp>
          <p:nvSpPr>
            <p:cNvPr id="16" name="Freeform 16"/>
            <p:cNvSpPr/>
            <p:nvPr/>
          </p:nvSpPr>
          <p:spPr>
            <a:xfrm>
              <a:off x="0" y="0"/>
              <a:ext cx="1526591" cy="261810"/>
            </a:xfrm>
            <a:custGeom>
              <a:avLst/>
              <a:gdLst/>
              <a:ahLst/>
              <a:cxnLst/>
              <a:rect l="l" t="t" r="r" b="b"/>
              <a:pathLst>
                <a:path w="1526591" h="261810">
                  <a:moveTo>
                    <a:pt x="1526591" y="0"/>
                  </a:moveTo>
                  <a:lnTo>
                    <a:pt x="0" y="0"/>
                  </a:lnTo>
                  <a:lnTo>
                    <a:pt x="101600" y="130905"/>
                  </a:lnTo>
                  <a:lnTo>
                    <a:pt x="0" y="261810"/>
                  </a:lnTo>
                  <a:lnTo>
                    <a:pt x="1526591" y="261810"/>
                  </a:lnTo>
                  <a:lnTo>
                    <a:pt x="1424991" y="130905"/>
                  </a:lnTo>
                  <a:lnTo>
                    <a:pt x="1526591" y="0"/>
                  </a:lnTo>
                  <a:close/>
                </a:path>
              </a:pathLst>
            </a:custGeom>
            <a:solidFill>
              <a:srgbClr val="FF7818"/>
            </a:solidFill>
            <a:ln w="38100" cap="sq">
              <a:solidFill>
                <a:srgbClr val="FF7818"/>
              </a:solidFill>
              <a:prstDash val="solid"/>
              <a:miter/>
            </a:ln>
          </p:spPr>
          <p:txBody>
            <a:bodyPr/>
            <a:lstStyle/>
            <a:p>
              <a:endParaRPr lang="en-US"/>
            </a:p>
          </p:txBody>
        </p:sp>
        <p:sp>
          <p:nvSpPr>
            <p:cNvPr id="17" name="TextBox 17"/>
            <p:cNvSpPr txBox="1"/>
            <p:nvPr/>
          </p:nvSpPr>
          <p:spPr>
            <a:xfrm>
              <a:off x="88900" y="-38100"/>
              <a:ext cx="1348791" cy="299910"/>
            </a:xfrm>
            <a:prstGeom prst="rect">
              <a:avLst/>
            </a:prstGeom>
          </p:spPr>
          <p:txBody>
            <a:bodyPr lIns="18201" tIns="18201" rIns="18201" bIns="18201" rtlCol="0" anchor="ctr"/>
            <a:lstStyle/>
            <a:p>
              <a:pPr algn="ctr">
                <a:lnSpc>
                  <a:spcPts val="2659"/>
                </a:lnSpc>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629969" y="-526371"/>
            <a:ext cx="6419488" cy="4943008"/>
            <a:chOff x="0" y="0"/>
            <a:chExt cx="8559317" cy="6590678"/>
          </a:xfrm>
        </p:grpSpPr>
        <p:sp>
          <p:nvSpPr>
            <p:cNvPr id="3" name="Freeform 3"/>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grpSp>
        <p:nvGrpSpPr>
          <p:cNvPr id="4" name="Group 4"/>
          <p:cNvGrpSpPr/>
          <p:nvPr/>
        </p:nvGrpSpPr>
        <p:grpSpPr>
          <a:xfrm>
            <a:off x="-573424" y="6071368"/>
            <a:ext cx="6419488" cy="4943008"/>
            <a:chOff x="0" y="0"/>
            <a:chExt cx="8559317" cy="6590678"/>
          </a:xfrm>
        </p:grpSpPr>
        <p:sp>
          <p:nvSpPr>
            <p:cNvPr id="5" name="Freeform 5"/>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sp>
        <p:nvSpPr>
          <p:cNvPr id="6" name="Freeform 6"/>
          <p:cNvSpPr/>
          <p:nvPr/>
        </p:nvSpPr>
        <p:spPr>
          <a:xfrm>
            <a:off x="1006935" y="1793196"/>
            <a:ext cx="16328098" cy="7540847"/>
          </a:xfrm>
          <a:custGeom>
            <a:avLst/>
            <a:gdLst/>
            <a:ahLst/>
            <a:cxnLst/>
            <a:rect l="l" t="t" r="r" b="b"/>
            <a:pathLst>
              <a:path w="16328098" h="7540847">
                <a:moveTo>
                  <a:pt x="0" y="0"/>
                </a:moveTo>
                <a:lnTo>
                  <a:pt x="16328098" y="0"/>
                </a:lnTo>
                <a:lnTo>
                  <a:pt x="16328098" y="7540847"/>
                </a:lnTo>
                <a:lnTo>
                  <a:pt x="0" y="75408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887845" y="759504"/>
            <a:ext cx="14547247" cy="2178615"/>
          </a:xfrm>
          <a:custGeom>
            <a:avLst/>
            <a:gdLst/>
            <a:ahLst/>
            <a:cxnLst/>
            <a:rect l="l" t="t" r="r" b="b"/>
            <a:pathLst>
              <a:path w="14547247" h="2178615">
                <a:moveTo>
                  <a:pt x="0" y="0"/>
                </a:moveTo>
                <a:lnTo>
                  <a:pt x="14547247" y="0"/>
                </a:lnTo>
                <a:lnTo>
                  <a:pt x="14547247" y="2178616"/>
                </a:lnTo>
                <a:lnTo>
                  <a:pt x="0" y="21786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3697128" y="1481683"/>
            <a:ext cx="10893743" cy="781883"/>
          </a:xfrm>
          <a:prstGeom prst="rect">
            <a:avLst/>
          </a:prstGeom>
        </p:spPr>
        <p:txBody>
          <a:bodyPr lIns="0" tIns="0" rIns="0" bIns="0" rtlCol="0" anchor="t">
            <a:spAutoFit/>
          </a:bodyPr>
          <a:lstStyle/>
          <a:p>
            <a:pPr algn="ctr">
              <a:lnSpc>
                <a:spcPts val="5918"/>
              </a:lnSpc>
            </a:pPr>
            <a:r>
              <a:rPr lang="en-US" sz="5499">
                <a:solidFill>
                  <a:srgbClr val="000000"/>
                </a:solidFill>
                <a:latin typeface="Girl Scout 1"/>
                <a:ea typeface="Girl Scout 1"/>
                <a:cs typeface="Girl Scout 1"/>
                <a:sym typeface="Girl Scout 1"/>
              </a:rPr>
              <a:t>PRODUCT PROGRAM UPDATES</a:t>
            </a:r>
          </a:p>
        </p:txBody>
      </p:sp>
      <p:grpSp>
        <p:nvGrpSpPr>
          <p:cNvPr id="9" name="Group 9"/>
          <p:cNvGrpSpPr/>
          <p:nvPr/>
        </p:nvGrpSpPr>
        <p:grpSpPr>
          <a:xfrm>
            <a:off x="-255584" y="1143000"/>
            <a:ext cx="6732584" cy="10098091"/>
            <a:chOff x="0" y="0"/>
            <a:chExt cx="8976779" cy="13464121"/>
          </a:xfrm>
        </p:grpSpPr>
        <p:sp>
          <p:nvSpPr>
            <p:cNvPr id="10" name="Freeform 10"/>
            <p:cNvSpPr/>
            <p:nvPr/>
          </p:nvSpPr>
          <p:spPr>
            <a:xfrm>
              <a:off x="0" y="0"/>
              <a:ext cx="8976741" cy="13464160"/>
            </a:xfrm>
            <a:custGeom>
              <a:avLst/>
              <a:gdLst/>
              <a:ahLst/>
              <a:cxnLst/>
              <a:rect l="l" t="t" r="r" b="b"/>
              <a:pathLst>
                <a:path w="8976741" h="13464160">
                  <a:moveTo>
                    <a:pt x="0" y="0"/>
                  </a:moveTo>
                  <a:lnTo>
                    <a:pt x="8976741" y="0"/>
                  </a:lnTo>
                  <a:lnTo>
                    <a:pt x="8976741" y="13464160"/>
                  </a:lnTo>
                  <a:lnTo>
                    <a:pt x="0" y="13464160"/>
                  </a:lnTo>
                  <a:lnTo>
                    <a:pt x="0" y="0"/>
                  </a:lnTo>
                  <a:close/>
                </a:path>
              </a:pathLst>
            </a:custGeom>
            <a:blipFill>
              <a:blip r:embed="rId6"/>
              <a:stretch>
                <a:fillRect l="-36" r="-37"/>
              </a:stretch>
            </a:blipFill>
          </p:spPr>
          <p:txBody>
            <a:bodyPr/>
            <a:lstStyle/>
            <a:p>
              <a:endParaRPr lang="en-US"/>
            </a:p>
          </p:txBody>
        </p:sp>
      </p:grpSp>
      <p:grpSp>
        <p:nvGrpSpPr>
          <p:cNvPr id="11" name="Group 11"/>
          <p:cNvGrpSpPr/>
          <p:nvPr/>
        </p:nvGrpSpPr>
        <p:grpSpPr>
          <a:xfrm rot="-946740">
            <a:off x="14824186" y="5452005"/>
            <a:ext cx="2839212" cy="4114800"/>
            <a:chOff x="0" y="0"/>
            <a:chExt cx="3785616" cy="5486400"/>
          </a:xfrm>
        </p:grpSpPr>
        <p:sp>
          <p:nvSpPr>
            <p:cNvPr id="12" name="Freeform 12"/>
            <p:cNvSpPr/>
            <p:nvPr/>
          </p:nvSpPr>
          <p:spPr>
            <a:xfrm>
              <a:off x="0" y="0"/>
              <a:ext cx="3785616" cy="5486400"/>
            </a:xfrm>
            <a:custGeom>
              <a:avLst/>
              <a:gdLst/>
              <a:ahLst/>
              <a:cxnLst/>
              <a:rect l="l" t="t" r="r" b="b"/>
              <a:pathLst>
                <a:path w="3785616" h="5486400">
                  <a:moveTo>
                    <a:pt x="0" y="0"/>
                  </a:moveTo>
                  <a:lnTo>
                    <a:pt x="3785616" y="0"/>
                  </a:lnTo>
                  <a:lnTo>
                    <a:pt x="3785616" y="5486400"/>
                  </a:lnTo>
                  <a:lnTo>
                    <a:pt x="0" y="5486400"/>
                  </a:lnTo>
                  <a:lnTo>
                    <a:pt x="0" y="0"/>
                  </a:lnTo>
                  <a:close/>
                </a:path>
              </a:pathLst>
            </a:custGeom>
            <a:blipFill>
              <a:blip r:embed="rId7"/>
              <a:stretch>
                <a:fillRect t="-58" b="-57"/>
              </a:stretch>
            </a:blipFill>
          </p:spPr>
          <p:txBody>
            <a:bodyPr/>
            <a:lstStyle/>
            <a:p>
              <a:endParaRPr lang="en-US"/>
            </a:p>
          </p:txBody>
        </p:sp>
      </p:grpSp>
      <p:sp>
        <p:nvSpPr>
          <p:cNvPr id="13" name="TextBox 13"/>
          <p:cNvSpPr txBox="1"/>
          <p:nvPr/>
        </p:nvSpPr>
        <p:spPr>
          <a:xfrm>
            <a:off x="5128406" y="3351885"/>
            <a:ext cx="11874763" cy="4413944"/>
          </a:xfrm>
          <a:prstGeom prst="rect">
            <a:avLst/>
          </a:prstGeom>
        </p:spPr>
        <p:txBody>
          <a:bodyPr lIns="0" tIns="0" rIns="0" bIns="0" rtlCol="0" anchor="t">
            <a:spAutoFit/>
          </a:bodyPr>
          <a:lstStyle/>
          <a:p>
            <a:pPr algn="l">
              <a:lnSpc>
                <a:spcPts val="3185"/>
              </a:lnSpc>
            </a:pPr>
            <a:r>
              <a:rPr lang="en-US" sz="2654">
                <a:solidFill>
                  <a:srgbClr val="000000"/>
                </a:solidFill>
                <a:latin typeface="Girl Scout 3"/>
                <a:ea typeface="Girl Scout 3"/>
                <a:cs typeface="Girl Scout 3"/>
                <a:sym typeface="Girl Scout 3"/>
              </a:rPr>
              <a:t>Troop Proceeds: Each troop that participates in the Fall Program earns 15% of all product sold.</a:t>
            </a:r>
          </a:p>
          <a:p>
            <a:pPr algn="l">
              <a:lnSpc>
                <a:spcPts val="3185"/>
              </a:lnSpc>
            </a:pPr>
            <a:endParaRPr lang="en-US" sz="2654">
              <a:solidFill>
                <a:srgbClr val="000000"/>
              </a:solidFill>
              <a:latin typeface="Girl Scout 3"/>
              <a:ea typeface="Girl Scout 3"/>
              <a:cs typeface="Girl Scout 3"/>
              <a:sym typeface="Girl Scout 3"/>
            </a:endParaRPr>
          </a:p>
          <a:p>
            <a:pPr algn="l">
              <a:lnSpc>
                <a:spcPts val="3185"/>
              </a:lnSpc>
            </a:pPr>
            <a:r>
              <a:rPr lang="en-US" sz="2654">
                <a:solidFill>
                  <a:srgbClr val="000000"/>
                </a:solidFill>
                <a:latin typeface="Girl Scout 3"/>
                <a:ea typeface="Girl Scout 3"/>
                <a:cs typeface="Girl Scout 3"/>
                <a:sym typeface="Girl Scout 3"/>
              </a:rPr>
              <a:t>Higher Proceeds Option: If a troop chooses higher proceeds, they do not earn the physical rewards listed on the order card but will still receive all patches. In this case, the troop earns 18% in proceeds.</a:t>
            </a:r>
          </a:p>
          <a:p>
            <a:pPr algn="l">
              <a:lnSpc>
                <a:spcPts val="3185"/>
              </a:lnSpc>
            </a:pPr>
            <a:endParaRPr lang="en-US" sz="2654">
              <a:solidFill>
                <a:srgbClr val="000000"/>
              </a:solidFill>
              <a:latin typeface="Girl Scout 3"/>
              <a:ea typeface="Girl Scout 3"/>
              <a:cs typeface="Girl Scout 3"/>
              <a:sym typeface="Girl Scout 3"/>
            </a:endParaRPr>
          </a:p>
          <a:p>
            <a:pPr algn="l">
              <a:lnSpc>
                <a:spcPts val="3185"/>
              </a:lnSpc>
            </a:pPr>
            <a:r>
              <a:rPr lang="en-US" sz="2654">
                <a:solidFill>
                  <a:srgbClr val="000000"/>
                </a:solidFill>
                <a:latin typeface="Girl Scout 3"/>
                <a:ea typeface="Girl Scout 3"/>
                <a:cs typeface="Girl Scout 3"/>
                <a:sym typeface="Girl Scout 3"/>
              </a:rPr>
              <a:t>Crossover Opportunity: Troops that participate in the 2026 Fall Product Program and sell at least 100 items will receive an additional $0.05 per package of cookies sold during the upcoming Cookie Program.</a:t>
            </a:r>
          </a:p>
          <a:p>
            <a:pPr algn="ctr">
              <a:lnSpc>
                <a:spcPts val="3185"/>
              </a:lnSpc>
            </a:pPr>
            <a:endParaRPr lang="en-US" sz="2654">
              <a:solidFill>
                <a:srgbClr val="000000"/>
              </a:solidFill>
              <a:latin typeface="Girl Scout 3"/>
              <a:ea typeface="Girl Scout 3"/>
              <a:cs typeface="Girl Scout 3"/>
              <a:sym typeface="Girl Scout 3"/>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629969" y="-526371"/>
            <a:ext cx="6419488" cy="4943008"/>
            <a:chOff x="0" y="0"/>
            <a:chExt cx="8559317" cy="6590678"/>
          </a:xfrm>
        </p:grpSpPr>
        <p:sp>
          <p:nvSpPr>
            <p:cNvPr id="3" name="Freeform 3"/>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grpSp>
        <p:nvGrpSpPr>
          <p:cNvPr id="4" name="Group 4"/>
          <p:cNvGrpSpPr/>
          <p:nvPr/>
        </p:nvGrpSpPr>
        <p:grpSpPr>
          <a:xfrm>
            <a:off x="-573424" y="6071368"/>
            <a:ext cx="6419488" cy="4943008"/>
            <a:chOff x="0" y="0"/>
            <a:chExt cx="8559317" cy="6590678"/>
          </a:xfrm>
        </p:grpSpPr>
        <p:sp>
          <p:nvSpPr>
            <p:cNvPr id="5" name="Freeform 5"/>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sp>
        <p:nvSpPr>
          <p:cNvPr id="6" name="Freeform 6"/>
          <p:cNvSpPr/>
          <p:nvPr/>
        </p:nvSpPr>
        <p:spPr>
          <a:xfrm>
            <a:off x="1006935" y="1793196"/>
            <a:ext cx="16328098" cy="7540847"/>
          </a:xfrm>
          <a:custGeom>
            <a:avLst/>
            <a:gdLst/>
            <a:ahLst/>
            <a:cxnLst/>
            <a:rect l="l" t="t" r="r" b="b"/>
            <a:pathLst>
              <a:path w="16328098" h="7540847">
                <a:moveTo>
                  <a:pt x="0" y="0"/>
                </a:moveTo>
                <a:lnTo>
                  <a:pt x="16328098" y="0"/>
                </a:lnTo>
                <a:lnTo>
                  <a:pt x="16328098" y="7540847"/>
                </a:lnTo>
                <a:lnTo>
                  <a:pt x="0" y="75408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887845" y="759504"/>
            <a:ext cx="14547247" cy="2178615"/>
          </a:xfrm>
          <a:custGeom>
            <a:avLst/>
            <a:gdLst/>
            <a:ahLst/>
            <a:cxnLst/>
            <a:rect l="l" t="t" r="r" b="b"/>
            <a:pathLst>
              <a:path w="14547247" h="2178615">
                <a:moveTo>
                  <a:pt x="0" y="0"/>
                </a:moveTo>
                <a:lnTo>
                  <a:pt x="14547247" y="0"/>
                </a:lnTo>
                <a:lnTo>
                  <a:pt x="14547247" y="2178616"/>
                </a:lnTo>
                <a:lnTo>
                  <a:pt x="0" y="21786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3697128" y="1426067"/>
            <a:ext cx="10893743" cy="781883"/>
          </a:xfrm>
          <a:prstGeom prst="rect">
            <a:avLst/>
          </a:prstGeom>
        </p:spPr>
        <p:txBody>
          <a:bodyPr lIns="0" tIns="0" rIns="0" bIns="0" rtlCol="0" anchor="t">
            <a:spAutoFit/>
          </a:bodyPr>
          <a:lstStyle/>
          <a:p>
            <a:pPr algn="ctr">
              <a:lnSpc>
                <a:spcPts val="5918"/>
              </a:lnSpc>
            </a:pPr>
            <a:r>
              <a:rPr lang="en-US" sz="5499">
                <a:solidFill>
                  <a:srgbClr val="000000"/>
                </a:solidFill>
                <a:latin typeface="Girl Scout 1"/>
                <a:ea typeface="Girl Scout 1"/>
                <a:cs typeface="Girl Scout 1"/>
                <a:sym typeface="Girl Scout 1"/>
              </a:rPr>
              <a:t>PRODUCT PROGRAM UPDATES</a:t>
            </a:r>
          </a:p>
        </p:txBody>
      </p:sp>
      <p:grpSp>
        <p:nvGrpSpPr>
          <p:cNvPr id="9" name="Group 9"/>
          <p:cNvGrpSpPr/>
          <p:nvPr/>
        </p:nvGrpSpPr>
        <p:grpSpPr>
          <a:xfrm rot="-946740">
            <a:off x="14824186" y="5452005"/>
            <a:ext cx="2839212" cy="4114800"/>
            <a:chOff x="0" y="0"/>
            <a:chExt cx="3785616" cy="5486400"/>
          </a:xfrm>
        </p:grpSpPr>
        <p:sp>
          <p:nvSpPr>
            <p:cNvPr id="10" name="Freeform 10"/>
            <p:cNvSpPr/>
            <p:nvPr/>
          </p:nvSpPr>
          <p:spPr>
            <a:xfrm>
              <a:off x="0" y="0"/>
              <a:ext cx="3785616" cy="5486400"/>
            </a:xfrm>
            <a:custGeom>
              <a:avLst/>
              <a:gdLst/>
              <a:ahLst/>
              <a:cxnLst/>
              <a:rect l="l" t="t" r="r" b="b"/>
              <a:pathLst>
                <a:path w="3785616" h="5486400">
                  <a:moveTo>
                    <a:pt x="0" y="0"/>
                  </a:moveTo>
                  <a:lnTo>
                    <a:pt x="3785616" y="0"/>
                  </a:lnTo>
                  <a:lnTo>
                    <a:pt x="3785616" y="5486400"/>
                  </a:lnTo>
                  <a:lnTo>
                    <a:pt x="0" y="5486400"/>
                  </a:lnTo>
                  <a:lnTo>
                    <a:pt x="0" y="0"/>
                  </a:lnTo>
                  <a:close/>
                </a:path>
              </a:pathLst>
            </a:custGeom>
            <a:blipFill>
              <a:blip r:embed="rId6"/>
              <a:stretch>
                <a:fillRect t="-58" b="-57"/>
              </a:stretch>
            </a:blipFill>
          </p:spPr>
          <p:txBody>
            <a:bodyPr/>
            <a:lstStyle/>
            <a:p>
              <a:endParaRPr lang="en-US"/>
            </a:p>
          </p:txBody>
        </p:sp>
      </p:grpSp>
      <p:grpSp>
        <p:nvGrpSpPr>
          <p:cNvPr id="11" name="Group 11"/>
          <p:cNvGrpSpPr/>
          <p:nvPr/>
        </p:nvGrpSpPr>
        <p:grpSpPr>
          <a:xfrm rot="840000">
            <a:off x="10196512" y="2779490"/>
            <a:ext cx="4419790" cy="6572250"/>
            <a:chOff x="0" y="0"/>
            <a:chExt cx="5893054" cy="8763000"/>
          </a:xfrm>
        </p:grpSpPr>
        <p:sp>
          <p:nvSpPr>
            <p:cNvPr id="12" name="Freeform 12"/>
            <p:cNvSpPr/>
            <p:nvPr/>
          </p:nvSpPr>
          <p:spPr>
            <a:xfrm>
              <a:off x="0" y="0"/>
              <a:ext cx="5893054" cy="8763000"/>
            </a:xfrm>
            <a:custGeom>
              <a:avLst/>
              <a:gdLst/>
              <a:ahLst/>
              <a:cxnLst/>
              <a:rect l="l" t="t" r="r" b="b"/>
              <a:pathLst>
                <a:path w="5893054" h="8763000">
                  <a:moveTo>
                    <a:pt x="0" y="0"/>
                  </a:moveTo>
                  <a:lnTo>
                    <a:pt x="5893054" y="0"/>
                  </a:lnTo>
                  <a:lnTo>
                    <a:pt x="5893054" y="8763000"/>
                  </a:lnTo>
                  <a:lnTo>
                    <a:pt x="0" y="8763000"/>
                  </a:lnTo>
                  <a:lnTo>
                    <a:pt x="0" y="0"/>
                  </a:lnTo>
                  <a:close/>
                </a:path>
              </a:pathLst>
            </a:custGeom>
            <a:blipFill>
              <a:blip r:embed="rId7"/>
              <a:stretch>
                <a:fillRect t="-2158" r="-100280" b="-1447"/>
              </a:stretch>
            </a:blipFill>
          </p:spPr>
          <p:txBody>
            <a:bodyPr/>
            <a:lstStyle/>
            <a:p>
              <a:endParaRPr lang="en-US"/>
            </a:p>
          </p:txBody>
        </p:sp>
      </p:grpSp>
      <p:grpSp>
        <p:nvGrpSpPr>
          <p:cNvPr id="13" name="Group 13"/>
          <p:cNvGrpSpPr/>
          <p:nvPr/>
        </p:nvGrpSpPr>
        <p:grpSpPr>
          <a:xfrm rot="-840000">
            <a:off x="2021091" y="2846527"/>
            <a:ext cx="6501194" cy="6059719"/>
            <a:chOff x="0" y="0"/>
            <a:chExt cx="8668258" cy="8079626"/>
          </a:xfrm>
        </p:grpSpPr>
        <p:sp>
          <p:nvSpPr>
            <p:cNvPr id="14" name="Freeform 14"/>
            <p:cNvSpPr/>
            <p:nvPr/>
          </p:nvSpPr>
          <p:spPr>
            <a:xfrm>
              <a:off x="0" y="0"/>
              <a:ext cx="8668258" cy="8079613"/>
            </a:xfrm>
            <a:custGeom>
              <a:avLst/>
              <a:gdLst/>
              <a:ahLst/>
              <a:cxnLst/>
              <a:rect l="l" t="t" r="r" b="b"/>
              <a:pathLst>
                <a:path w="8668258" h="8079613">
                  <a:moveTo>
                    <a:pt x="0" y="0"/>
                  </a:moveTo>
                  <a:lnTo>
                    <a:pt x="8668258" y="0"/>
                  </a:lnTo>
                  <a:lnTo>
                    <a:pt x="8668258" y="8079613"/>
                  </a:lnTo>
                  <a:lnTo>
                    <a:pt x="0" y="8079613"/>
                  </a:lnTo>
                  <a:lnTo>
                    <a:pt x="0" y="0"/>
                  </a:lnTo>
                  <a:close/>
                </a:path>
              </a:pathLst>
            </a:custGeom>
            <a:blipFill>
              <a:blip r:embed="rId8"/>
              <a:stretch>
                <a:fillRect t="-328" b="-328"/>
              </a:stretch>
            </a:blipFill>
          </p:spPr>
          <p:txBody>
            <a:bodyPr/>
            <a:lstStyle/>
            <a:p>
              <a:endParaRPr lang="en-US"/>
            </a:p>
          </p:txBody>
        </p:sp>
      </p:grpSp>
      <p:grpSp>
        <p:nvGrpSpPr>
          <p:cNvPr id="15" name="Group 15"/>
          <p:cNvGrpSpPr/>
          <p:nvPr/>
        </p:nvGrpSpPr>
        <p:grpSpPr>
          <a:xfrm>
            <a:off x="6083303" y="2726874"/>
            <a:ext cx="4833261" cy="4524832"/>
            <a:chOff x="0" y="0"/>
            <a:chExt cx="6444348" cy="6033110"/>
          </a:xfrm>
        </p:grpSpPr>
        <p:sp>
          <p:nvSpPr>
            <p:cNvPr id="16" name="Freeform 16"/>
            <p:cNvSpPr/>
            <p:nvPr/>
          </p:nvSpPr>
          <p:spPr>
            <a:xfrm>
              <a:off x="0" y="0"/>
              <a:ext cx="6444234" cy="6033135"/>
            </a:xfrm>
            <a:custGeom>
              <a:avLst/>
              <a:gdLst/>
              <a:ahLst/>
              <a:cxnLst/>
              <a:rect l="l" t="t" r="r" b="b"/>
              <a:pathLst>
                <a:path w="6444234" h="6033135">
                  <a:moveTo>
                    <a:pt x="0" y="2304415"/>
                  </a:moveTo>
                  <a:lnTo>
                    <a:pt x="2461514" y="2304415"/>
                  </a:lnTo>
                  <a:lnTo>
                    <a:pt x="3222117" y="0"/>
                  </a:lnTo>
                  <a:lnTo>
                    <a:pt x="3982720" y="2304415"/>
                  </a:lnTo>
                  <a:lnTo>
                    <a:pt x="6444234" y="2304415"/>
                  </a:lnTo>
                  <a:lnTo>
                    <a:pt x="4452874" y="3728593"/>
                  </a:lnTo>
                  <a:lnTo>
                    <a:pt x="5213604" y="6033008"/>
                  </a:lnTo>
                  <a:lnTo>
                    <a:pt x="3222117" y="4608830"/>
                  </a:lnTo>
                  <a:lnTo>
                    <a:pt x="1230757" y="6033135"/>
                  </a:lnTo>
                  <a:lnTo>
                    <a:pt x="1991487" y="3728720"/>
                  </a:lnTo>
                  <a:close/>
                </a:path>
              </a:pathLst>
            </a:custGeom>
            <a:solidFill>
              <a:srgbClr val="FFFF00"/>
            </a:solidFill>
            <a:ln w="25400" cap="sq">
              <a:solidFill>
                <a:srgbClr val="FFFF00"/>
              </a:solidFill>
              <a:prstDash val="solid"/>
              <a:miter/>
            </a:ln>
          </p:spPr>
          <p:txBody>
            <a:bodyPr/>
            <a:lstStyle/>
            <a:p>
              <a:endParaRPr lang="en-US"/>
            </a:p>
          </p:txBody>
        </p:sp>
      </p:grpSp>
      <p:sp>
        <p:nvSpPr>
          <p:cNvPr id="17" name="TextBox 17"/>
          <p:cNvSpPr txBox="1"/>
          <p:nvPr/>
        </p:nvSpPr>
        <p:spPr>
          <a:xfrm>
            <a:off x="7699453" y="4825501"/>
            <a:ext cx="1955073" cy="723900"/>
          </a:xfrm>
          <a:prstGeom prst="rect">
            <a:avLst/>
          </a:prstGeom>
        </p:spPr>
        <p:txBody>
          <a:bodyPr wrap="square" lIns="0" tIns="0" rIns="0" bIns="0" rtlCol="0" anchor="t">
            <a:spAutoFit/>
          </a:bodyPr>
          <a:lstStyle/>
          <a:p>
            <a:pPr algn="l">
              <a:lnSpc>
                <a:spcPts val="5759"/>
              </a:lnSpc>
            </a:pPr>
            <a:r>
              <a:rPr lang="en-US" sz="4800" dirty="0">
                <a:solidFill>
                  <a:srgbClr val="000000"/>
                </a:solidFill>
                <a:latin typeface="Girl Scout 3"/>
                <a:ea typeface="Girl Scout 3"/>
                <a:cs typeface="Girl Scout 3"/>
                <a:sym typeface="Girl Scout 3"/>
              </a:rPr>
              <a:t>NEW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12629969" y="-526371"/>
            <a:ext cx="6419488" cy="4943008"/>
            <a:chOff x="0" y="0"/>
            <a:chExt cx="8559317" cy="6590678"/>
          </a:xfrm>
        </p:grpSpPr>
        <p:sp>
          <p:nvSpPr>
            <p:cNvPr id="3" name="Freeform 3"/>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grpSp>
        <p:nvGrpSpPr>
          <p:cNvPr id="4" name="Group 4"/>
          <p:cNvGrpSpPr/>
          <p:nvPr/>
        </p:nvGrpSpPr>
        <p:grpSpPr>
          <a:xfrm>
            <a:off x="-573424" y="6071368"/>
            <a:ext cx="6419488" cy="4943008"/>
            <a:chOff x="0" y="0"/>
            <a:chExt cx="8559317" cy="6590678"/>
          </a:xfrm>
        </p:grpSpPr>
        <p:sp>
          <p:nvSpPr>
            <p:cNvPr id="5" name="Freeform 5"/>
            <p:cNvSpPr/>
            <p:nvPr/>
          </p:nvSpPr>
          <p:spPr>
            <a:xfrm>
              <a:off x="0" y="0"/>
              <a:ext cx="8559292" cy="6590665"/>
            </a:xfrm>
            <a:custGeom>
              <a:avLst/>
              <a:gdLst/>
              <a:ahLst/>
              <a:cxnLst/>
              <a:rect l="l" t="t" r="r" b="b"/>
              <a:pathLst>
                <a:path w="8559292" h="6590665">
                  <a:moveTo>
                    <a:pt x="0" y="0"/>
                  </a:moveTo>
                  <a:lnTo>
                    <a:pt x="8559292" y="0"/>
                  </a:lnTo>
                  <a:lnTo>
                    <a:pt x="8559292" y="6590665"/>
                  </a:lnTo>
                  <a:lnTo>
                    <a:pt x="0" y="6590665"/>
                  </a:lnTo>
                  <a:lnTo>
                    <a:pt x="0" y="0"/>
                  </a:lnTo>
                  <a:close/>
                </a:path>
              </a:pathLst>
            </a:custGeom>
            <a:blipFill>
              <a:blip r:embed="rId3"/>
              <a:stretch>
                <a:fillRect l="-50" r="-50"/>
              </a:stretch>
            </a:blipFill>
          </p:spPr>
          <p:txBody>
            <a:bodyPr/>
            <a:lstStyle/>
            <a:p>
              <a:endParaRPr lang="en-US"/>
            </a:p>
          </p:txBody>
        </p:sp>
      </p:grpSp>
      <p:sp>
        <p:nvSpPr>
          <p:cNvPr id="6" name="Freeform 6"/>
          <p:cNvSpPr/>
          <p:nvPr/>
        </p:nvSpPr>
        <p:spPr>
          <a:xfrm>
            <a:off x="1028700" y="1807931"/>
            <a:ext cx="16328098" cy="7540847"/>
          </a:xfrm>
          <a:custGeom>
            <a:avLst/>
            <a:gdLst/>
            <a:ahLst/>
            <a:cxnLst/>
            <a:rect l="l" t="t" r="r" b="b"/>
            <a:pathLst>
              <a:path w="16328098" h="7540847">
                <a:moveTo>
                  <a:pt x="0" y="0"/>
                </a:moveTo>
                <a:lnTo>
                  <a:pt x="16328098" y="0"/>
                </a:lnTo>
                <a:lnTo>
                  <a:pt x="16328098" y="7540847"/>
                </a:lnTo>
                <a:lnTo>
                  <a:pt x="0" y="754084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887845" y="759504"/>
            <a:ext cx="14547247" cy="2178615"/>
          </a:xfrm>
          <a:custGeom>
            <a:avLst/>
            <a:gdLst/>
            <a:ahLst/>
            <a:cxnLst/>
            <a:rect l="l" t="t" r="r" b="b"/>
            <a:pathLst>
              <a:path w="14547247" h="2178615">
                <a:moveTo>
                  <a:pt x="0" y="0"/>
                </a:moveTo>
                <a:lnTo>
                  <a:pt x="14547247" y="0"/>
                </a:lnTo>
                <a:lnTo>
                  <a:pt x="14547247" y="2178616"/>
                </a:lnTo>
                <a:lnTo>
                  <a:pt x="0" y="21786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3714597" y="1426067"/>
            <a:ext cx="10893743" cy="781883"/>
          </a:xfrm>
          <a:prstGeom prst="rect">
            <a:avLst/>
          </a:prstGeom>
        </p:spPr>
        <p:txBody>
          <a:bodyPr lIns="0" tIns="0" rIns="0" bIns="0" rtlCol="0" anchor="t">
            <a:spAutoFit/>
          </a:bodyPr>
          <a:lstStyle/>
          <a:p>
            <a:pPr algn="ctr">
              <a:lnSpc>
                <a:spcPts val="5918"/>
              </a:lnSpc>
            </a:pPr>
            <a:r>
              <a:rPr lang="en-US" sz="5499">
                <a:solidFill>
                  <a:srgbClr val="000000"/>
                </a:solidFill>
                <a:latin typeface="Girl Scout 1"/>
                <a:ea typeface="Girl Scout 1"/>
                <a:cs typeface="Girl Scout 1"/>
                <a:sym typeface="Girl Scout 1"/>
              </a:rPr>
              <a:t>PRODUCT PROGRAM UPDATES</a:t>
            </a:r>
          </a:p>
        </p:txBody>
      </p:sp>
      <p:grpSp>
        <p:nvGrpSpPr>
          <p:cNvPr id="9" name="Group 9"/>
          <p:cNvGrpSpPr/>
          <p:nvPr/>
        </p:nvGrpSpPr>
        <p:grpSpPr>
          <a:xfrm rot="-946740">
            <a:off x="14824186" y="5452005"/>
            <a:ext cx="2839212" cy="4114800"/>
            <a:chOff x="0" y="0"/>
            <a:chExt cx="3785616" cy="5486400"/>
          </a:xfrm>
        </p:grpSpPr>
        <p:sp>
          <p:nvSpPr>
            <p:cNvPr id="10" name="Freeform 10"/>
            <p:cNvSpPr/>
            <p:nvPr/>
          </p:nvSpPr>
          <p:spPr>
            <a:xfrm>
              <a:off x="0" y="0"/>
              <a:ext cx="3785616" cy="5486400"/>
            </a:xfrm>
            <a:custGeom>
              <a:avLst/>
              <a:gdLst/>
              <a:ahLst/>
              <a:cxnLst/>
              <a:rect l="l" t="t" r="r" b="b"/>
              <a:pathLst>
                <a:path w="3785616" h="5486400">
                  <a:moveTo>
                    <a:pt x="0" y="0"/>
                  </a:moveTo>
                  <a:lnTo>
                    <a:pt x="3785616" y="0"/>
                  </a:lnTo>
                  <a:lnTo>
                    <a:pt x="3785616" y="5486400"/>
                  </a:lnTo>
                  <a:lnTo>
                    <a:pt x="0" y="5486400"/>
                  </a:lnTo>
                  <a:lnTo>
                    <a:pt x="0" y="0"/>
                  </a:lnTo>
                  <a:close/>
                </a:path>
              </a:pathLst>
            </a:custGeom>
            <a:blipFill>
              <a:blip r:embed="rId6"/>
              <a:stretch>
                <a:fillRect t="-58" b="-57"/>
              </a:stretch>
            </a:blipFill>
          </p:spPr>
          <p:txBody>
            <a:bodyPr/>
            <a:lstStyle/>
            <a:p>
              <a:endParaRPr lang="en-US"/>
            </a:p>
          </p:txBody>
        </p:sp>
      </p:grpSp>
      <p:sp>
        <p:nvSpPr>
          <p:cNvPr id="11" name="TextBox 11"/>
          <p:cNvSpPr txBox="1"/>
          <p:nvPr/>
        </p:nvSpPr>
        <p:spPr>
          <a:xfrm>
            <a:off x="1569339" y="2928595"/>
            <a:ext cx="5186429" cy="448136"/>
          </a:xfrm>
          <a:prstGeom prst="rect">
            <a:avLst/>
          </a:prstGeom>
        </p:spPr>
        <p:txBody>
          <a:bodyPr wrap="square" lIns="0" tIns="0" rIns="0" bIns="0" rtlCol="0" anchor="t">
            <a:spAutoFit/>
          </a:bodyPr>
          <a:lstStyle/>
          <a:p>
            <a:pPr algn="l">
              <a:lnSpc>
                <a:spcPts val="3659"/>
              </a:lnSpc>
            </a:pPr>
            <a:r>
              <a:rPr lang="en-US" sz="3049" dirty="0">
                <a:solidFill>
                  <a:srgbClr val="000000"/>
                </a:solidFill>
                <a:latin typeface="Girl Scout 3"/>
                <a:ea typeface="Girl Scout 3"/>
                <a:cs typeface="Girl Scout 3"/>
                <a:sym typeface="Girl Scout 3"/>
              </a:rPr>
              <a:t>UPCOMING TRAININGS</a:t>
            </a:r>
          </a:p>
        </p:txBody>
      </p:sp>
      <p:grpSp>
        <p:nvGrpSpPr>
          <p:cNvPr id="12" name="Group 12"/>
          <p:cNvGrpSpPr/>
          <p:nvPr/>
        </p:nvGrpSpPr>
        <p:grpSpPr>
          <a:xfrm>
            <a:off x="1499235" y="3721608"/>
            <a:ext cx="4742183" cy="1861823"/>
            <a:chOff x="0" y="0"/>
            <a:chExt cx="6322911" cy="2482431"/>
          </a:xfrm>
        </p:grpSpPr>
        <p:sp>
          <p:nvSpPr>
            <p:cNvPr id="13" name="Freeform 13"/>
            <p:cNvSpPr/>
            <p:nvPr/>
          </p:nvSpPr>
          <p:spPr>
            <a:xfrm>
              <a:off x="0" y="0"/>
              <a:ext cx="6322949" cy="2482469"/>
            </a:xfrm>
            <a:custGeom>
              <a:avLst/>
              <a:gdLst/>
              <a:ahLst/>
              <a:cxnLst/>
              <a:rect l="l" t="t" r="r" b="b"/>
              <a:pathLst>
                <a:path w="6322949" h="2482469">
                  <a:moveTo>
                    <a:pt x="0" y="413766"/>
                  </a:moveTo>
                  <a:cubicBezTo>
                    <a:pt x="0" y="185293"/>
                    <a:pt x="185293" y="0"/>
                    <a:pt x="413766" y="0"/>
                  </a:cubicBezTo>
                  <a:lnTo>
                    <a:pt x="5909183" y="0"/>
                  </a:lnTo>
                  <a:cubicBezTo>
                    <a:pt x="6137656" y="0"/>
                    <a:pt x="6322949" y="185293"/>
                    <a:pt x="6322949" y="413766"/>
                  </a:cubicBezTo>
                  <a:lnTo>
                    <a:pt x="6322949" y="2068703"/>
                  </a:lnTo>
                  <a:cubicBezTo>
                    <a:pt x="6322949" y="2297176"/>
                    <a:pt x="6137656" y="2482469"/>
                    <a:pt x="5909183" y="2482469"/>
                  </a:cubicBezTo>
                  <a:lnTo>
                    <a:pt x="413766" y="2482469"/>
                  </a:lnTo>
                  <a:cubicBezTo>
                    <a:pt x="185293" y="2482469"/>
                    <a:pt x="0" y="2297176"/>
                    <a:pt x="0" y="2068703"/>
                  </a:cubicBezTo>
                  <a:close/>
                </a:path>
              </a:pathLst>
            </a:custGeom>
            <a:solidFill>
              <a:srgbClr val="F7F9F8"/>
            </a:solidFill>
            <a:ln w="10160" cap="sq">
              <a:solidFill>
                <a:srgbClr val="D7DEDA"/>
              </a:solidFill>
              <a:prstDash val="solid"/>
              <a:miter/>
            </a:ln>
          </p:spPr>
          <p:txBody>
            <a:bodyPr/>
            <a:lstStyle/>
            <a:p>
              <a:endParaRPr lang="en-US"/>
            </a:p>
          </p:txBody>
        </p:sp>
      </p:grpSp>
      <p:grpSp>
        <p:nvGrpSpPr>
          <p:cNvPr id="14" name="Group 14"/>
          <p:cNvGrpSpPr/>
          <p:nvPr/>
        </p:nvGrpSpPr>
        <p:grpSpPr>
          <a:xfrm>
            <a:off x="1507617" y="3721608"/>
            <a:ext cx="123444" cy="1851660"/>
            <a:chOff x="0" y="0"/>
            <a:chExt cx="164592" cy="2468880"/>
          </a:xfrm>
        </p:grpSpPr>
        <p:sp>
          <p:nvSpPr>
            <p:cNvPr id="15" name="Freeform 15"/>
            <p:cNvSpPr/>
            <p:nvPr/>
          </p:nvSpPr>
          <p:spPr>
            <a:xfrm>
              <a:off x="0" y="0"/>
              <a:ext cx="164592" cy="2468880"/>
            </a:xfrm>
            <a:custGeom>
              <a:avLst/>
              <a:gdLst/>
              <a:ahLst/>
              <a:cxnLst/>
              <a:rect l="l" t="t" r="r" b="b"/>
              <a:pathLst>
                <a:path w="164592" h="2468880">
                  <a:moveTo>
                    <a:pt x="0" y="0"/>
                  </a:moveTo>
                  <a:lnTo>
                    <a:pt x="164592" y="0"/>
                  </a:lnTo>
                  <a:lnTo>
                    <a:pt x="164592" y="2468880"/>
                  </a:lnTo>
                  <a:lnTo>
                    <a:pt x="0" y="2468880"/>
                  </a:lnTo>
                  <a:close/>
                </a:path>
              </a:pathLst>
            </a:custGeom>
            <a:solidFill>
              <a:srgbClr val="007A48"/>
            </a:solidFill>
          </p:spPr>
          <p:txBody>
            <a:bodyPr/>
            <a:lstStyle/>
            <a:p>
              <a:endParaRPr lang="en-US"/>
            </a:p>
          </p:txBody>
        </p:sp>
      </p:grpSp>
      <p:sp>
        <p:nvSpPr>
          <p:cNvPr id="16" name="TextBox 16"/>
          <p:cNvSpPr txBox="1"/>
          <p:nvPr/>
        </p:nvSpPr>
        <p:spPr>
          <a:xfrm>
            <a:off x="1770154" y="3977259"/>
            <a:ext cx="4255409" cy="337305"/>
          </a:xfrm>
          <a:prstGeom prst="rect">
            <a:avLst/>
          </a:prstGeom>
        </p:spPr>
        <p:txBody>
          <a:bodyPr wrap="square" lIns="0" tIns="0" rIns="0" bIns="0" rtlCol="0" anchor="t">
            <a:spAutoFit/>
          </a:bodyPr>
          <a:lstStyle/>
          <a:p>
            <a:pPr algn="l">
              <a:lnSpc>
                <a:spcPts val="2759"/>
              </a:lnSpc>
            </a:pPr>
            <a:r>
              <a:rPr lang="en-US" sz="2299" dirty="0">
                <a:solidFill>
                  <a:srgbClr val="000000"/>
                </a:solidFill>
                <a:latin typeface="Girl Scout 3"/>
                <a:ea typeface="Girl Scout 3"/>
                <a:cs typeface="Girl Scout 3"/>
                <a:sym typeface="Girl Scout 3"/>
              </a:rPr>
              <a:t>Service Unit Cookie Specialist</a:t>
            </a:r>
          </a:p>
        </p:txBody>
      </p:sp>
      <p:sp>
        <p:nvSpPr>
          <p:cNvPr id="17" name="TextBox 17"/>
          <p:cNvSpPr txBox="1"/>
          <p:nvPr/>
        </p:nvSpPr>
        <p:spPr>
          <a:xfrm>
            <a:off x="1941957" y="4471035"/>
            <a:ext cx="2782443" cy="337305"/>
          </a:xfrm>
          <a:prstGeom prst="rect">
            <a:avLst/>
          </a:prstGeom>
        </p:spPr>
        <p:txBody>
          <a:bodyPr wrap="square" lIns="0" tIns="0" rIns="0" bIns="0" rtlCol="0" anchor="t">
            <a:spAutoFit/>
          </a:bodyPr>
          <a:lstStyle/>
          <a:p>
            <a:pPr algn="l">
              <a:lnSpc>
                <a:spcPts val="2760"/>
              </a:lnSpc>
            </a:pPr>
            <a:r>
              <a:rPr lang="en-US" sz="2300" dirty="0">
                <a:solidFill>
                  <a:srgbClr val="04B352"/>
                </a:solidFill>
                <a:latin typeface="Girl Scout 3"/>
                <a:ea typeface="Girl Scout 3"/>
                <a:cs typeface="Girl Scout 3"/>
                <a:sym typeface="Girl Scout 3"/>
              </a:rPr>
              <a:t>OCTOBER 5 &amp; 8</a:t>
            </a:r>
          </a:p>
        </p:txBody>
      </p:sp>
      <p:sp>
        <p:nvSpPr>
          <p:cNvPr id="18" name="TextBox 18"/>
          <p:cNvSpPr txBox="1"/>
          <p:nvPr/>
        </p:nvSpPr>
        <p:spPr>
          <a:xfrm>
            <a:off x="1941957" y="4996944"/>
            <a:ext cx="3752320" cy="307777"/>
          </a:xfrm>
          <a:prstGeom prst="rect">
            <a:avLst/>
          </a:prstGeom>
        </p:spPr>
        <p:txBody>
          <a:bodyPr wrap="square" lIns="0" tIns="0" rIns="0" bIns="0" rtlCol="0" anchor="t">
            <a:spAutoFit/>
          </a:bodyPr>
          <a:lstStyle/>
          <a:p>
            <a:pPr algn="l">
              <a:lnSpc>
                <a:spcPts val="2400"/>
              </a:lnSpc>
            </a:pPr>
            <a:r>
              <a:rPr lang="en-US" sz="2000" dirty="0">
                <a:solidFill>
                  <a:srgbClr val="000000"/>
                </a:solidFill>
                <a:latin typeface="Girl Scout 3"/>
                <a:ea typeface="Girl Scout 3"/>
                <a:cs typeface="Girl Scout 3"/>
                <a:sym typeface="Girl Scout 3"/>
              </a:rPr>
              <a:t>Volunteer leadership training</a:t>
            </a:r>
          </a:p>
        </p:txBody>
      </p:sp>
      <p:grpSp>
        <p:nvGrpSpPr>
          <p:cNvPr id="19" name="Group 19"/>
          <p:cNvGrpSpPr/>
          <p:nvPr/>
        </p:nvGrpSpPr>
        <p:grpSpPr>
          <a:xfrm>
            <a:off x="6755768" y="3716531"/>
            <a:ext cx="4742183" cy="1861823"/>
            <a:chOff x="0" y="0"/>
            <a:chExt cx="6322911" cy="2482431"/>
          </a:xfrm>
        </p:grpSpPr>
        <p:sp>
          <p:nvSpPr>
            <p:cNvPr id="20" name="Freeform 20"/>
            <p:cNvSpPr/>
            <p:nvPr/>
          </p:nvSpPr>
          <p:spPr>
            <a:xfrm>
              <a:off x="0" y="0"/>
              <a:ext cx="6322949" cy="2482469"/>
            </a:xfrm>
            <a:custGeom>
              <a:avLst/>
              <a:gdLst/>
              <a:ahLst/>
              <a:cxnLst/>
              <a:rect l="l" t="t" r="r" b="b"/>
              <a:pathLst>
                <a:path w="6322949" h="2482469">
                  <a:moveTo>
                    <a:pt x="0" y="413766"/>
                  </a:moveTo>
                  <a:cubicBezTo>
                    <a:pt x="0" y="185293"/>
                    <a:pt x="185293" y="0"/>
                    <a:pt x="413766" y="0"/>
                  </a:cubicBezTo>
                  <a:lnTo>
                    <a:pt x="5909183" y="0"/>
                  </a:lnTo>
                  <a:cubicBezTo>
                    <a:pt x="6137656" y="0"/>
                    <a:pt x="6322949" y="185293"/>
                    <a:pt x="6322949" y="413766"/>
                  </a:cubicBezTo>
                  <a:lnTo>
                    <a:pt x="6322949" y="2068703"/>
                  </a:lnTo>
                  <a:cubicBezTo>
                    <a:pt x="6322949" y="2297176"/>
                    <a:pt x="6137656" y="2482469"/>
                    <a:pt x="5909183" y="2482469"/>
                  </a:cubicBezTo>
                  <a:lnTo>
                    <a:pt x="413766" y="2482469"/>
                  </a:lnTo>
                  <a:cubicBezTo>
                    <a:pt x="185293" y="2482469"/>
                    <a:pt x="0" y="2297176"/>
                    <a:pt x="0" y="2068703"/>
                  </a:cubicBezTo>
                  <a:close/>
                </a:path>
              </a:pathLst>
            </a:custGeom>
            <a:solidFill>
              <a:srgbClr val="F7F9F8"/>
            </a:solidFill>
            <a:ln w="10160" cap="sq">
              <a:solidFill>
                <a:srgbClr val="D7DEDA"/>
              </a:solidFill>
              <a:prstDash val="solid"/>
              <a:miter/>
            </a:ln>
          </p:spPr>
          <p:txBody>
            <a:bodyPr/>
            <a:lstStyle/>
            <a:p>
              <a:endParaRPr lang="en-US"/>
            </a:p>
          </p:txBody>
        </p:sp>
      </p:grpSp>
      <p:grpSp>
        <p:nvGrpSpPr>
          <p:cNvPr id="21" name="Group 21"/>
          <p:cNvGrpSpPr/>
          <p:nvPr/>
        </p:nvGrpSpPr>
        <p:grpSpPr>
          <a:xfrm>
            <a:off x="6760845" y="3721608"/>
            <a:ext cx="123444" cy="1851660"/>
            <a:chOff x="0" y="0"/>
            <a:chExt cx="164592" cy="2468880"/>
          </a:xfrm>
        </p:grpSpPr>
        <p:sp>
          <p:nvSpPr>
            <p:cNvPr id="22" name="Freeform 22"/>
            <p:cNvSpPr/>
            <p:nvPr/>
          </p:nvSpPr>
          <p:spPr>
            <a:xfrm>
              <a:off x="0" y="0"/>
              <a:ext cx="164592" cy="2468880"/>
            </a:xfrm>
            <a:custGeom>
              <a:avLst/>
              <a:gdLst/>
              <a:ahLst/>
              <a:cxnLst/>
              <a:rect l="l" t="t" r="r" b="b"/>
              <a:pathLst>
                <a:path w="164592" h="2468880">
                  <a:moveTo>
                    <a:pt x="0" y="0"/>
                  </a:moveTo>
                  <a:lnTo>
                    <a:pt x="164592" y="0"/>
                  </a:lnTo>
                  <a:lnTo>
                    <a:pt x="164592" y="2468880"/>
                  </a:lnTo>
                  <a:lnTo>
                    <a:pt x="0" y="2468880"/>
                  </a:lnTo>
                  <a:close/>
                </a:path>
              </a:pathLst>
            </a:custGeom>
            <a:solidFill>
              <a:srgbClr val="4275A0"/>
            </a:solidFill>
          </p:spPr>
          <p:txBody>
            <a:bodyPr/>
            <a:lstStyle/>
            <a:p>
              <a:endParaRPr lang="en-US"/>
            </a:p>
          </p:txBody>
        </p:sp>
      </p:grpSp>
      <p:sp>
        <p:nvSpPr>
          <p:cNvPr id="23" name="TextBox 23"/>
          <p:cNvSpPr txBox="1"/>
          <p:nvPr/>
        </p:nvSpPr>
        <p:spPr>
          <a:xfrm>
            <a:off x="7141130" y="3947160"/>
            <a:ext cx="3614623" cy="338875"/>
          </a:xfrm>
          <a:prstGeom prst="rect">
            <a:avLst/>
          </a:prstGeom>
        </p:spPr>
        <p:txBody>
          <a:bodyPr wrap="square" lIns="0" tIns="0" rIns="0" bIns="0" rtlCol="0" anchor="t">
            <a:spAutoFit/>
          </a:bodyPr>
          <a:lstStyle/>
          <a:p>
            <a:pPr algn="l">
              <a:lnSpc>
                <a:spcPts val="2760"/>
              </a:lnSpc>
            </a:pPr>
            <a:r>
              <a:rPr lang="en-US" sz="2300" dirty="0">
                <a:solidFill>
                  <a:srgbClr val="000000"/>
                </a:solidFill>
                <a:latin typeface="Girl Scout 3"/>
                <a:ea typeface="Girl Scout 3"/>
                <a:cs typeface="Girl Scout 3"/>
                <a:sym typeface="Girl Scout 3"/>
              </a:rPr>
              <a:t>Troop Cookie Manager</a:t>
            </a:r>
          </a:p>
        </p:txBody>
      </p:sp>
      <p:sp>
        <p:nvSpPr>
          <p:cNvPr id="24" name="TextBox 24"/>
          <p:cNvSpPr txBox="1"/>
          <p:nvPr/>
        </p:nvSpPr>
        <p:spPr>
          <a:xfrm>
            <a:off x="7195185" y="4471035"/>
            <a:ext cx="3121152" cy="338875"/>
          </a:xfrm>
          <a:prstGeom prst="rect">
            <a:avLst/>
          </a:prstGeom>
        </p:spPr>
        <p:txBody>
          <a:bodyPr wrap="square" lIns="0" tIns="0" rIns="0" bIns="0" rtlCol="0" anchor="t">
            <a:spAutoFit/>
          </a:bodyPr>
          <a:lstStyle/>
          <a:p>
            <a:pPr algn="l">
              <a:lnSpc>
                <a:spcPts val="2760"/>
              </a:lnSpc>
            </a:pPr>
            <a:r>
              <a:rPr lang="en-US" sz="2300" dirty="0">
                <a:solidFill>
                  <a:srgbClr val="04B352"/>
                </a:solidFill>
                <a:latin typeface="Girl Scout 3"/>
                <a:ea typeface="Girl Scout 3"/>
                <a:cs typeface="Girl Scout 3"/>
                <a:sym typeface="Girl Scout 3"/>
              </a:rPr>
              <a:t>NOVEMBER 9 &amp; 19</a:t>
            </a:r>
          </a:p>
        </p:txBody>
      </p:sp>
      <p:sp>
        <p:nvSpPr>
          <p:cNvPr id="25" name="TextBox 25"/>
          <p:cNvSpPr txBox="1"/>
          <p:nvPr/>
        </p:nvSpPr>
        <p:spPr>
          <a:xfrm>
            <a:off x="7159525" y="4996944"/>
            <a:ext cx="4142959" cy="307777"/>
          </a:xfrm>
          <a:prstGeom prst="rect">
            <a:avLst/>
          </a:prstGeom>
        </p:spPr>
        <p:txBody>
          <a:bodyPr wrap="square" lIns="0" tIns="0" rIns="0" bIns="0" rtlCol="0" anchor="t">
            <a:spAutoFit/>
          </a:bodyPr>
          <a:lstStyle/>
          <a:p>
            <a:pPr algn="l">
              <a:lnSpc>
                <a:spcPts val="2400"/>
              </a:lnSpc>
            </a:pPr>
            <a:r>
              <a:rPr lang="en-US" sz="2000" dirty="0">
                <a:solidFill>
                  <a:srgbClr val="000000"/>
                </a:solidFill>
                <a:latin typeface="Girl Scout 3"/>
                <a:ea typeface="Girl Scout 3"/>
                <a:cs typeface="Girl Scout 3"/>
                <a:sym typeface="Girl Scout 3"/>
              </a:rPr>
              <a:t>For troop-level cookie volunteers</a:t>
            </a:r>
          </a:p>
        </p:txBody>
      </p:sp>
      <p:grpSp>
        <p:nvGrpSpPr>
          <p:cNvPr id="26" name="Group 26"/>
          <p:cNvGrpSpPr/>
          <p:nvPr/>
        </p:nvGrpSpPr>
        <p:grpSpPr>
          <a:xfrm>
            <a:off x="12008996" y="3716531"/>
            <a:ext cx="4742183" cy="1861823"/>
            <a:chOff x="0" y="0"/>
            <a:chExt cx="6322911" cy="2482431"/>
          </a:xfrm>
        </p:grpSpPr>
        <p:sp>
          <p:nvSpPr>
            <p:cNvPr id="27" name="Freeform 27"/>
            <p:cNvSpPr/>
            <p:nvPr/>
          </p:nvSpPr>
          <p:spPr>
            <a:xfrm>
              <a:off x="0" y="0"/>
              <a:ext cx="6322949" cy="2482469"/>
            </a:xfrm>
            <a:custGeom>
              <a:avLst/>
              <a:gdLst/>
              <a:ahLst/>
              <a:cxnLst/>
              <a:rect l="l" t="t" r="r" b="b"/>
              <a:pathLst>
                <a:path w="6322949" h="2482469">
                  <a:moveTo>
                    <a:pt x="0" y="413766"/>
                  </a:moveTo>
                  <a:cubicBezTo>
                    <a:pt x="0" y="185293"/>
                    <a:pt x="185293" y="0"/>
                    <a:pt x="413766" y="0"/>
                  </a:cubicBezTo>
                  <a:lnTo>
                    <a:pt x="5909183" y="0"/>
                  </a:lnTo>
                  <a:cubicBezTo>
                    <a:pt x="6137656" y="0"/>
                    <a:pt x="6322949" y="185293"/>
                    <a:pt x="6322949" y="413766"/>
                  </a:cubicBezTo>
                  <a:lnTo>
                    <a:pt x="6322949" y="2068703"/>
                  </a:lnTo>
                  <a:cubicBezTo>
                    <a:pt x="6322949" y="2297176"/>
                    <a:pt x="6137656" y="2482469"/>
                    <a:pt x="5909183" y="2482469"/>
                  </a:cubicBezTo>
                  <a:lnTo>
                    <a:pt x="413766" y="2482469"/>
                  </a:lnTo>
                  <a:cubicBezTo>
                    <a:pt x="185293" y="2482469"/>
                    <a:pt x="0" y="2297176"/>
                    <a:pt x="0" y="2068703"/>
                  </a:cubicBezTo>
                  <a:close/>
                </a:path>
              </a:pathLst>
            </a:custGeom>
            <a:solidFill>
              <a:srgbClr val="F7F9F8"/>
            </a:solidFill>
            <a:ln w="10160" cap="sq">
              <a:solidFill>
                <a:srgbClr val="D7DEDA"/>
              </a:solidFill>
              <a:prstDash val="solid"/>
              <a:miter/>
            </a:ln>
          </p:spPr>
          <p:txBody>
            <a:bodyPr/>
            <a:lstStyle/>
            <a:p>
              <a:endParaRPr lang="en-US"/>
            </a:p>
          </p:txBody>
        </p:sp>
      </p:grpSp>
      <p:grpSp>
        <p:nvGrpSpPr>
          <p:cNvPr id="28" name="Group 28"/>
          <p:cNvGrpSpPr/>
          <p:nvPr/>
        </p:nvGrpSpPr>
        <p:grpSpPr>
          <a:xfrm>
            <a:off x="12014073" y="3721608"/>
            <a:ext cx="123444" cy="1851660"/>
            <a:chOff x="0" y="0"/>
            <a:chExt cx="164592" cy="2468880"/>
          </a:xfrm>
        </p:grpSpPr>
        <p:sp>
          <p:nvSpPr>
            <p:cNvPr id="29" name="Freeform 29"/>
            <p:cNvSpPr/>
            <p:nvPr/>
          </p:nvSpPr>
          <p:spPr>
            <a:xfrm>
              <a:off x="0" y="0"/>
              <a:ext cx="164592" cy="2468880"/>
            </a:xfrm>
            <a:custGeom>
              <a:avLst/>
              <a:gdLst/>
              <a:ahLst/>
              <a:cxnLst/>
              <a:rect l="l" t="t" r="r" b="b"/>
              <a:pathLst>
                <a:path w="164592" h="2468880">
                  <a:moveTo>
                    <a:pt x="0" y="0"/>
                  </a:moveTo>
                  <a:lnTo>
                    <a:pt x="164592" y="0"/>
                  </a:lnTo>
                  <a:lnTo>
                    <a:pt x="164592" y="2468880"/>
                  </a:lnTo>
                  <a:lnTo>
                    <a:pt x="0" y="2468880"/>
                  </a:lnTo>
                  <a:close/>
                </a:path>
              </a:pathLst>
            </a:custGeom>
            <a:solidFill>
              <a:srgbClr val="6C528F"/>
            </a:solidFill>
          </p:spPr>
          <p:txBody>
            <a:bodyPr/>
            <a:lstStyle/>
            <a:p>
              <a:endParaRPr lang="en-US"/>
            </a:p>
          </p:txBody>
        </p:sp>
      </p:grpSp>
      <p:sp>
        <p:nvSpPr>
          <p:cNvPr id="30" name="TextBox 30"/>
          <p:cNvSpPr txBox="1"/>
          <p:nvPr/>
        </p:nvSpPr>
        <p:spPr>
          <a:xfrm>
            <a:off x="12448412" y="3926552"/>
            <a:ext cx="2159927" cy="338875"/>
          </a:xfrm>
          <a:prstGeom prst="rect">
            <a:avLst/>
          </a:prstGeom>
        </p:spPr>
        <p:txBody>
          <a:bodyPr wrap="square" lIns="0" tIns="0" rIns="0" bIns="0" rtlCol="0" anchor="t">
            <a:spAutoFit/>
          </a:bodyPr>
          <a:lstStyle/>
          <a:p>
            <a:pPr algn="l">
              <a:lnSpc>
                <a:spcPts val="2760"/>
              </a:lnSpc>
            </a:pPr>
            <a:r>
              <a:rPr lang="en-US" sz="2300" dirty="0">
                <a:solidFill>
                  <a:srgbClr val="23302C"/>
                </a:solidFill>
                <a:latin typeface="Girl Scout 3"/>
                <a:ea typeface="Girl Scout 3"/>
                <a:cs typeface="Girl Scout 3"/>
                <a:sym typeface="Girl Scout 3"/>
              </a:rPr>
              <a:t>Cookies 101</a:t>
            </a:r>
          </a:p>
        </p:txBody>
      </p:sp>
      <p:sp>
        <p:nvSpPr>
          <p:cNvPr id="31" name="TextBox 31"/>
          <p:cNvSpPr txBox="1"/>
          <p:nvPr/>
        </p:nvSpPr>
        <p:spPr>
          <a:xfrm>
            <a:off x="12448412" y="4471035"/>
            <a:ext cx="3629787" cy="338875"/>
          </a:xfrm>
          <a:prstGeom prst="rect">
            <a:avLst/>
          </a:prstGeom>
        </p:spPr>
        <p:txBody>
          <a:bodyPr wrap="square" lIns="0" tIns="0" rIns="0" bIns="0" rtlCol="0" anchor="t">
            <a:spAutoFit/>
          </a:bodyPr>
          <a:lstStyle/>
          <a:p>
            <a:pPr algn="l">
              <a:lnSpc>
                <a:spcPts val="2760"/>
              </a:lnSpc>
            </a:pPr>
            <a:r>
              <a:rPr lang="en-US" sz="2300" dirty="0">
                <a:solidFill>
                  <a:srgbClr val="04B352"/>
                </a:solidFill>
                <a:latin typeface="Girl Scout 3"/>
                <a:ea typeface="Girl Scout 3"/>
                <a:cs typeface="Girl Scout 3"/>
                <a:sym typeface="Girl Scout 3"/>
              </a:rPr>
              <a:t>NOV. 12, 18, 23  •  DEC. 1</a:t>
            </a:r>
          </a:p>
        </p:txBody>
      </p:sp>
      <p:sp>
        <p:nvSpPr>
          <p:cNvPr id="32" name="TextBox 32"/>
          <p:cNvSpPr txBox="1"/>
          <p:nvPr/>
        </p:nvSpPr>
        <p:spPr>
          <a:xfrm>
            <a:off x="12448413" y="4972050"/>
            <a:ext cx="3897630" cy="307777"/>
          </a:xfrm>
          <a:prstGeom prst="rect">
            <a:avLst/>
          </a:prstGeom>
        </p:spPr>
        <p:txBody>
          <a:bodyPr wrap="square" lIns="0" tIns="0" rIns="0" bIns="0" rtlCol="0" anchor="t">
            <a:spAutoFit/>
          </a:bodyPr>
          <a:lstStyle/>
          <a:p>
            <a:pPr algn="l">
              <a:lnSpc>
                <a:spcPts val="2400"/>
              </a:lnSpc>
            </a:pPr>
            <a:r>
              <a:rPr lang="en-US" sz="2000" dirty="0">
                <a:solidFill>
                  <a:srgbClr val="000000"/>
                </a:solidFill>
                <a:latin typeface="Girl Scout 3"/>
                <a:ea typeface="Girl Scout 3"/>
                <a:cs typeface="Girl Scout 3"/>
                <a:sym typeface="Girl Scout 3"/>
              </a:rPr>
              <a:t>For volunteers new to cookies</a:t>
            </a:r>
          </a:p>
        </p:txBody>
      </p:sp>
      <p:grpSp>
        <p:nvGrpSpPr>
          <p:cNvPr id="33" name="Group 33"/>
          <p:cNvGrpSpPr/>
          <p:nvPr/>
        </p:nvGrpSpPr>
        <p:grpSpPr>
          <a:xfrm>
            <a:off x="1502540" y="6007103"/>
            <a:ext cx="4742183" cy="1861823"/>
            <a:chOff x="0" y="0"/>
            <a:chExt cx="6322911" cy="2482431"/>
          </a:xfrm>
        </p:grpSpPr>
        <p:sp>
          <p:nvSpPr>
            <p:cNvPr id="34" name="Freeform 34"/>
            <p:cNvSpPr/>
            <p:nvPr/>
          </p:nvSpPr>
          <p:spPr>
            <a:xfrm>
              <a:off x="0" y="0"/>
              <a:ext cx="6322949" cy="2482469"/>
            </a:xfrm>
            <a:custGeom>
              <a:avLst/>
              <a:gdLst/>
              <a:ahLst/>
              <a:cxnLst/>
              <a:rect l="l" t="t" r="r" b="b"/>
              <a:pathLst>
                <a:path w="6322949" h="2482469">
                  <a:moveTo>
                    <a:pt x="0" y="413766"/>
                  </a:moveTo>
                  <a:cubicBezTo>
                    <a:pt x="0" y="185293"/>
                    <a:pt x="185293" y="0"/>
                    <a:pt x="413766" y="0"/>
                  </a:cubicBezTo>
                  <a:lnTo>
                    <a:pt x="5909183" y="0"/>
                  </a:lnTo>
                  <a:cubicBezTo>
                    <a:pt x="6137656" y="0"/>
                    <a:pt x="6322949" y="185293"/>
                    <a:pt x="6322949" y="413766"/>
                  </a:cubicBezTo>
                  <a:lnTo>
                    <a:pt x="6322949" y="2068703"/>
                  </a:lnTo>
                  <a:cubicBezTo>
                    <a:pt x="6322949" y="2297176"/>
                    <a:pt x="6137656" y="2482469"/>
                    <a:pt x="5909183" y="2482469"/>
                  </a:cubicBezTo>
                  <a:lnTo>
                    <a:pt x="413766" y="2482469"/>
                  </a:lnTo>
                  <a:cubicBezTo>
                    <a:pt x="185293" y="2482469"/>
                    <a:pt x="0" y="2297176"/>
                    <a:pt x="0" y="2068703"/>
                  </a:cubicBezTo>
                  <a:close/>
                </a:path>
              </a:pathLst>
            </a:custGeom>
            <a:solidFill>
              <a:srgbClr val="F7F9F8"/>
            </a:solidFill>
            <a:ln w="10160" cap="sq">
              <a:solidFill>
                <a:srgbClr val="D7DEDA"/>
              </a:solidFill>
              <a:prstDash val="solid"/>
              <a:miter/>
            </a:ln>
          </p:spPr>
          <p:txBody>
            <a:bodyPr/>
            <a:lstStyle/>
            <a:p>
              <a:endParaRPr lang="en-US"/>
            </a:p>
          </p:txBody>
        </p:sp>
      </p:grpSp>
      <p:grpSp>
        <p:nvGrpSpPr>
          <p:cNvPr id="35" name="Group 35"/>
          <p:cNvGrpSpPr/>
          <p:nvPr/>
        </p:nvGrpSpPr>
        <p:grpSpPr>
          <a:xfrm>
            <a:off x="1507617" y="6012180"/>
            <a:ext cx="123444" cy="1851660"/>
            <a:chOff x="0" y="0"/>
            <a:chExt cx="164592" cy="2468880"/>
          </a:xfrm>
        </p:grpSpPr>
        <p:sp>
          <p:nvSpPr>
            <p:cNvPr id="36" name="Freeform 36"/>
            <p:cNvSpPr/>
            <p:nvPr/>
          </p:nvSpPr>
          <p:spPr>
            <a:xfrm>
              <a:off x="0" y="0"/>
              <a:ext cx="164592" cy="2468880"/>
            </a:xfrm>
            <a:custGeom>
              <a:avLst/>
              <a:gdLst/>
              <a:ahLst/>
              <a:cxnLst/>
              <a:rect l="l" t="t" r="r" b="b"/>
              <a:pathLst>
                <a:path w="164592" h="2468880">
                  <a:moveTo>
                    <a:pt x="0" y="0"/>
                  </a:moveTo>
                  <a:lnTo>
                    <a:pt x="164592" y="0"/>
                  </a:lnTo>
                  <a:lnTo>
                    <a:pt x="164592" y="2468880"/>
                  </a:lnTo>
                  <a:lnTo>
                    <a:pt x="0" y="2468880"/>
                  </a:lnTo>
                  <a:close/>
                </a:path>
              </a:pathLst>
            </a:custGeom>
            <a:solidFill>
              <a:srgbClr val="007A48"/>
            </a:solidFill>
          </p:spPr>
          <p:txBody>
            <a:bodyPr/>
            <a:lstStyle/>
            <a:p>
              <a:endParaRPr lang="en-US"/>
            </a:p>
          </p:txBody>
        </p:sp>
      </p:grpSp>
      <p:sp>
        <p:nvSpPr>
          <p:cNvPr id="37" name="TextBox 37"/>
          <p:cNvSpPr txBox="1"/>
          <p:nvPr/>
        </p:nvSpPr>
        <p:spPr>
          <a:xfrm>
            <a:off x="1832512" y="6267831"/>
            <a:ext cx="4317665" cy="338875"/>
          </a:xfrm>
          <a:prstGeom prst="rect">
            <a:avLst/>
          </a:prstGeom>
        </p:spPr>
        <p:txBody>
          <a:bodyPr wrap="square" lIns="0" tIns="0" rIns="0" bIns="0" rtlCol="0" anchor="t">
            <a:spAutoFit/>
          </a:bodyPr>
          <a:lstStyle/>
          <a:p>
            <a:pPr algn="l">
              <a:lnSpc>
                <a:spcPts val="2759"/>
              </a:lnSpc>
            </a:pPr>
            <a:r>
              <a:rPr lang="en-US" sz="2299" dirty="0">
                <a:solidFill>
                  <a:srgbClr val="000000"/>
                </a:solidFill>
                <a:latin typeface="Girl Scout 3"/>
                <a:ea typeface="Girl Scout 3"/>
                <a:cs typeface="Girl Scout 3"/>
                <a:sym typeface="Girl Scout 3"/>
              </a:rPr>
              <a:t>Juliette / IRG Cookie Training</a:t>
            </a:r>
          </a:p>
        </p:txBody>
      </p:sp>
      <p:sp>
        <p:nvSpPr>
          <p:cNvPr id="38" name="TextBox 38"/>
          <p:cNvSpPr txBox="1"/>
          <p:nvPr/>
        </p:nvSpPr>
        <p:spPr>
          <a:xfrm>
            <a:off x="1832512" y="6761607"/>
            <a:ext cx="2282288" cy="338875"/>
          </a:xfrm>
          <a:prstGeom prst="rect">
            <a:avLst/>
          </a:prstGeom>
        </p:spPr>
        <p:txBody>
          <a:bodyPr wrap="square" lIns="0" tIns="0" rIns="0" bIns="0" rtlCol="0" anchor="t">
            <a:spAutoFit/>
          </a:bodyPr>
          <a:lstStyle/>
          <a:p>
            <a:pPr algn="l">
              <a:lnSpc>
                <a:spcPts val="2760"/>
              </a:lnSpc>
            </a:pPr>
            <a:r>
              <a:rPr lang="en-US" sz="2300" dirty="0">
                <a:solidFill>
                  <a:srgbClr val="04B352"/>
                </a:solidFill>
                <a:latin typeface="Girl Scout 3"/>
                <a:ea typeface="Girl Scout 3"/>
                <a:cs typeface="Girl Scout 3"/>
                <a:sym typeface="Girl Scout 3"/>
              </a:rPr>
              <a:t>DECEMBER 2</a:t>
            </a:r>
          </a:p>
        </p:txBody>
      </p:sp>
      <p:sp>
        <p:nvSpPr>
          <p:cNvPr id="39" name="TextBox 39"/>
          <p:cNvSpPr txBox="1"/>
          <p:nvPr/>
        </p:nvSpPr>
        <p:spPr>
          <a:xfrm>
            <a:off x="1832512" y="7185555"/>
            <a:ext cx="3861765" cy="628650"/>
          </a:xfrm>
          <a:prstGeom prst="rect">
            <a:avLst/>
          </a:prstGeom>
        </p:spPr>
        <p:txBody>
          <a:bodyPr lIns="0" tIns="0" rIns="0" bIns="0" rtlCol="0" anchor="t">
            <a:spAutoFit/>
          </a:bodyPr>
          <a:lstStyle/>
          <a:p>
            <a:pPr algn="l">
              <a:lnSpc>
                <a:spcPts val="2400"/>
              </a:lnSpc>
            </a:pPr>
            <a:r>
              <a:rPr lang="en-US" sz="2000" dirty="0">
                <a:solidFill>
                  <a:srgbClr val="23302C"/>
                </a:solidFill>
                <a:latin typeface="Girl Scout 3"/>
                <a:ea typeface="Girl Scout 3"/>
                <a:cs typeface="Girl Scout 3"/>
                <a:sym typeface="Girl Scout 3"/>
              </a:rPr>
              <a:t>Cookie training for individually registered girls</a:t>
            </a:r>
          </a:p>
        </p:txBody>
      </p:sp>
      <p:grpSp>
        <p:nvGrpSpPr>
          <p:cNvPr id="40" name="Group 40"/>
          <p:cNvGrpSpPr/>
          <p:nvPr/>
        </p:nvGrpSpPr>
        <p:grpSpPr>
          <a:xfrm>
            <a:off x="6755768" y="6007103"/>
            <a:ext cx="4742183" cy="1861823"/>
            <a:chOff x="0" y="0"/>
            <a:chExt cx="6322911" cy="2482431"/>
          </a:xfrm>
        </p:grpSpPr>
        <p:sp>
          <p:nvSpPr>
            <p:cNvPr id="41" name="Freeform 41"/>
            <p:cNvSpPr/>
            <p:nvPr/>
          </p:nvSpPr>
          <p:spPr>
            <a:xfrm>
              <a:off x="0" y="0"/>
              <a:ext cx="6322949" cy="2482469"/>
            </a:xfrm>
            <a:custGeom>
              <a:avLst/>
              <a:gdLst/>
              <a:ahLst/>
              <a:cxnLst/>
              <a:rect l="l" t="t" r="r" b="b"/>
              <a:pathLst>
                <a:path w="6322949" h="2482469">
                  <a:moveTo>
                    <a:pt x="0" y="413766"/>
                  </a:moveTo>
                  <a:cubicBezTo>
                    <a:pt x="0" y="185293"/>
                    <a:pt x="185293" y="0"/>
                    <a:pt x="413766" y="0"/>
                  </a:cubicBezTo>
                  <a:lnTo>
                    <a:pt x="5909183" y="0"/>
                  </a:lnTo>
                  <a:cubicBezTo>
                    <a:pt x="6137656" y="0"/>
                    <a:pt x="6322949" y="185293"/>
                    <a:pt x="6322949" y="413766"/>
                  </a:cubicBezTo>
                  <a:lnTo>
                    <a:pt x="6322949" y="2068703"/>
                  </a:lnTo>
                  <a:cubicBezTo>
                    <a:pt x="6322949" y="2297176"/>
                    <a:pt x="6137656" y="2482469"/>
                    <a:pt x="5909183" y="2482469"/>
                  </a:cubicBezTo>
                  <a:lnTo>
                    <a:pt x="413766" y="2482469"/>
                  </a:lnTo>
                  <a:cubicBezTo>
                    <a:pt x="185293" y="2482469"/>
                    <a:pt x="0" y="2297176"/>
                    <a:pt x="0" y="2068703"/>
                  </a:cubicBezTo>
                  <a:close/>
                </a:path>
              </a:pathLst>
            </a:custGeom>
            <a:solidFill>
              <a:srgbClr val="F7F9F8"/>
            </a:solidFill>
            <a:ln w="10160" cap="sq">
              <a:solidFill>
                <a:srgbClr val="D7DEDA"/>
              </a:solidFill>
              <a:prstDash val="solid"/>
              <a:miter/>
            </a:ln>
          </p:spPr>
          <p:txBody>
            <a:bodyPr/>
            <a:lstStyle/>
            <a:p>
              <a:endParaRPr lang="en-US"/>
            </a:p>
          </p:txBody>
        </p:sp>
      </p:grpSp>
      <p:grpSp>
        <p:nvGrpSpPr>
          <p:cNvPr id="42" name="Group 42"/>
          <p:cNvGrpSpPr/>
          <p:nvPr/>
        </p:nvGrpSpPr>
        <p:grpSpPr>
          <a:xfrm>
            <a:off x="6760845" y="6012180"/>
            <a:ext cx="123444" cy="1851660"/>
            <a:chOff x="0" y="0"/>
            <a:chExt cx="164592" cy="2468880"/>
          </a:xfrm>
        </p:grpSpPr>
        <p:sp>
          <p:nvSpPr>
            <p:cNvPr id="43" name="Freeform 43"/>
            <p:cNvSpPr/>
            <p:nvPr/>
          </p:nvSpPr>
          <p:spPr>
            <a:xfrm>
              <a:off x="0" y="0"/>
              <a:ext cx="164592" cy="2468880"/>
            </a:xfrm>
            <a:custGeom>
              <a:avLst/>
              <a:gdLst/>
              <a:ahLst/>
              <a:cxnLst/>
              <a:rect l="l" t="t" r="r" b="b"/>
              <a:pathLst>
                <a:path w="164592" h="2468880">
                  <a:moveTo>
                    <a:pt x="0" y="0"/>
                  </a:moveTo>
                  <a:lnTo>
                    <a:pt x="164592" y="0"/>
                  </a:lnTo>
                  <a:lnTo>
                    <a:pt x="164592" y="2468880"/>
                  </a:lnTo>
                  <a:lnTo>
                    <a:pt x="0" y="2468880"/>
                  </a:lnTo>
                  <a:close/>
                </a:path>
              </a:pathLst>
            </a:custGeom>
            <a:solidFill>
              <a:srgbClr val="4275A0"/>
            </a:solidFill>
          </p:spPr>
          <p:txBody>
            <a:bodyPr/>
            <a:lstStyle/>
            <a:p>
              <a:endParaRPr lang="en-US"/>
            </a:p>
          </p:txBody>
        </p:sp>
      </p:grpSp>
      <p:sp>
        <p:nvSpPr>
          <p:cNvPr id="44" name="TextBox 44"/>
          <p:cNvSpPr txBox="1"/>
          <p:nvPr/>
        </p:nvSpPr>
        <p:spPr>
          <a:xfrm>
            <a:off x="7096329" y="6267831"/>
            <a:ext cx="4307075" cy="338875"/>
          </a:xfrm>
          <a:prstGeom prst="rect">
            <a:avLst/>
          </a:prstGeom>
        </p:spPr>
        <p:txBody>
          <a:bodyPr wrap="square" lIns="0" tIns="0" rIns="0" bIns="0" rtlCol="0" anchor="t">
            <a:spAutoFit/>
          </a:bodyPr>
          <a:lstStyle/>
          <a:p>
            <a:pPr algn="l">
              <a:lnSpc>
                <a:spcPts val="2759"/>
              </a:lnSpc>
            </a:pPr>
            <a:r>
              <a:rPr lang="en-US" sz="2299" dirty="0">
                <a:solidFill>
                  <a:srgbClr val="000000"/>
                </a:solidFill>
                <a:latin typeface="Girl Scout 3"/>
                <a:ea typeface="Girl Scout 3"/>
                <a:cs typeface="Girl Scout 3"/>
                <a:sym typeface="Girl Scout 3"/>
              </a:rPr>
              <a:t>Digital Cookie: Parents &amp; Girls</a:t>
            </a:r>
          </a:p>
        </p:txBody>
      </p:sp>
      <p:sp>
        <p:nvSpPr>
          <p:cNvPr id="45" name="TextBox 45"/>
          <p:cNvSpPr txBox="1"/>
          <p:nvPr/>
        </p:nvSpPr>
        <p:spPr>
          <a:xfrm>
            <a:off x="7159526" y="6757036"/>
            <a:ext cx="2289274" cy="338875"/>
          </a:xfrm>
          <a:prstGeom prst="rect">
            <a:avLst/>
          </a:prstGeom>
        </p:spPr>
        <p:txBody>
          <a:bodyPr wrap="square" lIns="0" tIns="0" rIns="0" bIns="0" rtlCol="0" anchor="t">
            <a:spAutoFit/>
          </a:bodyPr>
          <a:lstStyle/>
          <a:p>
            <a:pPr algn="l">
              <a:lnSpc>
                <a:spcPts val="2760"/>
              </a:lnSpc>
            </a:pPr>
            <a:r>
              <a:rPr lang="en-US" sz="2300" dirty="0">
                <a:solidFill>
                  <a:srgbClr val="04B352"/>
                </a:solidFill>
                <a:latin typeface="Girl Scout 3"/>
                <a:ea typeface="Girl Scout 3"/>
                <a:cs typeface="Girl Scout 3"/>
                <a:sym typeface="Girl Scout 3"/>
              </a:rPr>
              <a:t>DECEMBER 8</a:t>
            </a:r>
          </a:p>
        </p:txBody>
      </p:sp>
      <p:sp>
        <p:nvSpPr>
          <p:cNvPr id="46" name="TextBox 46"/>
          <p:cNvSpPr txBox="1"/>
          <p:nvPr/>
        </p:nvSpPr>
        <p:spPr>
          <a:xfrm>
            <a:off x="7096330" y="7275957"/>
            <a:ext cx="4100096" cy="307777"/>
          </a:xfrm>
          <a:prstGeom prst="rect">
            <a:avLst/>
          </a:prstGeom>
        </p:spPr>
        <p:txBody>
          <a:bodyPr wrap="square" lIns="0" tIns="0" rIns="0" bIns="0" rtlCol="0" anchor="t">
            <a:spAutoFit/>
          </a:bodyPr>
          <a:lstStyle/>
          <a:p>
            <a:pPr algn="l">
              <a:lnSpc>
                <a:spcPts val="2400"/>
              </a:lnSpc>
            </a:pPr>
            <a:r>
              <a:rPr lang="en-US" sz="2000" dirty="0">
                <a:solidFill>
                  <a:srgbClr val="000000"/>
                </a:solidFill>
                <a:latin typeface="Girl Scout 3"/>
                <a:ea typeface="Girl Scout 3"/>
                <a:cs typeface="Girl Scout 3"/>
                <a:sym typeface="Girl Scout 3"/>
              </a:rPr>
              <a:t>Online platform overview + Q&amp;A</a:t>
            </a:r>
          </a:p>
        </p:txBody>
      </p:sp>
      <p:grpSp>
        <p:nvGrpSpPr>
          <p:cNvPr id="47" name="Group 47"/>
          <p:cNvGrpSpPr/>
          <p:nvPr/>
        </p:nvGrpSpPr>
        <p:grpSpPr>
          <a:xfrm>
            <a:off x="12008996" y="6007103"/>
            <a:ext cx="4742183" cy="1861823"/>
            <a:chOff x="0" y="0"/>
            <a:chExt cx="6322911" cy="2482431"/>
          </a:xfrm>
        </p:grpSpPr>
        <p:sp>
          <p:nvSpPr>
            <p:cNvPr id="48" name="Freeform 48"/>
            <p:cNvSpPr/>
            <p:nvPr/>
          </p:nvSpPr>
          <p:spPr>
            <a:xfrm>
              <a:off x="0" y="0"/>
              <a:ext cx="6322949" cy="2482469"/>
            </a:xfrm>
            <a:custGeom>
              <a:avLst/>
              <a:gdLst/>
              <a:ahLst/>
              <a:cxnLst/>
              <a:rect l="l" t="t" r="r" b="b"/>
              <a:pathLst>
                <a:path w="6322949" h="2482469">
                  <a:moveTo>
                    <a:pt x="0" y="413766"/>
                  </a:moveTo>
                  <a:cubicBezTo>
                    <a:pt x="0" y="185293"/>
                    <a:pt x="185293" y="0"/>
                    <a:pt x="413766" y="0"/>
                  </a:cubicBezTo>
                  <a:lnTo>
                    <a:pt x="5909183" y="0"/>
                  </a:lnTo>
                  <a:cubicBezTo>
                    <a:pt x="6137656" y="0"/>
                    <a:pt x="6322949" y="185293"/>
                    <a:pt x="6322949" y="413766"/>
                  </a:cubicBezTo>
                  <a:lnTo>
                    <a:pt x="6322949" y="2068703"/>
                  </a:lnTo>
                  <a:cubicBezTo>
                    <a:pt x="6322949" y="2297176"/>
                    <a:pt x="6137656" y="2482469"/>
                    <a:pt x="5909183" y="2482469"/>
                  </a:cubicBezTo>
                  <a:lnTo>
                    <a:pt x="413766" y="2482469"/>
                  </a:lnTo>
                  <a:cubicBezTo>
                    <a:pt x="185293" y="2482469"/>
                    <a:pt x="0" y="2297176"/>
                    <a:pt x="0" y="2068703"/>
                  </a:cubicBezTo>
                  <a:close/>
                </a:path>
              </a:pathLst>
            </a:custGeom>
            <a:solidFill>
              <a:srgbClr val="F7F9F8"/>
            </a:solidFill>
            <a:ln w="10160" cap="sq">
              <a:solidFill>
                <a:srgbClr val="D7DEDA"/>
              </a:solidFill>
              <a:prstDash val="solid"/>
              <a:miter/>
            </a:ln>
          </p:spPr>
          <p:txBody>
            <a:bodyPr/>
            <a:lstStyle/>
            <a:p>
              <a:endParaRPr lang="en-US"/>
            </a:p>
          </p:txBody>
        </p:sp>
      </p:grpSp>
      <p:grpSp>
        <p:nvGrpSpPr>
          <p:cNvPr id="49" name="Group 49"/>
          <p:cNvGrpSpPr/>
          <p:nvPr/>
        </p:nvGrpSpPr>
        <p:grpSpPr>
          <a:xfrm>
            <a:off x="12014073" y="6012180"/>
            <a:ext cx="123444" cy="1851660"/>
            <a:chOff x="0" y="0"/>
            <a:chExt cx="164592" cy="2468880"/>
          </a:xfrm>
        </p:grpSpPr>
        <p:sp>
          <p:nvSpPr>
            <p:cNvPr id="50" name="Freeform 50"/>
            <p:cNvSpPr/>
            <p:nvPr/>
          </p:nvSpPr>
          <p:spPr>
            <a:xfrm>
              <a:off x="0" y="0"/>
              <a:ext cx="164592" cy="2468880"/>
            </a:xfrm>
            <a:custGeom>
              <a:avLst/>
              <a:gdLst/>
              <a:ahLst/>
              <a:cxnLst/>
              <a:rect l="l" t="t" r="r" b="b"/>
              <a:pathLst>
                <a:path w="164592" h="2468880">
                  <a:moveTo>
                    <a:pt x="0" y="0"/>
                  </a:moveTo>
                  <a:lnTo>
                    <a:pt x="164592" y="0"/>
                  </a:lnTo>
                  <a:lnTo>
                    <a:pt x="164592" y="2468880"/>
                  </a:lnTo>
                  <a:lnTo>
                    <a:pt x="0" y="2468880"/>
                  </a:lnTo>
                  <a:close/>
                </a:path>
              </a:pathLst>
            </a:custGeom>
            <a:solidFill>
              <a:srgbClr val="6C528F"/>
            </a:solidFill>
          </p:spPr>
          <p:txBody>
            <a:bodyPr/>
            <a:lstStyle/>
            <a:p>
              <a:endParaRPr lang="en-US"/>
            </a:p>
          </p:txBody>
        </p:sp>
      </p:grpSp>
      <p:sp>
        <p:nvSpPr>
          <p:cNvPr id="51" name="TextBox 51"/>
          <p:cNvSpPr txBox="1"/>
          <p:nvPr/>
        </p:nvSpPr>
        <p:spPr>
          <a:xfrm>
            <a:off x="12307781" y="6239256"/>
            <a:ext cx="4472602" cy="338875"/>
          </a:xfrm>
          <a:prstGeom prst="rect">
            <a:avLst/>
          </a:prstGeom>
        </p:spPr>
        <p:txBody>
          <a:bodyPr wrap="square" lIns="0" tIns="0" rIns="0" bIns="0" rtlCol="0" anchor="t">
            <a:spAutoFit/>
          </a:bodyPr>
          <a:lstStyle/>
          <a:p>
            <a:pPr algn="l">
              <a:lnSpc>
                <a:spcPts val="2759"/>
              </a:lnSpc>
            </a:pPr>
            <a:r>
              <a:rPr lang="en-US" sz="2299" dirty="0">
                <a:solidFill>
                  <a:srgbClr val="000000"/>
                </a:solidFill>
                <a:latin typeface="Girl Scout 3"/>
                <a:ea typeface="Girl Scout 3"/>
                <a:cs typeface="Girl Scout 3"/>
                <a:sym typeface="Girl Scout 3"/>
              </a:rPr>
              <a:t>Digital Cookie: Troop Managers</a:t>
            </a:r>
          </a:p>
        </p:txBody>
      </p:sp>
      <p:sp>
        <p:nvSpPr>
          <p:cNvPr id="52" name="TextBox 52"/>
          <p:cNvSpPr txBox="1"/>
          <p:nvPr/>
        </p:nvSpPr>
        <p:spPr>
          <a:xfrm>
            <a:off x="12307780" y="6761607"/>
            <a:ext cx="2779819" cy="338875"/>
          </a:xfrm>
          <a:prstGeom prst="rect">
            <a:avLst/>
          </a:prstGeom>
        </p:spPr>
        <p:txBody>
          <a:bodyPr wrap="square" lIns="0" tIns="0" rIns="0" bIns="0" rtlCol="0" anchor="t">
            <a:spAutoFit/>
          </a:bodyPr>
          <a:lstStyle/>
          <a:p>
            <a:pPr algn="l">
              <a:lnSpc>
                <a:spcPts val="2760"/>
              </a:lnSpc>
            </a:pPr>
            <a:r>
              <a:rPr lang="en-US" sz="2300" dirty="0">
                <a:solidFill>
                  <a:srgbClr val="04B352"/>
                </a:solidFill>
                <a:latin typeface="Girl Scout 3"/>
                <a:ea typeface="Girl Scout 3"/>
                <a:cs typeface="Girl Scout 3"/>
                <a:sym typeface="Girl Scout 3"/>
              </a:rPr>
              <a:t>DECEMBER 10</a:t>
            </a:r>
          </a:p>
        </p:txBody>
      </p:sp>
      <p:sp>
        <p:nvSpPr>
          <p:cNvPr id="53" name="TextBox 53"/>
          <p:cNvSpPr txBox="1"/>
          <p:nvPr/>
        </p:nvSpPr>
        <p:spPr>
          <a:xfrm>
            <a:off x="12307781" y="7275957"/>
            <a:ext cx="4127311" cy="307777"/>
          </a:xfrm>
          <a:prstGeom prst="rect">
            <a:avLst/>
          </a:prstGeom>
        </p:spPr>
        <p:txBody>
          <a:bodyPr wrap="square" lIns="0" tIns="0" rIns="0" bIns="0" rtlCol="0" anchor="t">
            <a:spAutoFit/>
          </a:bodyPr>
          <a:lstStyle/>
          <a:p>
            <a:pPr algn="l">
              <a:lnSpc>
                <a:spcPts val="2400"/>
              </a:lnSpc>
            </a:pPr>
            <a:r>
              <a:rPr lang="en-US" sz="2000" dirty="0">
                <a:solidFill>
                  <a:srgbClr val="000000"/>
                </a:solidFill>
                <a:latin typeface="Girl Scout 3"/>
                <a:ea typeface="Girl Scout 3"/>
                <a:cs typeface="Girl Scout 3"/>
                <a:sym typeface="Girl Scout 3"/>
              </a:rPr>
              <a:t>Online platform overview + Q&amp;A</a:t>
            </a:r>
          </a:p>
        </p:txBody>
      </p:sp>
      <p:sp>
        <p:nvSpPr>
          <p:cNvPr id="54" name="TextBox 54"/>
          <p:cNvSpPr txBox="1"/>
          <p:nvPr/>
        </p:nvSpPr>
        <p:spPr>
          <a:xfrm>
            <a:off x="1770154" y="8347610"/>
            <a:ext cx="14845189" cy="381000"/>
          </a:xfrm>
          <a:prstGeom prst="rect">
            <a:avLst/>
          </a:prstGeom>
        </p:spPr>
        <p:txBody>
          <a:bodyPr lIns="0" tIns="0" rIns="0" bIns="0" rtlCol="0" anchor="t">
            <a:spAutoFit/>
          </a:bodyPr>
          <a:lstStyle/>
          <a:p>
            <a:pPr algn="ctr">
              <a:lnSpc>
                <a:spcPts val="2969"/>
              </a:lnSpc>
            </a:pPr>
            <a:r>
              <a:rPr lang="en-US" sz="2474">
                <a:solidFill>
                  <a:srgbClr val="000000"/>
                </a:solidFill>
                <a:latin typeface="Girl Scout 3"/>
                <a:ea typeface="Girl Scout 3"/>
                <a:cs typeface="Girl Scout 3"/>
                <a:sym typeface="Girl Scout 3"/>
              </a:rPr>
              <a:t>Training dates and joining links are available on the council website. Please help us spread the 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2880938" y="1699195"/>
            <a:ext cx="11659827" cy="7358671"/>
            <a:chOff x="0" y="0"/>
            <a:chExt cx="2932631" cy="1850822"/>
          </a:xfrm>
        </p:grpSpPr>
        <p:sp>
          <p:nvSpPr>
            <p:cNvPr id="4" name="Freeform 4"/>
            <p:cNvSpPr/>
            <p:nvPr/>
          </p:nvSpPr>
          <p:spPr>
            <a:xfrm>
              <a:off x="0" y="0"/>
              <a:ext cx="2932631" cy="1850822"/>
            </a:xfrm>
            <a:custGeom>
              <a:avLst/>
              <a:gdLst/>
              <a:ahLst/>
              <a:cxnLst/>
              <a:rect l="l" t="t" r="r" b="b"/>
              <a:pathLst>
                <a:path w="2932631" h="1850822">
                  <a:moveTo>
                    <a:pt x="33863" y="0"/>
                  </a:moveTo>
                  <a:lnTo>
                    <a:pt x="2898768" y="0"/>
                  </a:lnTo>
                  <a:cubicBezTo>
                    <a:pt x="2917470" y="0"/>
                    <a:pt x="2932631" y="15161"/>
                    <a:pt x="2932631" y="33863"/>
                  </a:cubicBezTo>
                  <a:lnTo>
                    <a:pt x="2932631" y="1816959"/>
                  </a:lnTo>
                  <a:cubicBezTo>
                    <a:pt x="2932631" y="1825940"/>
                    <a:pt x="2929063" y="1834554"/>
                    <a:pt x="2922713" y="1840904"/>
                  </a:cubicBezTo>
                  <a:cubicBezTo>
                    <a:pt x="2916362" y="1847255"/>
                    <a:pt x="2907749" y="1850822"/>
                    <a:pt x="2898768" y="1850822"/>
                  </a:cubicBezTo>
                  <a:lnTo>
                    <a:pt x="33863" y="1850822"/>
                  </a:lnTo>
                  <a:cubicBezTo>
                    <a:pt x="15161" y="1850822"/>
                    <a:pt x="0" y="1835661"/>
                    <a:pt x="0" y="1816959"/>
                  </a:cubicBezTo>
                  <a:lnTo>
                    <a:pt x="0" y="33863"/>
                  </a:lnTo>
                  <a:cubicBezTo>
                    <a:pt x="0" y="15161"/>
                    <a:pt x="15161" y="0"/>
                    <a:pt x="33863"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932631" cy="188892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4250882" y="818158"/>
            <a:ext cx="8919940" cy="8919940"/>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9" name="Group 9"/>
          <p:cNvGrpSpPr/>
          <p:nvPr/>
        </p:nvGrpSpPr>
        <p:grpSpPr>
          <a:xfrm>
            <a:off x="4771928" y="1399975"/>
            <a:ext cx="7951388" cy="795138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1" name="TextBox 11"/>
          <p:cNvSpPr txBox="1"/>
          <p:nvPr/>
        </p:nvSpPr>
        <p:spPr>
          <a:xfrm>
            <a:off x="5519617" y="2534783"/>
            <a:ext cx="6458055" cy="5539978"/>
          </a:xfrm>
          <a:prstGeom prst="rect">
            <a:avLst/>
          </a:prstGeom>
        </p:spPr>
        <p:txBody>
          <a:bodyPr wrap="square" lIns="0" tIns="0" rIns="0" bIns="0" rtlCol="0" anchor="t">
            <a:spAutoFit/>
          </a:bodyPr>
          <a:lstStyle/>
          <a:p>
            <a:pPr algn="ctr"/>
            <a:r>
              <a:rPr lang="en-US" sz="9000" dirty="0">
                <a:solidFill>
                  <a:srgbClr val="000000"/>
                </a:solidFill>
                <a:latin typeface="Girl Scout 2"/>
                <a:ea typeface="Girl Scout 2"/>
                <a:cs typeface="Girl Scout 2"/>
                <a:sym typeface="Girl Scout 2"/>
              </a:rPr>
              <a:t>Other Service Unit Business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2" name="Freeform 2"/>
          <p:cNvSpPr/>
          <p:nvPr/>
        </p:nvSpPr>
        <p:spPr>
          <a:xfrm>
            <a:off x="-746834" y="6656604"/>
            <a:ext cx="6419485" cy="4943004"/>
          </a:xfrm>
          <a:custGeom>
            <a:avLst/>
            <a:gdLst/>
            <a:ahLst/>
            <a:cxnLst/>
            <a:rect l="l" t="t" r="r" b="b"/>
            <a:pathLst>
              <a:path w="6419485" h="4943004">
                <a:moveTo>
                  <a:pt x="0" y="0"/>
                </a:moveTo>
                <a:lnTo>
                  <a:pt x="6419485" y="0"/>
                </a:lnTo>
                <a:lnTo>
                  <a:pt x="6419485" y="4943004"/>
                </a:lnTo>
                <a:lnTo>
                  <a:pt x="0" y="49430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2880938" y="1699195"/>
            <a:ext cx="11659827" cy="7358671"/>
            <a:chOff x="0" y="0"/>
            <a:chExt cx="2932631" cy="1850822"/>
          </a:xfrm>
        </p:grpSpPr>
        <p:sp>
          <p:nvSpPr>
            <p:cNvPr id="4" name="Freeform 4"/>
            <p:cNvSpPr/>
            <p:nvPr/>
          </p:nvSpPr>
          <p:spPr>
            <a:xfrm>
              <a:off x="0" y="0"/>
              <a:ext cx="2932631" cy="1850822"/>
            </a:xfrm>
            <a:custGeom>
              <a:avLst/>
              <a:gdLst/>
              <a:ahLst/>
              <a:cxnLst/>
              <a:rect l="l" t="t" r="r" b="b"/>
              <a:pathLst>
                <a:path w="2932631" h="1850822">
                  <a:moveTo>
                    <a:pt x="33863" y="0"/>
                  </a:moveTo>
                  <a:lnTo>
                    <a:pt x="2898768" y="0"/>
                  </a:lnTo>
                  <a:cubicBezTo>
                    <a:pt x="2917470" y="0"/>
                    <a:pt x="2932631" y="15161"/>
                    <a:pt x="2932631" y="33863"/>
                  </a:cubicBezTo>
                  <a:lnTo>
                    <a:pt x="2932631" y="1816959"/>
                  </a:lnTo>
                  <a:cubicBezTo>
                    <a:pt x="2932631" y="1825940"/>
                    <a:pt x="2929063" y="1834554"/>
                    <a:pt x="2922713" y="1840904"/>
                  </a:cubicBezTo>
                  <a:cubicBezTo>
                    <a:pt x="2916362" y="1847255"/>
                    <a:pt x="2907749" y="1850822"/>
                    <a:pt x="2898768" y="1850822"/>
                  </a:cubicBezTo>
                  <a:lnTo>
                    <a:pt x="33863" y="1850822"/>
                  </a:lnTo>
                  <a:cubicBezTo>
                    <a:pt x="15161" y="1850822"/>
                    <a:pt x="0" y="1835661"/>
                    <a:pt x="0" y="1816959"/>
                  </a:cubicBezTo>
                  <a:lnTo>
                    <a:pt x="0" y="33863"/>
                  </a:lnTo>
                  <a:cubicBezTo>
                    <a:pt x="0" y="15161"/>
                    <a:pt x="15161" y="0"/>
                    <a:pt x="33863" y="0"/>
                  </a:cubicBezTo>
                  <a:close/>
                </a:path>
              </a:pathLst>
            </a:custGeom>
            <a:solidFill>
              <a:srgbClr val="5C1F8B"/>
            </a:solidFill>
            <a:ln w="38100" cap="rnd">
              <a:solidFill>
                <a:srgbClr val="5C1F8B"/>
              </a:solidFill>
              <a:prstDash val="solid"/>
              <a:round/>
            </a:ln>
          </p:spPr>
          <p:txBody>
            <a:bodyPr/>
            <a:lstStyle/>
            <a:p>
              <a:endParaRPr lang="en-US"/>
            </a:p>
          </p:txBody>
        </p:sp>
        <p:sp>
          <p:nvSpPr>
            <p:cNvPr id="5" name="TextBox 5"/>
            <p:cNvSpPr txBox="1"/>
            <p:nvPr/>
          </p:nvSpPr>
          <p:spPr>
            <a:xfrm>
              <a:off x="0" y="-38100"/>
              <a:ext cx="2932631" cy="188892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rot="-10800000">
            <a:off x="12662608" y="-700532"/>
            <a:ext cx="6419485" cy="4943004"/>
          </a:xfrm>
          <a:custGeom>
            <a:avLst/>
            <a:gdLst/>
            <a:ahLst/>
            <a:cxnLst/>
            <a:rect l="l" t="t" r="r" b="b"/>
            <a:pathLst>
              <a:path w="6419485" h="4943004">
                <a:moveTo>
                  <a:pt x="0" y="0"/>
                </a:moveTo>
                <a:lnTo>
                  <a:pt x="6419486" y="0"/>
                </a:lnTo>
                <a:lnTo>
                  <a:pt x="6419486" y="4943003"/>
                </a:lnTo>
                <a:lnTo>
                  <a:pt x="0" y="49430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4250882" y="818158"/>
            <a:ext cx="8919940" cy="8919940"/>
            <a:chOff x="0" y="0"/>
            <a:chExt cx="6350000" cy="6350000"/>
          </a:xfrm>
        </p:grpSpPr>
        <p:sp>
          <p:nvSpPr>
            <p:cNvPr id="8" name="Freeform 8"/>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D329E"/>
            </a:solidFill>
          </p:spPr>
          <p:txBody>
            <a:bodyPr/>
            <a:lstStyle/>
            <a:p>
              <a:endParaRPr lang="en-US"/>
            </a:p>
          </p:txBody>
        </p:sp>
      </p:grpSp>
      <p:grpSp>
        <p:nvGrpSpPr>
          <p:cNvPr id="9" name="Group 9"/>
          <p:cNvGrpSpPr/>
          <p:nvPr/>
        </p:nvGrpSpPr>
        <p:grpSpPr>
          <a:xfrm>
            <a:off x="4735158" y="1306912"/>
            <a:ext cx="7951388" cy="7951388"/>
            <a:chOff x="0" y="0"/>
            <a:chExt cx="6350000" cy="6350000"/>
          </a:xfrm>
        </p:grpSpPr>
        <p:sp>
          <p:nvSpPr>
            <p:cNvPr id="10" name="Freeform 10"/>
            <p:cNvSpPr/>
            <p:nvPr/>
          </p:nvSpPr>
          <p:spPr>
            <a:xfrm>
              <a:off x="0" y="0"/>
              <a:ext cx="6352540" cy="6351270"/>
            </a:xfrm>
            <a:custGeom>
              <a:avLst/>
              <a:gdLst/>
              <a:ahLst/>
              <a:cxnLst/>
              <a:rect l="l" t="t" r="r" b="b"/>
              <a:pathLst>
                <a:path w="6352540" h="6351270">
                  <a:moveTo>
                    <a:pt x="5472430" y="2223770"/>
                  </a:moveTo>
                  <a:cubicBezTo>
                    <a:pt x="5795010" y="1845310"/>
                    <a:pt x="5772150" y="1281430"/>
                    <a:pt x="5420360" y="929640"/>
                  </a:cubicBezTo>
                  <a:cubicBezTo>
                    <a:pt x="5068570" y="577850"/>
                    <a:pt x="4505960" y="554990"/>
                    <a:pt x="4126230" y="877570"/>
                  </a:cubicBezTo>
                  <a:cubicBezTo>
                    <a:pt x="4086860" y="382270"/>
                    <a:pt x="3672840" y="0"/>
                    <a:pt x="3175000" y="0"/>
                  </a:cubicBezTo>
                  <a:cubicBezTo>
                    <a:pt x="2677160" y="0"/>
                    <a:pt x="2263140" y="382270"/>
                    <a:pt x="2223770" y="878840"/>
                  </a:cubicBezTo>
                  <a:cubicBezTo>
                    <a:pt x="1845310" y="556260"/>
                    <a:pt x="1281430" y="579120"/>
                    <a:pt x="929640" y="930910"/>
                  </a:cubicBezTo>
                  <a:cubicBezTo>
                    <a:pt x="577850" y="1282700"/>
                    <a:pt x="554990" y="1845310"/>
                    <a:pt x="877570" y="2225040"/>
                  </a:cubicBezTo>
                  <a:cubicBezTo>
                    <a:pt x="382270" y="2263140"/>
                    <a:pt x="0" y="2677160"/>
                    <a:pt x="0" y="3175000"/>
                  </a:cubicBezTo>
                  <a:cubicBezTo>
                    <a:pt x="0" y="3672840"/>
                    <a:pt x="382270" y="4086860"/>
                    <a:pt x="878840" y="4126230"/>
                  </a:cubicBezTo>
                  <a:cubicBezTo>
                    <a:pt x="556260" y="4504690"/>
                    <a:pt x="579120" y="5068570"/>
                    <a:pt x="930910" y="5420360"/>
                  </a:cubicBezTo>
                  <a:cubicBezTo>
                    <a:pt x="1282700" y="5772150"/>
                    <a:pt x="1845310" y="5795010"/>
                    <a:pt x="2225040" y="5472430"/>
                  </a:cubicBezTo>
                  <a:cubicBezTo>
                    <a:pt x="2264410" y="5969000"/>
                    <a:pt x="2678430" y="6351270"/>
                    <a:pt x="3176270" y="6351270"/>
                  </a:cubicBezTo>
                  <a:cubicBezTo>
                    <a:pt x="3674110" y="6351270"/>
                    <a:pt x="4088130" y="5969000"/>
                    <a:pt x="4127500" y="5473700"/>
                  </a:cubicBezTo>
                  <a:cubicBezTo>
                    <a:pt x="4505960" y="5796280"/>
                    <a:pt x="5069840" y="5773420"/>
                    <a:pt x="5421630" y="5421630"/>
                  </a:cubicBezTo>
                  <a:cubicBezTo>
                    <a:pt x="5773420" y="5069840"/>
                    <a:pt x="5796280" y="4507230"/>
                    <a:pt x="5473700" y="4127500"/>
                  </a:cubicBezTo>
                  <a:cubicBezTo>
                    <a:pt x="5970270" y="4088130"/>
                    <a:pt x="6352540" y="3674110"/>
                    <a:pt x="6352540" y="3176270"/>
                  </a:cubicBezTo>
                  <a:cubicBezTo>
                    <a:pt x="6350000" y="2677160"/>
                    <a:pt x="5967730" y="2263140"/>
                    <a:pt x="5472430" y="2223770"/>
                  </a:cubicBezTo>
                  <a:close/>
                </a:path>
              </a:pathLst>
            </a:custGeom>
            <a:solidFill>
              <a:srgbClr val="FF7818"/>
            </a:solidFill>
          </p:spPr>
          <p:txBody>
            <a:bodyPr/>
            <a:lstStyle/>
            <a:p>
              <a:endParaRPr lang="en-US"/>
            </a:p>
          </p:txBody>
        </p:sp>
      </p:grpSp>
      <p:sp>
        <p:nvSpPr>
          <p:cNvPr id="11" name="TextBox 11"/>
          <p:cNvSpPr txBox="1"/>
          <p:nvPr/>
        </p:nvSpPr>
        <p:spPr>
          <a:xfrm>
            <a:off x="5285341" y="3209783"/>
            <a:ext cx="6851021" cy="3270126"/>
          </a:xfrm>
          <a:prstGeom prst="rect">
            <a:avLst/>
          </a:prstGeom>
        </p:spPr>
        <p:txBody>
          <a:bodyPr lIns="0" tIns="0" rIns="0" bIns="0" rtlCol="0" anchor="t">
            <a:spAutoFit/>
          </a:bodyPr>
          <a:lstStyle/>
          <a:p>
            <a:pPr algn="ctr">
              <a:lnSpc>
                <a:spcPts val="8460"/>
              </a:lnSpc>
            </a:pPr>
            <a:r>
              <a:rPr lang="en-US" sz="7622" dirty="0">
                <a:solidFill>
                  <a:srgbClr val="000000"/>
                </a:solidFill>
                <a:latin typeface="Girl Scout 2"/>
                <a:ea typeface="Girl Scout 2"/>
                <a:cs typeface="Girl Scout 2"/>
                <a:sym typeface="Girl Scout 2"/>
              </a:rPr>
              <a:t>Next Meeting:</a:t>
            </a:r>
          </a:p>
          <a:p>
            <a:pPr algn="ctr">
              <a:lnSpc>
                <a:spcPts val="8460"/>
              </a:lnSpc>
            </a:pPr>
            <a:r>
              <a:rPr lang="en-US" sz="7622" dirty="0">
                <a:solidFill>
                  <a:srgbClr val="000000"/>
                </a:solidFill>
                <a:latin typeface="Girl Scout 2"/>
                <a:ea typeface="Girl Scout 2"/>
                <a:cs typeface="Girl Scout 2"/>
                <a:sym typeface="Girl Scout 2"/>
              </a:rPr>
              <a:t>XXX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0DEF1"/>
        </a:solidFill>
        <a:effectLst/>
      </p:bgPr>
    </p:bg>
    <p:spTree>
      <p:nvGrpSpPr>
        <p:cNvPr id="1" name=""/>
        <p:cNvGrpSpPr/>
        <p:nvPr/>
      </p:nvGrpSpPr>
      <p:grpSpPr>
        <a:xfrm>
          <a:off x="0" y="0"/>
          <a:ext cx="0" cy="0"/>
          <a:chOff x="0" y="0"/>
          <a:chExt cx="0" cy="0"/>
        </a:xfrm>
      </p:grpSpPr>
      <p:sp>
        <p:nvSpPr>
          <p:cNvPr id="3" name="Freeform 3"/>
          <p:cNvSpPr/>
          <p:nvPr/>
        </p:nvSpPr>
        <p:spPr>
          <a:xfrm>
            <a:off x="-602477" y="6541768"/>
            <a:ext cx="5940896" cy="4574490"/>
          </a:xfrm>
          <a:custGeom>
            <a:avLst/>
            <a:gdLst/>
            <a:ahLst/>
            <a:cxnLst/>
            <a:rect l="l" t="t" r="r" b="b"/>
            <a:pathLst>
              <a:path w="5940896" h="4574490">
                <a:moveTo>
                  <a:pt x="0" y="0"/>
                </a:moveTo>
                <a:lnTo>
                  <a:pt x="5940896" y="0"/>
                </a:lnTo>
                <a:lnTo>
                  <a:pt x="5940896" y="4574490"/>
                </a:lnTo>
                <a:lnTo>
                  <a:pt x="0" y="457449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rot="-10800000">
            <a:off x="13097730" y="-402083"/>
            <a:ext cx="6013465" cy="4630368"/>
          </a:xfrm>
          <a:custGeom>
            <a:avLst/>
            <a:gdLst/>
            <a:ahLst/>
            <a:cxnLst/>
            <a:rect l="l" t="t" r="r" b="b"/>
            <a:pathLst>
              <a:path w="6013465" h="4630368">
                <a:moveTo>
                  <a:pt x="0" y="0"/>
                </a:moveTo>
                <a:lnTo>
                  <a:pt x="6013465" y="0"/>
                </a:lnTo>
                <a:lnTo>
                  <a:pt x="6013465" y="4630368"/>
                </a:lnTo>
                <a:lnTo>
                  <a:pt x="0" y="46303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4504558" y="941304"/>
            <a:ext cx="8872650" cy="8550844"/>
          </a:xfrm>
          <a:custGeom>
            <a:avLst/>
            <a:gdLst/>
            <a:ahLst/>
            <a:cxnLst/>
            <a:rect l="l" t="t" r="r" b="b"/>
            <a:pathLst>
              <a:path w="8872650" h="8550844">
                <a:moveTo>
                  <a:pt x="0" y="0"/>
                </a:moveTo>
                <a:lnTo>
                  <a:pt x="8872650" y="0"/>
                </a:lnTo>
                <a:lnTo>
                  <a:pt x="8872650" y="8550845"/>
                </a:lnTo>
                <a:lnTo>
                  <a:pt x="0" y="8550845"/>
                </a:lnTo>
                <a:lnTo>
                  <a:pt x="0" y="0"/>
                </a:lnTo>
                <a:close/>
              </a:path>
            </a:pathLst>
          </a:custGeom>
          <a:blipFill>
            <a:blip r:embed="rId3"/>
            <a:stretch>
              <a:fillRect l="-4" r="-4"/>
            </a:stretch>
          </a:blipFill>
        </p:spPr>
        <p:txBody>
          <a:bodyPr/>
          <a:lstStyle/>
          <a:p>
            <a:endParaRPr lang="en-US"/>
          </a:p>
        </p:txBody>
      </p:sp>
      <p:sp>
        <p:nvSpPr>
          <p:cNvPr id="6" name="Freeform 6"/>
          <p:cNvSpPr/>
          <p:nvPr/>
        </p:nvSpPr>
        <p:spPr>
          <a:xfrm>
            <a:off x="4972880" y="1392641"/>
            <a:ext cx="7936006" cy="7648171"/>
          </a:xfrm>
          <a:custGeom>
            <a:avLst/>
            <a:gdLst/>
            <a:ahLst/>
            <a:cxnLst/>
            <a:rect l="l" t="t" r="r" b="b"/>
            <a:pathLst>
              <a:path w="7936006" h="7648171">
                <a:moveTo>
                  <a:pt x="0" y="0"/>
                </a:moveTo>
                <a:lnTo>
                  <a:pt x="7936006" y="0"/>
                </a:lnTo>
                <a:lnTo>
                  <a:pt x="7936006" y="7648171"/>
                </a:lnTo>
                <a:lnTo>
                  <a:pt x="0" y="7648171"/>
                </a:lnTo>
                <a:lnTo>
                  <a:pt x="0" y="0"/>
                </a:lnTo>
                <a:close/>
              </a:path>
            </a:pathLst>
          </a:custGeom>
          <a:blipFill>
            <a:blip r:embed="rId4"/>
            <a:stretch>
              <a:fillRect l="-4" r="-4"/>
            </a:stretch>
          </a:blipFill>
        </p:spPr>
        <p:txBody>
          <a:bodyPr/>
          <a:lstStyle/>
          <a:p>
            <a:endParaRPr lang="en-US"/>
          </a:p>
        </p:txBody>
      </p:sp>
      <p:sp>
        <p:nvSpPr>
          <p:cNvPr id="7" name="Freeform 7"/>
          <p:cNvSpPr/>
          <p:nvPr/>
        </p:nvSpPr>
        <p:spPr>
          <a:xfrm>
            <a:off x="5418528" y="1822124"/>
            <a:ext cx="7044711" cy="6789204"/>
          </a:xfrm>
          <a:custGeom>
            <a:avLst/>
            <a:gdLst/>
            <a:ahLst/>
            <a:cxnLst/>
            <a:rect l="l" t="t" r="r" b="b"/>
            <a:pathLst>
              <a:path w="7044711" h="6789204">
                <a:moveTo>
                  <a:pt x="0" y="0"/>
                </a:moveTo>
                <a:lnTo>
                  <a:pt x="7044711" y="0"/>
                </a:lnTo>
                <a:lnTo>
                  <a:pt x="7044711" y="6789204"/>
                </a:lnTo>
                <a:lnTo>
                  <a:pt x="0" y="6789204"/>
                </a:lnTo>
                <a:lnTo>
                  <a:pt x="0" y="0"/>
                </a:lnTo>
                <a:close/>
              </a:path>
            </a:pathLst>
          </a:custGeom>
          <a:blipFill>
            <a:blip r:embed="rId5"/>
            <a:stretch>
              <a:fillRect l="-4" r="-4"/>
            </a:stretch>
          </a:blipFill>
        </p:spPr>
        <p:txBody>
          <a:bodyPr/>
          <a:lstStyle/>
          <a:p>
            <a:endParaRPr lang="en-US"/>
          </a:p>
        </p:txBody>
      </p:sp>
      <p:sp>
        <p:nvSpPr>
          <p:cNvPr id="8" name="TextBox 8"/>
          <p:cNvSpPr txBox="1"/>
          <p:nvPr/>
        </p:nvSpPr>
        <p:spPr>
          <a:xfrm>
            <a:off x="5338419" y="3293452"/>
            <a:ext cx="7570467" cy="1354764"/>
          </a:xfrm>
          <a:prstGeom prst="rect">
            <a:avLst/>
          </a:prstGeom>
        </p:spPr>
        <p:txBody>
          <a:bodyPr lIns="0" tIns="0" rIns="0" bIns="0" rtlCol="0" anchor="t">
            <a:spAutoFit/>
          </a:bodyPr>
          <a:lstStyle/>
          <a:p>
            <a:pPr algn="ctr">
              <a:lnSpc>
                <a:spcPts val="9906"/>
              </a:lnSpc>
            </a:pPr>
            <a:endParaRPr/>
          </a:p>
        </p:txBody>
      </p:sp>
      <p:sp>
        <p:nvSpPr>
          <p:cNvPr id="9" name="TextBox 9"/>
          <p:cNvSpPr txBox="1"/>
          <p:nvPr/>
        </p:nvSpPr>
        <p:spPr>
          <a:xfrm>
            <a:off x="4347728" y="3561490"/>
            <a:ext cx="9551850" cy="3781883"/>
          </a:xfrm>
          <a:prstGeom prst="rect">
            <a:avLst/>
          </a:prstGeom>
        </p:spPr>
        <p:txBody>
          <a:bodyPr lIns="0" tIns="0" rIns="0" bIns="0" rtlCol="0" anchor="t">
            <a:spAutoFit/>
          </a:bodyPr>
          <a:lstStyle/>
          <a:p>
            <a:pPr algn="ctr">
              <a:lnSpc>
                <a:spcPts val="14784"/>
              </a:lnSpc>
            </a:pPr>
            <a:r>
              <a:rPr lang="en-US" sz="13440">
                <a:solidFill>
                  <a:srgbClr val="FFFFFF"/>
                </a:solidFill>
                <a:latin typeface="Girl Scout 1"/>
                <a:ea typeface="Girl Scout 1"/>
                <a:cs typeface="Girl Scout 1"/>
                <a:sym typeface="Girl Scout 1"/>
              </a:rPr>
              <a:t>Thank </a:t>
            </a:r>
          </a:p>
          <a:p>
            <a:pPr algn="ctr">
              <a:lnSpc>
                <a:spcPts val="14784"/>
              </a:lnSpc>
            </a:pPr>
            <a:r>
              <a:rPr lang="en-US" sz="13440">
                <a:solidFill>
                  <a:srgbClr val="FFFFFF"/>
                </a:solidFill>
                <a:latin typeface="Girl Scout 1"/>
                <a:ea typeface="Girl Scout 1"/>
                <a:cs typeface="Girl Scout 1"/>
                <a:sym typeface="Girl Scout 1"/>
              </a:rPr>
              <a:t>You!</a:t>
            </a:r>
          </a:p>
        </p:txBody>
      </p:sp>
      <p:sp>
        <p:nvSpPr>
          <p:cNvPr id="10" name="Freeform 10"/>
          <p:cNvSpPr/>
          <p:nvPr/>
        </p:nvSpPr>
        <p:spPr>
          <a:xfrm rot="-598446" flipH="1">
            <a:off x="2888334" y="4758790"/>
            <a:ext cx="5375032" cy="5618064"/>
          </a:xfrm>
          <a:custGeom>
            <a:avLst/>
            <a:gdLst/>
            <a:ahLst/>
            <a:cxnLst/>
            <a:rect l="l" t="t" r="r" b="b"/>
            <a:pathLst>
              <a:path w="5375032" h="5618064">
                <a:moveTo>
                  <a:pt x="5375032" y="0"/>
                </a:moveTo>
                <a:lnTo>
                  <a:pt x="0" y="0"/>
                </a:lnTo>
                <a:lnTo>
                  <a:pt x="0" y="5618065"/>
                </a:lnTo>
                <a:lnTo>
                  <a:pt x="5375032" y="5618065"/>
                </a:lnTo>
                <a:lnTo>
                  <a:pt x="5375032" y="0"/>
                </a:lnTo>
                <a:close/>
              </a:path>
            </a:pathLst>
          </a:custGeom>
          <a:blipFill>
            <a:blip r:embed="rId6"/>
            <a:stretch>
              <a:fillRect r="-4521"/>
            </a:stretch>
          </a:blipFill>
        </p:spPr>
        <p:txBody>
          <a:bodyPr/>
          <a:lstStyle/>
          <a:p>
            <a:endParaRPr lang="en-US"/>
          </a:p>
        </p:txBody>
      </p:sp>
      <p:sp>
        <p:nvSpPr>
          <p:cNvPr id="11" name="Freeform 11"/>
          <p:cNvSpPr/>
          <p:nvPr/>
        </p:nvSpPr>
        <p:spPr>
          <a:xfrm rot="524887">
            <a:off x="9824398" y="4620034"/>
            <a:ext cx="5147164" cy="5618064"/>
          </a:xfrm>
          <a:custGeom>
            <a:avLst/>
            <a:gdLst/>
            <a:ahLst/>
            <a:cxnLst/>
            <a:rect l="l" t="t" r="r" b="b"/>
            <a:pathLst>
              <a:path w="5147164" h="5618064">
                <a:moveTo>
                  <a:pt x="0" y="0"/>
                </a:moveTo>
                <a:lnTo>
                  <a:pt x="5147164" y="0"/>
                </a:lnTo>
                <a:lnTo>
                  <a:pt x="5147164" y="5618065"/>
                </a:lnTo>
                <a:lnTo>
                  <a:pt x="0" y="5618065"/>
                </a:lnTo>
                <a:lnTo>
                  <a:pt x="0" y="0"/>
                </a:lnTo>
                <a:close/>
              </a:path>
            </a:pathLst>
          </a:custGeom>
          <a:blipFill>
            <a:blip r:embed="rId6"/>
            <a:stretch>
              <a:fillRect r="-9148"/>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1539</Words>
  <Application>Microsoft Office PowerPoint</Application>
  <PresentationFormat>Custom</PresentationFormat>
  <Paragraphs>178</Paragraphs>
  <Slides>25</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Girl Scout 4</vt:lpstr>
      <vt:lpstr>Girl Scout 3</vt:lpstr>
      <vt:lpstr>Girl Scout 2</vt:lpstr>
      <vt:lpstr>Calibri</vt:lpstr>
      <vt:lpstr>Girl Scout 1</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SALT Meeting Powerpoint - August 2026</dc:title>
  <dc:creator>Jaclyn Johnson</dc:creator>
  <cp:lastModifiedBy>Jaclyn Johnson</cp:lastModifiedBy>
  <cp:revision>1</cp:revision>
  <dcterms:created xsi:type="dcterms:W3CDTF">2006-08-16T00:00:00Z</dcterms:created>
  <dcterms:modified xsi:type="dcterms:W3CDTF">2026-10-02T13:37:20Z</dcterms:modified>
  <dc:identifier>DAHQ4ZnaIkE</dc:identifier>
</cp:coreProperties>
</file>