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7FFFEB60_1CFEBFEF.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0"/>
  </p:notesMasterIdLst>
  <p:sldIdLst>
    <p:sldId id="2147478336" r:id="rId5"/>
    <p:sldId id="2147478337" r:id="rId6"/>
    <p:sldId id="2147478343" r:id="rId7"/>
    <p:sldId id="2147478367" r:id="rId8"/>
    <p:sldId id="2147478338" r:id="rId9"/>
    <p:sldId id="2147478321" r:id="rId10"/>
    <p:sldId id="2147478365" r:id="rId11"/>
    <p:sldId id="2147478366" r:id="rId12"/>
    <p:sldId id="2147478368" r:id="rId13"/>
    <p:sldId id="2147478369" r:id="rId14"/>
    <p:sldId id="2147478370" r:id="rId15"/>
    <p:sldId id="2147478371" r:id="rId16"/>
    <p:sldId id="2147478347" r:id="rId17"/>
    <p:sldId id="2147478334" r:id="rId18"/>
    <p:sldId id="2147478372" r:id="rId19"/>
    <p:sldId id="2147478342" r:id="rId20"/>
    <p:sldId id="2147478319" r:id="rId21"/>
    <p:sldId id="2147478301" r:id="rId22"/>
    <p:sldId id="2147478345" r:id="rId23"/>
    <p:sldId id="2147478373" r:id="rId24"/>
    <p:sldId id="2147478333" r:id="rId25"/>
    <p:sldId id="2147478344" r:id="rId26"/>
    <p:sldId id="2147478324" r:id="rId27"/>
    <p:sldId id="271" r:id="rId28"/>
    <p:sldId id="2147478335" r:id="rId29"/>
  </p:sldIdLst>
  <p:sldSz cx="18288000" cy="10287000"/>
  <p:notesSz cx="7102475" cy="9388475"/>
  <p:embeddedFontLst>
    <p:embeddedFont>
      <p:font typeface="Girl Scout 1" panose="020B0604020202020204" charset="0"/>
      <p:regular r:id="rId31"/>
    </p:embeddedFont>
    <p:embeddedFont>
      <p:font typeface="Girl Scout 2" panose="020B0604020202020204" charset="0"/>
      <p:regular r:id="rId32"/>
    </p:embeddedFont>
    <p:embeddedFont>
      <p:font typeface="Girl Scout Display Light" panose="02020003000000000000" pitchFamily="18" charset="0"/>
      <p:regular r:id="rId33"/>
      <p:italic r:id="rId34"/>
    </p:embeddedFont>
    <p:embeddedFont>
      <p:font typeface="Girl Scout Text Book" panose="02020003000000000000" pitchFamily="18" charset="0"/>
      <p:regular r:id="rId35"/>
      <p:bold r:id="rId36"/>
      <p:italic r:id="rId37"/>
    </p:embeddedFont>
    <p:embeddedFont>
      <p:font typeface="Palatino Linotype" panose="02040502050505030304" pitchFamily="18" charset="0"/>
      <p:regular r:id="rId38"/>
      <p:bold r:id="rId39"/>
      <p:italic r:id="rId40"/>
      <p:boldItalic r:id="rId41"/>
    </p:embeddedFont>
    <p:embeddedFont>
      <p:font typeface="Trefoil Sans Medium" panose="00000600000000000000" pitchFamily="50" charset="0"/>
      <p:regular r:id="rId42"/>
      <p: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1EBA0B-BFE1-2E4F-BF69-49FC95F9102F}" name="Jagroo, Mary" initials="JM" userId="S::mjagroo@girlscouts.org::e30e0fc3-12f1-425a-b926-0fe968314a63" providerId="AD"/>
  <p188:author id="{64E7DD30-06CE-56C3-3640-DABB6FA02BC5}" name="Sawyer Thomas" initials="ST" userId="S::sthomas@girlscoutsp2p.org::b119ff11-e7ca-479b-883c-1aa8e1eda63a" providerId="AD"/>
  <p188:author id="{AFFC5E34-D383-3FAD-C4A2-7CEBBB6D1F06}" name="Alexis Braca" initials="AB" userId="S::abraca@girlscoutsp2p.org::4440e6d6-c0b4-48af-b86b-83925e2b248c" providerId="AD"/>
  <p188:author id="{D6EBC843-779A-D128-8716-01574FE4880B}" name="Emily Satterfield" initials="ES" userId="S::esatterfield@girlscoutsp2p.org::5ef8363d-06f8-4be9-b306-84bf785e4751" providerId="AD"/>
  <p188:author id="{7859838B-D36B-6C8E-89F4-EAA13E2B41B3}" name="Sandi Heavener" initials="SH" userId="S::sheavener@girlscoutsp2p.org::1f9ea76d-7229-4bbd-99ef-a381bf5edc08" providerId="AD"/>
  <p188:author id="{0D6B03A3-1267-8D64-D486-F51ED23D7828}" name="Kim Stikeleather" initials="KS" userId="S::kstikeleather@girlscoutsp2p.org::3372c3cc-4be1-4cff-a0c7-c60345676f35" providerId="AD"/>
  <p188:author id="{AB368ABF-B638-F89D-BBFE-EB7377125157}" name="Jaclyn Johnson" initials="JJ" userId="S::jjohnson@girlscoutsp2p.org::fe93cd4b-5131-4483-8536-9c03ea42d0c2" providerId="AD"/>
  <p188:author id="{973D39FE-2CE6-C530-B76A-74E310914412}" name="Cindy Mathis" initials="CM" userId="S::cmathis@girlscoutsp2p.org::8e764a16-2518-4a89-b3a3-ee691af5e9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DEF1"/>
    <a:srgbClr val="AF0061"/>
    <a:srgbClr val="1A73E9"/>
    <a:srgbClr val="6B24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99BFB2-18DE-473C-B7CC-D80D35E5010B}" v="1" dt="2026-03-27T20:10:37.6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825" autoAdjust="0"/>
  </p:normalViewPr>
  <p:slideViewPr>
    <p:cSldViewPr snapToGrid="0">
      <p:cViewPr varScale="1">
        <p:scale>
          <a:sx n="38" d="100"/>
          <a:sy n="38" d="100"/>
        </p:scale>
        <p:origin x="166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lyn Johnson" userId="fe93cd4b-5131-4483-8536-9c03ea42d0c2" providerId="ADAL" clId="{88340363-F6DB-4248-91C2-B92AE537B9B0}"/>
    <pc:docChg chg="addSld delSld modSld sldOrd">
      <pc:chgData name="Jaclyn Johnson" userId="fe93cd4b-5131-4483-8536-9c03ea42d0c2" providerId="ADAL" clId="{88340363-F6DB-4248-91C2-B92AE537B9B0}" dt="2026-03-27T20:14:20.202" v="32" actId="20577"/>
      <pc:docMkLst>
        <pc:docMk/>
      </pc:docMkLst>
      <pc:sldChg chg="del">
        <pc:chgData name="Jaclyn Johnson" userId="fe93cd4b-5131-4483-8536-9c03ea42d0c2" providerId="ADAL" clId="{88340363-F6DB-4248-91C2-B92AE537B9B0}" dt="2026-03-27T20:11:40.984" v="5" actId="2696"/>
        <pc:sldMkLst>
          <pc:docMk/>
          <pc:sldMk cId="3619215032" sldId="281"/>
        </pc:sldMkLst>
      </pc:sldChg>
      <pc:sldChg chg="add ord modNotesTx">
        <pc:chgData name="Jaclyn Johnson" userId="fe93cd4b-5131-4483-8536-9c03ea42d0c2" providerId="ADAL" clId="{88340363-F6DB-4248-91C2-B92AE537B9B0}" dt="2026-03-27T20:14:11.797" v="30" actId="20577"/>
        <pc:sldMkLst>
          <pc:docMk/>
          <pc:sldMk cId="3185657109" sldId="2147478301"/>
        </pc:sldMkLst>
      </pc:sldChg>
      <pc:sldChg chg="del">
        <pc:chgData name="Jaclyn Johnson" userId="fe93cd4b-5131-4483-8536-9c03ea42d0c2" providerId="ADAL" clId="{88340363-F6DB-4248-91C2-B92AE537B9B0}" dt="2026-03-27T20:13:02.232" v="16" actId="2696"/>
        <pc:sldMkLst>
          <pc:docMk/>
          <pc:sldMk cId="797615902" sldId="2147478315"/>
        </pc:sldMkLst>
      </pc:sldChg>
      <pc:sldChg chg="add ord modNotesTx">
        <pc:chgData name="Jaclyn Johnson" userId="fe93cd4b-5131-4483-8536-9c03ea42d0c2" providerId="ADAL" clId="{88340363-F6DB-4248-91C2-B92AE537B9B0}" dt="2026-03-27T20:14:09.873" v="29" actId="20577"/>
        <pc:sldMkLst>
          <pc:docMk/>
          <pc:sldMk cId="4028669827" sldId="2147478319"/>
        </pc:sldMkLst>
      </pc:sldChg>
      <pc:sldChg chg="add ord modNotesTx">
        <pc:chgData name="Jaclyn Johnson" userId="fe93cd4b-5131-4483-8536-9c03ea42d0c2" providerId="ADAL" clId="{88340363-F6DB-4248-91C2-B92AE537B9B0}" dt="2026-03-27T20:13:57.847" v="26" actId="6549"/>
        <pc:sldMkLst>
          <pc:docMk/>
          <pc:sldMk cId="3366695754" sldId="2147478334"/>
        </pc:sldMkLst>
      </pc:sldChg>
      <pc:sldChg chg="modSp mod">
        <pc:chgData name="Jaclyn Johnson" userId="fe93cd4b-5131-4483-8536-9c03ea42d0c2" providerId="ADAL" clId="{88340363-F6DB-4248-91C2-B92AE537B9B0}" dt="2026-03-27T20:13:17.064" v="19" actId="1076"/>
        <pc:sldMkLst>
          <pc:docMk/>
          <pc:sldMk cId="0" sldId="2147478336"/>
        </pc:sldMkLst>
        <pc:grpChg chg="mod">
          <ac:chgData name="Jaclyn Johnson" userId="fe93cd4b-5131-4483-8536-9c03ea42d0c2" providerId="ADAL" clId="{88340363-F6DB-4248-91C2-B92AE537B9B0}" dt="2026-03-27T20:13:17.064" v="19" actId="1076"/>
          <ac:grpSpMkLst>
            <pc:docMk/>
            <pc:sldMk cId="0" sldId="2147478336"/>
            <ac:grpSpMk id="22" creationId="{00000000-0000-0000-0000-000000000000}"/>
          </ac:grpSpMkLst>
        </pc:grpChg>
      </pc:sldChg>
      <pc:sldChg chg="add ord modNotesTx">
        <pc:chgData name="Jaclyn Johnson" userId="fe93cd4b-5131-4483-8536-9c03ea42d0c2" providerId="ADAL" clId="{88340363-F6DB-4248-91C2-B92AE537B9B0}" dt="2026-03-27T20:13:10.237" v="18" actId="20577"/>
        <pc:sldMkLst>
          <pc:docMk/>
          <pc:sldMk cId="853346241" sldId="2147478338"/>
        </pc:sldMkLst>
      </pc:sldChg>
      <pc:sldChg chg="add ord modNotesTx">
        <pc:chgData name="Jaclyn Johnson" userId="fe93cd4b-5131-4483-8536-9c03ea42d0c2" providerId="ADAL" clId="{88340363-F6DB-4248-91C2-B92AE537B9B0}" dt="2026-03-27T20:14:07.968" v="28" actId="20577"/>
        <pc:sldMkLst>
          <pc:docMk/>
          <pc:sldMk cId="1039514499" sldId="2147478342"/>
        </pc:sldMkLst>
      </pc:sldChg>
      <pc:sldChg chg="modSp mod">
        <pc:chgData name="Jaclyn Johnson" userId="fe93cd4b-5131-4483-8536-9c03ea42d0c2" providerId="ADAL" clId="{88340363-F6DB-4248-91C2-B92AE537B9B0}" dt="2026-03-27T20:13:22.217" v="20" actId="1076"/>
        <pc:sldMkLst>
          <pc:docMk/>
          <pc:sldMk cId="0" sldId="2147478343"/>
        </pc:sldMkLst>
        <pc:grpChg chg="mod">
          <ac:chgData name="Jaclyn Johnson" userId="fe93cd4b-5131-4483-8536-9c03ea42d0c2" providerId="ADAL" clId="{88340363-F6DB-4248-91C2-B92AE537B9B0}" dt="2026-03-27T20:13:22.217" v="20" actId="1076"/>
          <ac:grpSpMkLst>
            <pc:docMk/>
            <pc:sldMk cId="0" sldId="2147478343"/>
            <ac:grpSpMk id="20" creationId="{00000000-0000-0000-0000-000000000000}"/>
          </ac:grpSpMkLst>
        </pc:grpChg>
      </pc:sldChg>
      <pc:sldChg chg="add ord modNotesTx">
        <pc:chgData name="Jaclyn Johnson" userId="fe93cd4b-5131-4483-8536-9c03ea42d0c2" providerId="ADAL" clId="{88340363-F6DB-4248-91C2-B92AE537B9B0}" dt="2026-03-27T20:14:14.935" v="31" actId="20577"/>
        <pc:sldMkLst>
          <pc:docMk/>
          <pc:sldMk cId="48525918" sldId="2147478345"/>
        </pc:sldMkLst>
      </pc:sldChg>
      <pc:sldChg chg="del">
        <pc:chgData name="Jaclyn Johnson" userId="fe93cd4b-5131-4483-8536-9c03ea42d0c2" providerId="ADAL" clId="{88340363-F6DB-4248-91C2-B92AE537B9B0}" dt="2026-03-27T20:11:34.919" v="4" actId="2696"/>
        <pc:sldMkLst>
          <pc:docMk/>
          <pc:sldMk cId="3221172215" sldId="2147478346"/>
        </pc:sldMkLst>
      </pc:sldChg>
      <pc:sldChg chg="add ord modNotesTx">
        <pc:chgData name="Jaclyn Johnson" userId="fe93cd4b-5131-4483-8536-9c03ea42d0c2" providerId="ADAL" clId="{88340363-F6DB-4248-91C2-B92AE537B9B0}" dt="2026-03-27T20:13:47.140" v="25" actId="20577"/>
        <pc:sldMkLst>
          <pc:docMk/>
          <pc:sldMk cId="2022301440" sldId="2147478347"/>
        </pc:sldMkLst>
      </pc:sldChg>
      <pc:sldChg chg="del">
        <pc:chgData name="Jaclyn Johnson" userId="fe93cd4b-5131-4483-8536-9c03ea42d0c2" providerId="ADAL" clId="{88340363-F6DB-4248-91C2-B92AE537B9B0}" dt="2026-03-27T20:11:15.676" v="1" actId="2696"/>
        <pc:sldMkLst>
          <pc:docMk/>
          <pc:sldMk cId="291885588" sldId="2147478348"/>
        </pc:sldMkLst>
      </pc:sldChg>
      <pc:sldChg chg="del">
        <pc:chgData name="Jaclyn Johnson" userId="fe93cd4b-5131-4483-8536-9c03ea42d0c2" providerId="ADAL" clId="{88340363-F6DB-4248-91C2-B92AE537B9B0}" dt="2026-03-27T20:11:15.676" v="1" actId="2696"/>
        <pc:sldMkLst>
          <pc:docMk/>
          <pc:sldMk cId="1731462736" sldId="2147478349"/>
        </pc:sldMkLst>
      </pc:sldChg>
      <pc:sldChg chg="del">
        <pc:chgData name="Jaclyn Johnson" userId="fe93cd4b-5131-4483-8536-9c03ea42d0c2" providerId="ADAL" clId="{88340363-F6DB-4248-91C2-B92AE537B9B0}" dt="2026-03-27T20:11:15.676" v="1" actId="2696"/>
        <pc:sldMkLst>
          <pc:docMk/>
          <pc:sldMk cId="800837698" sldId="2147478350"/>
        </pc:sldMkLst>
      </pc:sldChg>
      <pc:sldChg chg="del">
        <pc:chgData name="Jaclyn Johnson" userId="fe93cd4b-5131-4483-8536-9c03ea42d0c2" providerId="ADAL" clId="{88340363-F6DB-4248-91C2-B92AE537B9B0}" dt="2026-03-27T20:11:15.676" v="1" actId="2696"/>
        <pc:sldMkLst>
          <pc:docMk/>
          <pc:sldMk cId="3025944441" sldId="2147478351"/>
        </pc:sldMkLst>
      </pc:sldChg>
      <pc:sldChg chg="del">
        <pc:chgData name="Jaclyn Johnson" userId="fe93cd4b-5131-4483-8536-9c03ea42d0c2" providerId="ADAL" clId="{88340363-F6DB-4248-91C2-B92AE537B9B0}" dt="2026-03-27T20:11:15.676" v="1" actId="2696"/>
        <pc:sldMkLst>
          <pc:docMk/>
          <pc:sldMk cId="1660463043" sldId="2147478352"/>
        </pc:sldMkLst>
      </pc:sldChg>
      <pc:sldChg chg="del">
        <pc:chgData name="Jaclyn Johnson" userId="fe93cd4b-5131-4483-8536-9c03ea42d0c2" providerId="ADAL" clId="{88340363-F6DB-4248-91C2-B92AE537B9B0}" dt="2026-03-27T20:11:15.676" v="1" actId="2696"/>
        <pc:sldMkLst>
          <pc:docMk/>
          <pc:sldMk cId="149464720" sldId="2147478353"/>
        </pc:sldMkLst>
      </pc:sldChg>
      <pc:sldChg chg="del">
        <pc:chgData name="Jaclyn Johnson" userId="fe93cd4b-5131-4483-8536-9c03ea42d0c2" providerId="ADAL" clId="{88340363-F6DB-4248-91C2-B92AE537B9B0}" dt="2026-03-27T20:11:15.676" v="1" actId="2696"/>
        <pc:sldMkLst>
          <pc:docMk/>
          <pc:sldMk cId="2276009076" sldId="2147478354"/>
        </pc:sldMkLst>
      </pc:sldChg>
      <pc:sldChg chg="del">
        <pc:chgData name="Jaclyn Johnson" userId="fe93cd4b-5131-4483-8536-9c03ea42d0c2" providerId="ADAL" clId="{88340363-F6DB-4248-91C2-B92AE537B9B0}" dt="2026-03-27T20:11:15.676" v="1" actId="2696"/>
        <pc:sldMkLst>
          <pc:docMk/>
          <pc:sldMk cId="531958957" sldId="2147478355"/>
        </pc:sldMkLst>
      </pc:sldChg>
      <pc:sldChg chg="del">
        <pc:chgData name="Jaclyn Johnson" userId="fe93cd4b-5131-4483-8536-9c03ea42d0c2" providerId="ADAL" clId="{88340363-F6DB-4248-91C2-B92AE537B9B0}" dt="2026-03-27T20:11:15.676" v="1" actId="2696"/>
        <pc:sldMkLst>
          <pc:docMk/>
          <pc:sldMk cId="3372174383" sldId="2147478356"/>
        </pc:sldMkLst>
      </pc:sldChg>
      <pc:sldChg chg="del">
        <pc:chgData name="Jaclyn Johnson" userId="fe93cd4b-5131-4483-8536-9c03ea42d0c2" providerId="ADAL" clId="{88340363-F6DB-4248-91C2-B92AE537B9B0}" dt="2026-03-27T20:11:15.676" v="1" actId="2696"/>
        <pc:sldMkLst>
          <pc:docMk/>
          <pc:sldMk cId="945001043" sldId="2147478357"/>
        </pc:sldMkLst>
      </pc:sldChg>
      <pc:sldChg chg="del">
        <pc:chgData name="Jaclyn Johnson" userId="fe93cd4b-5131-4483-8536-9c03ea42d0c2" providerId="ADAL" clId="{88340363-F6DB-4248-91C2-B92AE537B9B0}" dt="2026-03-27T20:11:15.676" v="1" actId="2696"/>
        <pc:sldMkLst>
          <pc:docMk/>
          <pc:sldMk cId="2669596032" sldId="2147478358"/>
        </pc:sldMkLst>
      </pc:sldChg>
      <pc:sldChg chg="del">
        <pc:chgData name="Jaclyn Johnson" userId="fe93cd4b-5131-4483-8536-9c03ea42d0c2" providerId="ADAL" clId="{88340363-F6DB-4248-91C2-B92AE537B9B0}" dt="2026-03-27T20:11:15.676" v="1" actId="2696"/>
        <pc:sldMkLst>
          <pc:docMk/>
          <pc:sldMk cId="3404518123" sldId="2147478359"/>
        </pc:sldMkLst>
      </pc:sldChg>
      <pc:sldChg chg="del">
        <pc:chgData name="Jaclyn Johnson" userId="fe93cd4b-5131-4483-8536-9c03ea42d0c2" providerId="ADAL" clId="{88340363-F6DB-4248-91C2-B92AE537B9B0}" dt="2026-03-27T20:11:15.676" v="1" actId="2696"/>
        <pc:sldMkLst>
          <pc:docMk/>
          <pc:sldMk cId="3655093357" sldId="2147478360"/>
        </pc:sldMkLst>
      </pc:sldChg>
      <pc:sldChg chg="del">
        <pc:chgData name="Jaclyn Johnson" userId="fe93cd4b-5131-4483-8536-9c03ea42d0c2" providerId="ADAL" clId="{88340363-F6DB-4248-91C2-B92AE537B9B0}" dt="2026-03-27T20:11:15.676" v="1" actId="2696"/>
        <pc:sldMkLst>
          <pc:docMk/>
          <pc:sldMk cId="231212648" sldId="2147478361"/>
        </pc:sldMkLst>
      </pc:sldChg>
      <pc:sldChg chg="del">
        <pc:chgData name="Jaclyn Johnson" userId="fe93cd4b-5131-4483-8536-9c03ea42d0c2" providerId="ADAL" clId="{88340363-F6DB-4248-91C2-B92AE537B9B0}" dt="2026-03-27T20:11:15.676" v="1" actId="2696"/>
        <pc:sldMkLst>
          <pc:docMk/>
          <pc:sldMk cId="943422766" sldId="2147478362"/>
        </pc:sldMkLst>
      </pc:sldChg>
      <pc:sldChg chg="del">
        <pc:chgData name="Jaclyn Johnson" userId="fe93cd4b-5131-4483-8536-9c03ea42d0c2" providerId="ADAL" clId="{88340363-F6DB-4248-91C2-B92AE537B9B0}" dt="2026-03-27T20:11:15.676" v="1" actId="2696"/>
        <pc:sldMkLst>
          <pc:docMk/>
          <pc:sldMk cId="3902516935" sldId="2147478363"/>
        </pc:sldMkLst>
      </pc:sldChg>
      <pc:sldChg chg="add del">
        <pc:chgData name="Jaclyn Johnson" userId="fe93cd4b-5131-4483-8536-9c03ea42d0c2" providerId="ADAL" clId="{88340363-F6DB-4248-91C2-B92AE537B9B0}" dt="2026-03-27T20:11:52.149" v="6" actId="2696"/>
        <pc:sldMkLst>
          <pc:docMk/>
          <pc:sldMk cId="710551464" sldId="2147478364"/>
        </pc:sldMkLst>
      </pc:sldChg>
      <pc:sldChg chg="add ord modNotesTx">
        <pc:chgData name="Jaclyn Johnson" userId="fe93cd4b-5131-4483-8536-9c03ea42d0c2" providerId="ADAL" clId="{88340363-F6DB-4248-91C2-B92AE537B9B0}" dt="2026-03-27T20:13:06.373" v="17" actId="20577"/>
        <pc:sldMkLst>
          <pc:docMk/>
          <pc:sldMk cId="3945890340" sldId="2147478365"/>
        </pc:sldMkLst>
      </pc:sldChg>
      <pc:sldChg chg="add ord">
        <pc:chgData name="Jaclyn Johnson" userId="fe93cd4b-5131-4483-8536-9c03ea42d0c2" providerId="ADAL" clId="{88340363-F6DB-4248-91C2-B92AE537B9B0}" dt="2026-03-27T20:12:47.701" v="15"/>
        <pc:sldMkLst>
          <pc:docMk/>
          <pc:sldMk cId="1134642599" sldId="2147478366"/>
        </pc:sldMkLst>
      </pc:sldChg>
      <pc:sldChg chg="modSp add mod ord modNotesTx">
        <pc:chgData name="Jaclyn Johnson" userId="fe93cd4b-5131-4483-8536-9c03ea42d0c2" providerId="ADAL" clId="{88340363-F6DB-4248-91C2-B92AE537B9B0}" dt="2026-03-27T20:12:10.204" v="11" actId="20577"/>
        <pc:sldMkLst>
          <pc:docMk/>
          <pc:sldMk cId="3617429679" sldId="2147478367"/>
        </pc:sldMkLst>
        <pc:spChg chg="mod">
          <ac:chgData name="Jaclyn Johnson" userId="fe93cd4b-5131-4483-8536-9c03ea42d0c2" providerId="ADAL" clId="{88340363-F6DB-4248-91C2-B92AE537B9B0}" dt="2026-03-27T20:12:10.204" v="11" actId="20577"/>
          <ac:spMkLst>
            <pc:docMk/>
            <pc:sldMk cId="3617429679" sldId="2147478367"/>
            <ac:spMk id="4" creationId="{23F9349B-1B06-16B0-B6EF-2DA8852519AD}"/>
          </ac:spMkLst>
        </pc:spChg>
        <pc:spChg chg="mod">
          <ac:chgData name="Jaclyn Johnson" userId="fe93cd4b-5131-4483-8536-9c03ea42d0c2" providerId="ADAL" clId="{88340363-F6DB-4248-91C2-B92AE537B9B0}" dt="2026-03-27T20:12:01.919" v="9" actId="20577"/>
          <ac:spMkLst>
            <pc:docMk/>
            <pc:sldMk cId="3617429679" sldId="2147478367"/>
            <ac:spMk id="5" creationId="{C1ED2765-032E-196C-8884-BEA8A2F67BAB}"/>
          </ac:spMkLst>
        </pc:spChg>
      </pc:sldChg>
      <pc:sldChg chg="add ord modNotesTx">
        <pc:chgData name="Jaclyn Johnson" userId="fe93cd4b-5131-4483-8536-9c03ea42d0c2" providerId="ADAL" clId="{88340363-F6DB-4248-91C2-B92AE537B9B0}" dt="2026-03-27T20:13:31.716" v="21" actId="20577"/>
        <pc:sldMkLst>
          <pc:docMk/>
          <pc:sldMk cId="486457327" sldId="2147478368"/>
        </pc:sldMkLst>
      </pc:sldChg>
      <pc:sldChg chg="add ord modNotesTx">
        <pc:chgData name="Jaclyn Johnson" userId="fe93cd4b-5131-4483-8536-9c03ea42d0c2" providerId="ADAL" clId="{88340363-F6DB-4248-91C2-B92AE537B9B0}" dt="2026-03-27T20:13:37.370" v="22" actId="20577"/>
        <pc:sldMkLst>
          <pc:docMk/>
          <pc:sldMk cId="2484826513" sldId="2147478369"/>
        </pc:sldMkLst>
      </pc:sldChg>
      <pc:sldChg chg="add ord modNotesTx">
        <pc:chgData name="Jaclyn Johnson" userId="fe93cd4b-5131-4483-8536-9c03ea42d0c2" providerId="ADAL" clId="{88340363-F6DB-4248-91C2-B92AE537B9B0}" dt="2026-03-27T20:13:44.518" v="24" actId="20577"/>
        <pc:sldMkLst>
          <pc:docMk/>
          <pc:sldMk cId="1066277190" sldId="2147478370"/>
        </pc:sldMkLst>
      </pc:sldChg>
      <pc:sldChg chg="add ord modNotesTx">
        <pc:chgData name="Jaclyn Johnson" userId="fe93cd4b-5131-4483-8536-9c03ea42d0c2" providerId="ADAL" clId="{88340363-F6DB-4248-91C2-B92AE537B9B0}" dt="2026-03-27T20:13:42.557" v="23" actId="20577"/>
        <pc:sldMkLst>
          <pc:docMk/>
          <pc:sldMk cId="3419061637" sldId="2147478371"/>
        </pc:sldMkLst>
      </pc:sldChg>
      <pc:sldChg chg="add ord modNotesTx">
        <pc:chgData name="Jaclyn Johnson" userId="fe93cd4b-5131-4483-8536-9c03ea42d0c2" providerId="ADAL" clId="{88340363-F6DB-4248-91C2-B92AE537B9B0}" dt="2026-03-27T20:14:03.412" v="27" actId="6549"/>
        <pc:sldMkLst>
          <pc:docMk/>
          <pc:sldMk cId="1510980395" sldId="2147478372"/>
        </pc:sldMkLst>
      </pc:sldChg>
      <pc:sldChg chg="add ord modNotesTx">
        <pc:chgData name="Jaclyn Johnson" userId="fe93cd4b-5131-4483-8536-9c03ea42d0c2" providerId="ADAL" clId="{88340363-F6DB-4248-91C2-B92AE537B9B0}" dt="2026-03-27T20:14:20.202" v="32" actId="20577"/>
        <pc:sldMkLst>
          <pc:docMk/>
          <pc:sldMk cId="1462140403" sldId="2147478373"/>
        </pc:sldMkLst>
      </pc:sldChg>
    </pc:docChg>
  </pc:docChgLst>
</pc:chgInfo>
</file>

<file path=ppt/comments/modernComment_7FFFEB60_1CFEBFEF.xml><?xml version="1.0" encoding="utf-8"?>
<p188:cmLst xmlns:a="http://schemas.openxmlformats.org/drawingml/2006/main" xmlns:r="http://schemas.openxmlformats.org/officeDocument/2006/relationships" xmlns:p188="http://schemas.microsoft.com/office/powerpoint/2018/8/main">
  <p188:cm id="{B18F3DC4-51DA-46A5-B15D-F6C5270B3FAA}" authorId="{D6EBC843-779A-D128-8716-01574FE4880B}" status="resolved" created="2026-02-23T17:16:48.689">
    <pc:sldMkLst xmlns:pc="http://schemas.microsoft.com/office/powerpoint/2013/main/command">
      <pc:docMk/>
      <pc:sldMk cId="149464720" sldId="2147478353"/>
    </pc:sldMkLst>
    <p188:txBody>
      <a:bodyPr/>
      <a:lstStyle/>
      <a:p>
        <a:r>
          <a:rPr lang="en-US"/>
          <a:t>[@Sandi Heavener] Slide for annual meeting. I'm adding it to your section so you can do a reminder about delegates.</a:t>
        </a:r>
      </a:p>
    </p188:txBody>
    <p188:extLst>
      <p:ext xmlns:p="http://schemas.openxmlformats.org/presentationml/2006/main" uri="{57CB4572-C831-44C2-8A1C-0ADB6CCDFE69}">
        <p223:reactions xmlns:p223="http://schemas.microsoft.com/office/powerpoint/2022/03/main">
          <p223:rxn type="👍">
            <p223:instance time="2026-02-23T23:47:36.864" authorId="{7859838B-D36B-6C8E-89F4-EAA13E2B41B3}"/>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A93C83B-F0A9-4282-817A-2BEB23414DA7}" type="datetimeFigureOut">
              <a:t>3/27/2026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CBCB34E-50E2-40A4-B161-B712AA98D072}" type="slidenum">
              <a:t>‹#›</a:t>
            </a:fld>
            <a:endParaRPr lang="en-US"/>
          </a:p>
        </p:txBody>
      </p:sp>
    </p:spTree>
    <p:extLst>
      <p:ext uri="{BB962C8B-B14F-4D97-AF65-F5344CB8AC3E}">
        <p14:creationId xmlns:p14="http://schemas.microsoft.com/office/powerpoint/2010/main" val="50004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1</a:t>
            </a:fld>
            <a:endParaRPr lang="en-US"/>
          </a:p>
        </p:txBody>
      </p:sp>
    </p:spTree>
    <p:extLst>
      <p:ext uri="{BB962C8B-B14F-4D97-AF65-F5344CB8AC3E}">
        <p14:creationId xmlns:p14="http://schemas.microsoft.com/office/powerpoint/2010/main" val="2348360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08809-718C-4ADA-A020-8C1E535D34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B4561-79FA-3158-A352-8986C24D11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3214A-AE9D-67E7-D57E-A7846F516D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C47374-9E77-6019-A1C5-1C5BD74DF9A6}"/>
              </a:ext>
            </a:extLst>
          </p:cNvPr>
          <p:cNvSpPr>
            <a:spLocks noGrp="1"/>
          </p:cNvSpPr>
          <p:nvPr>
            <p:ph type="sldNum" sz="quarter" idx="5"/>
          </p:nvPr>
        </p:nvSpPr>
        <p:spPr/>
        <p:txBody>
          <a:bodyPr/>
          <a:lstStyle/>
          <a:p>
            <a:fld id="{8CBCB34E-50E2-40A4-B161-B712AA98D072}" type="slidenum">
              <a:rPr lang="en-US" smtClean="0"/>
              <a:t>10</a:t>
            </a:fld>
            <a:endParaRPr lang="en-US"/>
          </a:p>
        </p:txBody>
      </p:sp>
    </p:spTree>
    <p:extLst>
      <p:ext uri="{BB962C8B-B14F-4D97-AF65-F5344CB8AC3E}">
        <p14:creationId xmlns:p14="http://schemas.microsoft.com/office/powerpoint/2010/main" val="4128151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13D6A-14CC-0367-4D1E-0C380FDD70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842798-2DCF-3585-1DCC-E497CBCA2D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64CFE7-4754-BDDF-2C1D-7AB9139FD6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6DBF01-F4B3-FFE9-2B34-BBAAD1EBCC93}"/>
              </a:ext>
            </a:extLst>
          </p:cNvPr>
          <p:cNvSpPr>
            <a:spLocks noGrp="1"/>
          </p:cNvSpPr>
          <p:nvPr>
            <p:ph type="sldNum" sz="quarter" idx="5"/>
          </p:nvPr>
        </p:nvSpPr>
        <p:spPr/>
        <p:txBody>
          <a:bodyPr/>
          <a:lstStyle/>
          <a:p>
            <a:fld id="{8CBCB34E-50E2-40A4-B161-B712AA98D072}" type="slidenum">
              <a:rPr lang="en-US" smtClean="0"/>
              <a:t>11</a:t>
            </a:fld>
            <a:endParaRPr lang="en-US"/>
          </a:p>
        </p:txBody>
      </p:sp>
    </p:spTree>
    <p:extLst>
      <p:ext uri="{BB962C8B-B14F-4D97-AF65-F5344CB8AC3E}">
        <p14:creationId xmlns:p14="http://schemas.microsoft.com/office/powerpoint/2010/main" val="2623180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3BD5E-D62B-BD15-52C5-32C28D423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E484B-67B9-E5A1-7D64-ECF184C91C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176C31-9E5A-4FC8-DF11-54E1721B8493}"/>
              </a:ext>
            </a:extLst>
          </p:cNvPr>
          <p:cNvSpPr>
            <a:spLocks noGrp="1"/>
          </p:cNvSpPr>
          <p:nvPr>
            <p:ph type="body" idx="1"/>
          </p:nvPr>
        </p:nvSpPr>
        <p:spPr/>
        <p:txBody>
          <a:bodyPr/>
          <a:lstStyle/>
          <a:p>
            <a:endParaRPr lang="en-US" spc="61" dirty="0">
              <a:ea typeface="Calibri"/>
              <a:cs typeface="Calibri"/>
            </a:endParaRPr>
          </a:p>
        </p:txBody>
      </p:sp>
      <p:sp>
        <p:nvSpPr>
          <p:cNvPr id="4" name="Slide Number Placeholder 3">
            <a:extLst>
              <a:ext uri="{FF2B5EF4-FFF2-40B4-BE49-F238E27FC236}">
                <a16:creationId xmlns:a16="http://schemas.microsoft.com/office/drawing/2014/main" id="{934C45B5-B2A3-0356-33FE-D1277B78E766}"/>
              </a:ext>
            </a:extLst>
          </p:cNvPr>
          <p:cNvSpPr>
            <a:spLocks noGrp="1"/>
          </p:cNvSpPr>
          <p:nvPr>
            <p:ph type="sldNum" sz="quarter" idx="5"/>
          </p:nvPr>
        </p:nvSpPr>
        <p:spPr/>
        <p:txBody>
          <a:bodyPr/>
          <a:lstStyle/>
          <a:p>
            <a:fld id="{8CBCB34E-50E2-40A4-B161-B712AA98D072}" type="slidenum">
              <a:rPr lang="en-US"/>
              <a:t>12</a:t>
            </a:fld>
            <a:endParaRPr lang="en-US"/>
          </a:p>
        </p:txBody>
      </p:sp>
    </p:spTree>
    <p:extLst>
      <p:ext uri="{BB962C8B-B14F-4D97-AF65-F5344CB8AC3E}">
        <p14:creationId xmlns:p14="http://schemas.microsoft.com/office/powerpoint/2010/main" val="3560363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8722F-2C95-258C-039D-CDDFC93AE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1867A6-C6EC-6449-733D-5CF73B503F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623A83-854D-3A7D-15FE-00EF003BFDB5}"/>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A1A28666-5C0F-BAB4-73C0-BE7ED6909D8E}"/>
              </a:ext>
            </a:extLst>
          </p:cNvPr>
          <p:cNvSpPr>
            <a:spLocks noGrp="1"/>
          </p:cNvSpPr>
          <p:nvPr>
            <p:ph type="sldNum" sz="quarter" idx="5"/>
          </p:nvPr>
        </p:nvSpPr>
        <p:spPr/>
        <p:txBody>
          <a:bodyPr/>
          <a:lstStyle/>
          <a:p>
            <a:fld id="{8CBCB34E-50E2-40A4-B161-B712AA98D072}" type="slidenum">
              <a:rPr lang="en-US"/>
              <a:t>13</a:t>
            </a:fld>
            <a:endParaRPr lang="en-US"/>
          </a:p>
        </p:txBody>
      </p:sp>
    </p:spTree>
    <p:extLst>
      <p:ext uri="{BB962C8B-B14F-4D97-AF65-F5344CB8AC3E}">
        <p14:creationId xmlns:p14="http://schemas.microsoft.com/office/powerpoint/2010/main" val="2465965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1088" y="520700"/>
            <a:ext cx="4637087" cy="2609850"/>
          </a:xfrm>
        </p:spPr>
      </p:sp>
      <p:sp>
        <p:nvSpPr>
          <p:cNvPr id="3" name="Notes Placeholder 2"/>
          <p:cNvSpPr>
            <a:spLocks noGrp="1"/>
          </p:cNvSpPr>
          <p:nvPr>
            <p:ph type="body" idx="1"/>
          </p:nvPr>
        </p:nvSpPr>
        <p:spPr/>
        <p:txBody>
          <a:bodyPr/>
          <a:lstStyle/>
          <a:p>
            <a:pPr marL="171450" indent="-171450">
              <a:buFont typeface="Arial"/>
              <a:buChar char="•"/>
            </a:pPr>
            <a:r>
              <a:rPr lang="en-US" dirty="0">
                <a:latin typeface="Calibri"/>
                <a:ea typeface="Calibri"/>
                <a:cs typeface="Calibri"/>
              </a:rPr>
              <a:t>NEW dates to point out: March 24 (Buy fives are due to council offices), April 16 (final ACH withdrawal), April 23 (ACH credits)</a:t>
            </a:r>
            <a:endParaRPr lang="en-US" dirty="0">
              <a:latin typeface="Calibri" panose="020F0502020204030204" pitchFamily="34" charset="0"/>
              <a:ea typeface="Calibri" panose="020F0502020204030204" pitchFamily="34" charset="0"/>
              <a:cs typeface="Calibri"/>
            </a:endParaRPr>
          </a:p>
          <a:p>
            <a:pPr marL="171450" indent="-171450">
              <a:buFont typeface="Arial"/>
              <a:buChar char="•"/>
            </a:pPr>
            <a:r>
              <a:rPr lang="en-US" dirty="0">
                <a:latin typeface="Calibri"/>
                <a:ea typeface="Calibri"/>
                <a:cs typeface="Calibri"/>
              </a:rPr>
              <a:t>Just as a reminder all reward selections for troops are due in Smart Cookies by TONIGHT at 11:59pm. Recognition orders must be submitted in Smart Cookies- all digital cookie selections do NOT transfer to Smart Cookies. </a:t>
            </a:r>
          </a:p>
          <a:p>
            <a:pPr marL="171450" indent="-171450">
              <a:buFont typeface="Arial"/>
              <a:buChar char="•"/>
            </a:pPr>
            <a:r>
              <a:rPr lang="en-US" dirty="0"/>
              <a:t>On behalf of the Product Program Team and our P2P Council, we would like to thank you for a fantastic cookie season. We deeply appreciate your time, dedication, and efforts.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C95FEDC-EC89-48A3-A80A-B52211D6ED19}" type="slidenum">
              <a:rPr lang="en-US" smtClean="0"/>
              <a:t>14</a:t>
            </a:fld>
            <a:endParaRPr lang="en-US"/>
          </a:p>
        </p:txBody>
      </p:sp>
    </p:spTree>
    <p:extLst>
      <p:ext uri="{BB962C8B-B14F-4D97-AF65-F5344CB8AC3E}">
        <p14:creationId xmlns:p14="http://schemas.microsoft.com/office/powerpoint/2010/main" val="3885368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B19A0-AD9F-831C-A253-5DB08738D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799E49-E4A7-3F18-7F5C-50E5D02CDC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19F2C1-A376-EEF3-C1DA-044886E57BBE}"/>
              </a:ext>
            </a:extLst>
          </p:cNvPr>
          <p:cNvSpPr>
            <a:spLocks noGrp="1"/>
          </p:cNvSpPr>
          <p:nvPr>
            <p:ph type="body" idx="1"/>
          </p:nvPr>
        </p:nvSpPr>
        <p:spPr/>
        <p:txBody>
          <a:bodyPr/>
          <a:lstStyle/>
          <a:p>
            <a:r>
              <a:rPr lang="en-US" spc="61" dirty="0">
                <a:ea typeface="Calibri"/>
                <a:cs typeface="Calibri"/>
              </a:rPr>
              <a:t>We have some great programs coming up this spring. One of which I would like to highlight is Curiosity Quest happening on April 11 in Winston-Salem. This event features 14 community partners that will be bringing a wide range of fun, hands-on activities – from testing horse DNA, to looking at microbes in stream water, and even getting messy mining for gems. We are also pleased to announce that we will be joined by Dr. Mary Lynn Dittmar as our guest speaker for the day. Dr. Dittmar is a space industry expert and the founder of the Coalition for Deep Space Exploration. She will be sharing with us her personal journey in choosing her career and girls will have time to ask questions and take photos with her.</a:t>
            </a:r>
          </a:p>
        </p:txBody>
      </p:sp>
      <p:sp>
        <p:nvSpPr>
          <p:cNvPr id="4" name="Slide Number Placeholder 3">
            <a:extLst>
              <a:ext uri="{FF2B5EF4-FFF2-40B4-BE49-F238E27FC236}">
                <a16:creationId xmlns:a16="http://schemas.microsoft.com/office/drawing/2014/main" id="{2DD07B81-D392-E9C5-5C93-D4208F37019D}"/>
              </a:ext>
            </a:extLst>
          </p:cNvPr>
          <p:cNvSpPr>
            <a:spLocks noGrp="1"/>
          </p:cNvSpPr>
          <p:nvPr>
            <p:ph type="sldNum" sz="quarter" idx="5"/>
          </p:nvPr>
        </p:nvSpPr>
        <p:spPr/>
        <p:txBody>
          <a:bodyPr/>
          <a:lstStyle/>
          <a:p>
            <a:fld id="{8CBCB34E-50E2-40A4-B161-B712AA98D072}" type="slidenum">
              <a:rPr lang="en-US"/>
              <a:t>15</a:t>
            </a:fld>
            <a:endParaRPr lang="en-US"/>
          </a:p>
        </p:txBody>
      </p:sp>
    </p:spTree>
    <p:extLst>
      <p:ext uri="{BB962C8B-B14F-4D97-AF65-F5344CB8AC3E}">
        <p14:creationId xmlns:p14="http://schemas.microsoft.com/office/powerpoint/2010/main" val="3884932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0D4DD-A98D-1A76-5215-614826C57C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3EE09-E11D-735A-4DCE-A969A038D7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386563-A102-0513-6666-A63C03A90CCF}"/>
              </a:ext>
            </a:extLst>
          </p:cNvPr>
          <p:cNvSpPr>
            <a:spLocks noGrp="1"/>
          </p:cNvSpPr>
          <p:nvPr>
            <p:ph type="body" idx="1"/>
          </p:nvPr>
        </p:nvSpPr>
        <p:spPr/>
        <p:txBody>
          <a:bodyPr/>
          <a:lstStyle/>
          <a:p>
            <a:endParaRPr lang="en-US" spc="61" dirty="0">
              <a:ea typeface="Calibri"/>
              <a:cs typeface="Calibri"/>
            </a:endParaRPr>
          </a:p>
        </p:txBody>
      </p:sp>
      <p:sp>
        <p:nvSpPr>
          <p:cNvPr id="4" name="Slide Number Placeholder 3">
            <a:extLst>
              <a:ext uri="{FF2B5EF4-FFF2-40B4-BE49-F238E27FC236}">
                <a16:creationId xmlns:a16="http://schemas.microsoft.com/office/drawing/2014/main" id="{A7F2490A-2382-C15B-DA95-C7BEFA83EFFD}"/>
              </a:ext>
            </a:extLst>
          </p:cNvPr>
          <p:cNvSpPr>
            <a:spLocks noGrp="1"/>
          </p:cNvSpPr>
          <p:nvPr>
            <p:ph type="sldNum" sz="quarter" idx="5"/>
          </p:nvPr>
        </p:nvSpPr>
        <p:spPr/>
        <p:txBody>
          <a:bodyPr/>
          <a:lstStyle/>
          <a:p>
            <a:fld id="{8CBCB34E-50E2-40A4-B161-B712AA98D072}" type="slidenum">
              <a:rPr lang="en-US"/>
              <a:t>16</a:t>
            </a:fld>
            <a:endParaRPr lang="en-US"/>
          </a:p>
        </p:txBody>
      </p:sp>
    </p:spTree>
    <p:extLst>
      <p:ext uri="{BB962C8B-B14F-4D97-AF65-F5344CB8AC3E}">
        <p14:creationId xmlns:p14="http://schemas.microsoft.com/office/powerpoint/2010/main" val="1003186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F9DD-96DF-F0D4-95C0-C03E6154D2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01C12-66F1-CF1C-B3E9-E6961C69F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E6EBE7-32D3-416D-06B0-546EE584078F}"/>
              </a:ext>
            </a:extLst>
          </p:cNvPr>
          <p:cNvSpPr>
            <a:spLocks noGrp="1"/>
          </p:cNvSpPr>
          <p:nvPr>
            <p:ph type="body" idx="1"/>
          </p:nvPr>
        </p:nvSpPr>
        <p:spPr/>
        <p:txBody>
          <a:bodyPr/>
          <a:lstStyle/>
          <a:p>
            <a:endParaRPr lang="en-US" spc="61" dirty="0">
              <a:ea typeface="Calibri"/>
              <a:cs typeface="Calibri"/>
            </a:endParaRPr>
          </a:p>
        </p:txBody>
      </p:sp>
      <p:sp>
        <p:nvSpPr>
          <p:cNvPr id="4" name="Slide Number Placeholder 3">
            <a:extLst>
              <a:ext uri="{FF2B5EF4-FFF2-40B4-BE49-F238E27FC236}">
                <a16:creationId xmlns:a16="http://schemas.microsoft.com/office/drawing/2014/main" id="{912FFE49-D37F-5938-E8CC-FA9BADC1ABF4}"/>
              </a:ext>
            </a:extLst>
          </p:cNvPr>
          <p:cNvSpPr>
            <a:spLocks noGrp="1"/>
          </p:cNvSpPr>
          <p:nvPr>
            <p:ph type="sldNum" sz="quarter" idx="5"/>
          </p:nvPr>
        </p:nvSpPr>
        <p:spPr/>
        <p:txBody>
          <a:bodyPr/>
          <a:lstStyle/>
          <a:p>
            <a:fld id="{8CBCB34E-50E2-40A4-B161-B712AA98D072}" type="slidenum">
              <a:rPr lang="en-US"/>
              <a:t>17</a:t>
            </a:fld>
            <a:endParaRPr lang="en-US"/>
          </a:p>
        </p:txBody>
      </p:sp>
    </p:spTree>
    <p:extLst>
      <p:ext uri="{BB962C8B-B14F-4D97-AF65-F5344CB8AC3E}">
        <p14:creationId xmlns:p14="http://schemas.microsoft.com/office/powerpoint/2010/main" val="578090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DAD20-7787-0FA6-C447-8347BA288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9F2D1-ECC0-65BE-C217-2758CC95C4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76D3BA-BD93-D54B-3844-E994BA8EC4DC}"/>
              </a:ext>
            </a:extLst>
          </p:cNvPr>
          <p:cNvSpPr>
            <a:spLocks noGrp="1"/>
          </p:cNvSpPr>
          <p:nvPr>
            <p:ph type="body" idx="1"/>
          </p:nvPr>
        </p:nvSpPr>
        <p:spPr/>
        <p:txBody>
          <a:bodyPr/>
          <a:lstStyle/>
          <a:p>
            <a:endParaRPr lang="en-US" sz="1800" spc="61" dirty="0">
              <a:ea typeface="Calibri"/>
              <a:cs typeface="Calibri"/>
            </a:endParaRPr>
          </a:p>
        </p:txBody>
      </p:sp>
      <p:sp>
        <p:nvSpPr>
          <p:cNvPr id="4" name="Slide Number Placeholder 3">
            <a:extLst>
              <a:ext uri="{FF2B5EF4-FFF2-40B4-BE49-F238E27FC236}">
                <a16:creationId xmlns:a16="http://schemas.microsoft.com/office/drawing/2014/main" id="{2E7A891E-2954-85F1-ED3D-B6F60BBEC1D6}"/>
              </a:ext>
            </a:extLst>
          </p:cNvPr>
          <p:cNvSpPr>
            <a:spLocks noGrp="1"/>
          </p:cNvSpPr>
          <p:nvPr>
            <p:ph type="sldNum" sz="quarter" idx="5"/>
          </p:nvPr>
        </p:nvSpPr>
        <p:spPr/>
        <p:txBody>
          <a:bodyPr/>
          <a:lstStyle/>
          <a:p>
            <a:fld id="{8CBCB34E-50E2-40A4-B161-B712AA98D072}" type="slidenum">
              <a:rPr lang="en-US"/>
              <a:t>18</a:t>
            </a:fld>
            <a:endParaRPr lang="en-US"/>
          </a:p>
        </p:txBody>
      </p:sp>
    </p:spTree>
    <p:extLst>
      <p:ext uri="{BB962C8B-B14F-4D97-AF65-F5344CB8AC3E}">
        <p14:creationId xmlns:p14="http://schemas.microsoft.com/office/powerpoint/2010/main" val="225335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5D9FD-2E05-9CED-9B05-2917382553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80F4F2-FF44-216D-6B04-FEFF9E5E8D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BE45B6-04A9-0AAA-6FBE-9D68C61857C9}"/>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2475B276-143E-71E7-1808-2EB4B18553BC}"/>
              </a:ext>
            </a:extLst>
          </p:cNvPr>
          <p:cNvSpPr>
            <a:spLocks noGrp="1"/>
          </p:cNvSpPr>
          <p:nvPr>
            <p:ph type="sldNum" sz="quarter" idx="5"/>
          </p:nvPr>
        </p:nvSpPr>
        <p:spPr/>
        <p:txBody>
          <a:bodyPr/>
          <a:lstStyle/>
          <a:p>
            <a:fld id="{8CBCB34E-50E2-40A4-B161-B712AA98D072}" type="slidenum">
              <a:rPr lang="en-US" smtClean="0"/>
              <a:t>19</a:t>
            </a:fld>
            <a:endParaRPr lang="en-US"/>
          </a:p>
        </p:txBody>
      </p:sp>
    </p:spTree>
    <p:extLst>
      <p:ext uri="{BB962C8B-B14F-4D97-AF65-F5344CB8AC3E}">
        <p14:creationId xmlns:p14="http://schemas.microsoft.com/office/powerpoint/2010/main" val="437234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2</a:t>
            </a:fld>
            <a:endParaRPr lang="en-US"/>
          </a:p>
        </p:txBody>
      </p:sp>
    </p:spTree>
    <p:extLst>
      <p:ext uri="{BB962C8B-B14F-4D97-AF65-F5344CB8AC3E}">
        <p14:creationId xmlns:p14="http://schemas.microsoft.com/office/powerpoint/2010/main" val="189886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FB815-1510-3A0C-3730-612595499B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DD02AE-0629-B651-6972-D8E128F915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49530A-1386-22BD-5803-0F5D55B409B4}"/>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BD8889B2-413D-580E-712D-73ECA0D8B26B}"/>
              </a:ext>
            </a:extLst>
          </p:cNvPr>
          <p:cNvSpPr>
            <a:spLocks noGrp="1"/>
          </p:cNvSpPr>
          <p:nvPr>
            <p:ph type="sldNum" sz="quarter" idx="5"/>
          </p:nvPr>
        </p:nvSpPr>
        <p:spPr/>
        <p:txBody>
          <a:bodyPr/>
          <a:lstStyle/>
          <a:p>
            <a:fld id="{8CBCB34E-50E2-40A4-B161-B712AA98D072}" type="slidenum">
              <a:rPr lang="en-US" smtClean="0"/>
              <a:t>20</a:t>
            </a:fld>
            <a:endParaRPr lang="en-US"/>
          </a:p>
        </p:txBody>
      </p:sp>
    </p:spTree>
    <p:extLst>
      <p:ext uri="{BB962C8B-B14F-4D97-AF65-F5344CB8AC3E}">
        <p14:creationId xmlns:p14="http://schemas.microsoft.com/office/powerpoint/2010/main" val="236977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A9B73-60BE-C3FF-2308-7F8807FC15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7056A7-23A8-FD81-77ED-4BAA5DAB9F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D59DE6-ADA7-433D-1A03-C26B670FB12B}"/>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9438A76D-9FB8-0D3D-211C-92644C64EE29}"/>
              </a:ext>
            </a:extLst>
          </p:cNvPr>
          <p:cNvSpPr>
            <a:spLocks noGrp="1"/>
          </p:cNvSpPr>
          <p:nvPr>
            <p:ph type="sldNum" sz="quarter" idx="5"/>
          </p:nvPr>
        </p:nvSpPr>
        <p:spPr/>
        <p:txBody>
          <a:bodyPr/>
          <a:lstStyle/>
          <a:p>
            <a:fld id="{8CBCB34E-50E2-40A4-B161-B712AA98D072}" type="slidenum">
              <a:rPr lang="en-US"/>
              <a:t>21</a:t>
            </a:fld>
            <a:endParaRPr lang="en-US"/>
          </a:p>
        </p:txBody>
      </p:sp>
    </p:spTree>
    <p:extLst>
      <p:ext uri="{BB962C8B-B14F-4D97-AF65-F5344CB8AC3E}">
        <p14:creationId xmlns:p14="http://schemas.microsoft.com/office/powerpoint/2010/main" val="2256400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smtClean="0"/>
              <a:t>22</a:t>
            </a:fld>
            <a:endParaRPr lang="en-US"/>
          </a:p>
        </p:txBody>
      </p:sp>
    </p:spTree>
    <p:extLst>
      <p:ext uri="{BB962C8B-B14F-4D97-AF65-F5344CB8AC3E}">
        <p14:creationId xmlns:p14="http://schemas.microsoft.com/office/powerpoint/2010/main" val="205628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E7A1B-31C9-12B1-E0E0-D56F75938A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8EEEBD-09A8-EBFA-BE92-1196B5B72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AF7E3-D6A7-5743-2E02-55EBADC1B0E7}"/>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4B3FEAB1-0172-5A9A-98D2-724BF1A953A7}"/>
              </a:ext>
            </a:extLst>
          </p:cNvPr>
          <p:cNvSpPr>
            <a:spLocks noGrp="1"/>
          </p:cNvSpPr>
          <p:nvPr>
            <p:ph type="sldNum" sz="quarter" idx="5"/>
          </p:nvPr>
        </p:nvSpPr>
        <p:spPr/>
        <p:txBody>
          <a:bodyPr/>
          <a:lstStyle/>
          <a:p>
            <a:fld id="{8CBCB34E-50E2-40A4-B161-B712AA98D072}" type="slidenum">
              <a:rPr lang="en-US" smtClean="0"/>
              <a:t>23</a:t>
            </a:fld>
            <a:endParaRPr lang="en-US"/>
          </a:p>
        </p:txBody>
      </p:sp>
    </p:spTree>
    <p:extLst>
      <p:ext uri="{BB962C8B-B14F-4D97-AF65-F5344CB8AC3E}">
        <p14:creationId xmlns:p14="http://schemas.microsoft.com/office/powerpoint/2010/main" val="3245046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24</a:t>
            </a:fld>
            <a:endParaRPr lang="en-US"/>
          </a:p>
        </p:txBody>
      </p:sp>
    </p:spTree>
    <p:extLst>
      <p:ext uri="{BB962C8B-B14F-4D97-AF65-F5344CB8AC3E}">
        <p14:creationId xmlns:p14="http://schemas.microsoft.com/office/powerpoint/2010/main" val="205628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CBCB34E-50E2-40A4-B161-B712AA98D072}" type="slidenum">
              <a:rPr lang="en-US" smtClean="0"/>
              <a:t>25</a:t>
            </a:fld>
            <a:endParaRPr lang="en-US"/>
          </a:p>
        </p:txBody>
      </p:sp>
    </p:spTree>
    <p:extLst>
      <p:ext uri="{BB962C8B-B14F-4D97-AF65-F5344CB8AC3E}">
        <p14:creationId xmlns:p14="http://schemas.microsoft.com/office/powerpoint/2010/main" val="328445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defRPr/>
            </a:pPr>
            <a:endParaRPr lang="en-US" dirty="0"/>
          </a:p>
        </p:txBody>
      </p:sp>
      <p:sp>
        <p:nvSpPr>
          <p:cNvPr id="4" name="Slide Number Placeholder 3"/>
          <p:cNvSpPr>
            <a:spLocks noGrp="1"/>
          </p:cNvSpPr>
          <p:nvPr>
            <p:ph type="sldNum" sz="quarter" idx="5"/>
          </p:nvPr>
        </p:nvSpPr>
        <p:spPr/>
        <p:txBody>
          <a:bodyPr/>
          <a:lstStyle/>
          <a:p>
            <a:fld id="{8CBCB34E-50E2-40A4-B161-B712AA98D072}" type="slidenum">
              <a:rPr lang="en-US" smtClean="0"/>
              <a:t>3</a:t>
            </a:fld>
            <a:endParaRPr lang="en-US"/>
          </a:p>
        </p:txBody>
      </p:sp>
    </p:spTree>
    <p:extLst>
      <p:ext uri="{BB962C8B-B14F-4D97-AF65-F5344CB8AC3E}">
        <p14:creationId xmlns:p14="http://schemas.microsoft.com/office/powerpoint/2010/main" val="544998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20B24-7A63-4C5E-67CC-27DB3439FB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361881-9A4E-7FBF-9B8B-75A0186CC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CB11A8-8063-6FAC-39B2-8E059BB8BA68}"/>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F1919D16-7C04-2474-E467-25B38EA93F52}"/>
              </a:ext>
            </a:extLst>
          </p:cNvPr>
          <p:cNvSpPr>
            <a:spLocks noGrp="1"/>
          </p:cNvSpPr>
          <p:nvPr>
            <p:ph type="sldNum" sz="quarter" idx="5"/>
          </p:nvPr>
        </p:nvSpPr>
        <p:spPr/>
        <p:txBody>
          <a:bodyPr/>
          <a:lstStyle/>
          <a:p>
            <a:fld id="{8CBCB34E-50E2-40A4-B161-B712AA98D072}" type="slidenum">
              <a:rPr lang="en-US"/>
              <a:t>4</a:t>
            </a:fld>
            <a:endParaRPr lang="en-US"/>
          </a:p>
        </p:txBody>
      </p:sp>
    </p:spTree>
    <p:extLst>
      <p:ext uri="{BB962C8B-B14F-4D97-AF65-F5344CB8AC3E}">
        <p14:creationId xmlns:p14="http://schemas.microsoft.com/office/powerpoint/2010/main" val="2453535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E58C9-A2C0-2E2E-F982-9BE29DEDE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5C4C4B-5DB6-68B3-1197-FA4DEA7BD6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DEF95D-9632-704D-0E56-C2864866BF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472A91-862B-6F27-C18B-53B4C240A7F1}"/>
              </a:ext>
            </a:extLst>
          </p:cNvPr>
          <p:cNvSpPr>
            <a:spLocks noGrp="1"/>
          </p:cNvSpPr>
          <p:nvPr>
            <p:ph type="sldNum" sz="quarter" idx="5"/>
          </p:nvPr>
        </p:nvSpPr>
        <p:spPr/>
        <p:txBody>
          <a:bodyPr/>
          <a:lstStyle/>
          <a:p>
            <a:fld id="{8CBCB34E-50E2-40A4-B161-B712AA98D072}" type="slidenum">
              <a:rPr lang="en-US"/>
              <a:t>5</a:t>
            </a:fld>
            <a:endParaRPr lang="en-US"/>
          </a:p>
        </p:txBody>
      </p:sp>
    </p:spTree>
    <p:extLst>
      <p:ext uri="{BB962C8B-B14F-4D97-AF65-F5344CB8AC3E}">
        <p14:creationId xmlns:p14="http://schemas.microsoft.com/office/powerpoint/2010/main" val="3211009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93DB1-D5DF-3988-2AF8-1CBDA4C5A9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FD9E3-EFF7-C483-8774-F47706109A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8E4E9-7FE5-CCA7-4B9C-170A0CF1A8E2}"/>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6AD42DEB-D0EC-0131-2C4A-C61D8DCCE1DE}"/>
              </a:ext>
            </a:extLst>
          </p:cNvPr>
          <p:cNvSpPr>
            <a:spLocks noGrp="1"/>
          </p:cNvSpPr>
          <p:nvPr>
            <p:ph type="sldNum" sz="quarter" idx="5"/>
          </p:nvPr>
        </p:nvSpPr>
        <p:spPr/>
        <p:txBody>
          <a:bodyPr/>
          <a:lstStyle/>
          <a:p>
            <a:fld id="{8CBCB34E-50E2-40A4-B161-B712AA98D072}" type="slidenum">
              <a:rPr lang="en-US"/>
              <a:t>6</a:t>
            </a:fld>
            <a:endParaRPr lang="en-US"/>
          </a:p>
        </p:txBody>
      </p:sp>
    </p:spTree>
    <p:extLst>
      <p:ext uri="{BB962C8B-B14F-4D97-AF65-F5344CB8AC3E}">
        <p14:creationId xmlns:p14="http://schemas.microsoft.com/office/powerpoint/2010/main" val="2982009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A4F2E-3958-B982-8B26-8F46A24789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D0455-19AC-EF1A-C961-EE498C90B7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03333C-0588-3094-E526-FB2C9E19E3BB}"/>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8F867A78-7489-717E-37F8-6942972306C7}"/>
              </a:ext>
            </a:extLst>
          </p:cNvPr>
          <p:cNvSpPr>
            <a:spLocks noGrp="1"/>
          </p:cNvSpPr>
          <p:nvPr>
            <p:ph type="sldNum" sz="quarter" idx="5"/>
          </p:nvPr>
        </p:nvSpPr>
        <p:spPr/>
        <p:txBody>
          <a:bodyPr/>
          <a:lstStyle/>
          <a:p>
            <a:fld id="{8CBCB34E-50E2-40A4-B161-B712AA98D072}" type="slidenum">
              <a:rPr lang="en-US" smtClean="0"/>
              <a:t>7</a:t>
            </a:fld>
            <a:endParaRPr lang="en-US"/>
          </a:p>
        </p:txBody>
      </p:sp>
    </p:spTree>
    <p:extLst>
      <p:ext uri="{BB962C8B-B14F-4D97-AF65-F5344CB8AC3E}">
        <p14:creationId xmlns:p14="http://schemas.microsoft.com/office/powerpoint/2010/main" val="293397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00736-9CA5-EED8-2497-90278703E1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A4F92E-7787-D746-0351-14787CA575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378396-041E-1452-238B-C5091C8808CD}"/>
              </a:ext>
            </a:extLst>
          </p:cNvPr>
          <p:cNvSpPr>
            <a:spLocks noGrp="1"/>
          </p:cNvSpPr>
          <p:nvPr>
            <p:ph type="body" idx="1"/>
          </p:nvPr>
        </p:nvSpPr>
        <p:spPr/>
        <p:txBody>
          <a:bodyPr/>
          <a:lstStyle/>
          <a:p>
            <a:pPr marL="228600" indent="-228600">
              <a:buAutoNum type="arabicPeriod"/>
            </a:pPr>
            <a:r>
              <a:rPr lang="en-US" dirty="0"/>
              <a:t>All Girls who renew their membership during April 1 – May 31, 2026, will receive an automatic discount of $20 off their membership during the renewal process and a patch. Those girls who earned their MY27 membership through the cookie program will also receive a patch.  </a:t>
            </a:r>
          </a:p>
          <a:p>
            <a:pPr marL="228600" indent="-228600">
              <a:buAutoNum type="arabicPeriod"/>
            </a:pPr>
            <a:r>
              <a:rPr lang="en-US" dirty="0">
                <a:highlight>
                  <a:srgbClr val="FFFFFF"/>
                </a:highlight>
              </a:rPr>
              <a:t>Every volunteer that renews between April 1 - May 31, 2026, will receive free admission to the Volunteer Conference August 1, 2026, including our Lifetime members. We will provide a code to be used during registration for this discount.  </a:t>
            </a:r>
            <a:endParaRPr lang="en-US" dirty="0">
              <a:highlight>
                <a:srgbClr val="FFFFFF"/>
              </a:highlight>
              <a:ea typeface="Calibri"/>
              <a:cs typeface="Calibri"/>
            </a:endParaRPr>
          </a:p>
          <a:p>
            <a:pPr marL="228600" indent="-228600">
              <a:buAutoNum type="arabicPeriod"/>
            </a:pPr>
            <a:r>
              <a:rPr lang="en-US" dirty="0">
                <a:highlight>
                  <a:srgbClr val="FFFFFF"/>
                </a:highlight>
                <a:ea typeface="Calibri"/>
                <a:cs typeface="Calibri"/>
              </a:rPr>
              <a:t>Every SU that meets their spring renewal girl goal will receive a $200 program or store gift certificate.</a:t>
            </a:r>
          </a:p>
          <a:p>
            <a:pPr marL="228600" indent="-228600">
              <a:buAutoNum type="arabicPeriod"/>
            </a:pPr>
            <a:r>
              <a:rPr lang="en-US" dirty="0">
                <a:highlight>
                  <a:srgbClr val="FFFFFF"/>
                </a:highlight>
              </a:rPr>
              <a:t>For every girl over the Service Unit's Spring Renewal goal, the SU will also receive $10 bonus.</a:t>
            </a:r>
            <a:endParaRPr lang="en-US" dirty="0"/>
          </a:p>
          <a:p>
            <a:pPr marL="228600" indent="-228600">
              <a:buAutoNum type="arabicPeriod"/>
            </a:pPr>
            <a:r>
              <a:rPr lang="en-US" dirty="0">
                <a:highlight>
                  <a:srgbClr val="FFFFFF"/>
                </a:highlight>
                <a:ea typeface="Calibri"/>
                <a:cs typeface="Calibri"/>
              </a:rPr>
              <a:t>I have had several questions about using financial aid for renewals. When renewing they will select financial aid as payment and receive an email for next steps. These girls will receive the early bird patch, if the process is completed during April/May. </a:t>
            </a:r>
          </a:p>
          <a:p>
            <a:pPr marL="228600" indent="-228600">
              <a:buAutoNum type="arabicPeriod"/>
            </a:pPr>
            <a:r>
              <a:rPr lang="en-US" dirty="0">
                <a:highlight>
                  <a:srgbClr val="FFFFFF"/>
                </a:highlight>
              </a:rPr>
              <a:t>NEW EXTENDED YEAR INCENTIVE – Each SU that meets their extended year girl goal will receive a $50 program/retail gift certificate. Additionally, for every girl over their goal, they will receive a $5 extra bonus. </a:t>
            </a:r>
            <a:br>
              <a:rPr lang="en-US" dirty="0">
                <a:cs typeface="+mn-lt"/>
              </a:rPr>
            </a:b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6BD11918-20A7-E507-ECBE-5E4CFE9BB0FB}"/>
              </a:ext>
            </a:extLst>
          </p:cNvPr>
          <p:cNvSpPr>
            <a:spLocks noGrp="1"/>
          </p:cNvSpPr>
          <p:nvPr>
            <p:ph type="sldNum" sz="quarter" idx="5"/>
          </p:nvPr>
        </p:nvSpPr>
        <p:spPr/>
        <p:txBody>
          <a:bodyPr/>
          <a:lstStyle/>
          <a:p>
            <a:fld id="{8CBCB34E-50E2-40A4-B161-B712AA98D072}" type="slidenum">
              <a:rPr lang="en-US"/>
              <a:t>8</a:t>
            </a:fld>
            <a:endParaRPr lang="en-US"/>
          </a:p>
        </p:txBody>
      </p:sp>
    </p:spTree>
    <p:extLst>
      <p:ext uri="{BB962C8B-B14F-4D97-AF65-F5344CB8AC3E}">
        <p14:creationId xmlns:p14="http://schemas.microsoft.com/office/powerpoint/2010/main" val="1892819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7F439-1C0B-151D-E7D6-52FBB458DA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36BF2-4099-7E9E-AB4B-5D75E520CD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CB6C27-C785-F28C-F50D-4E61941440F0}"/>
              </a:ext>
            </a:extLst>
          </p:cNvPr>
          <p:cNvSpPr>
            <a:spLocks noGrp="1"/>
          </p:cNvSpPr>
          <p:nvPr>
            <p:ph type="body" idx="1"/>
          </p:nvPr>
        </p:nvSpPr>
        <p:spPr/>
        <p:txBody>
          <a:bodyPr/>
          <a:lstStyle/>
          <a:p>
            <a:endParaRPr lang="en-US" spc="61" dirty="0">
              <a:ea typeface="Calibri"/>
              <a:cs typeface="Calibri"/>
            </a:endParaRPr>
          </a:p>
        </p:txBody>
      </p:sp>
      <p:sp>
        <p:nvSpPr>
          <p:cNvPr id="4" name="Slide Number Placeholder 3">
            <a:extLst>
              <a:ext uri="{FF2B5EF4-FFF2-40B4-BE49-F238E27FC236}">
                <a16:creationId xmlns:a16="http://schemas.microsoft.com/office/drawing/2014/main" id="{70ED9DD0-8960-126C-0890-4F57B24E6DE9}"/>
              </a:ext>
            </a:extLst>
          </p:cNvPr>
          <p:cNvSpPr>
            <a:spLocks noGrp="1"/>
          </p:cNvSpPr>
          <p:nvPr>
            <p:ph type="sldNum" sz="quarter" idx="5"/>
          </p:nvPr>
        </p:nvSpPr>
        <p:spPr/>
        <p:txBody>
          <a:bodyPr/>
          <a:lstStyle/>
          <a:p>
            <a:fld id="{8CBCB34E-50E2-40A4-B161-B712AA98D072}" type="slidenum">
              <a:rPr lang="en-US"/>
              <a:t>9</a:t>
            </a:fld>
            <a:endParaRPr lang="en-US"/>
          </a:p>
        </p:txBody>
      </p:sp>
    </p:spTree>
    <p:extLst>
      <p:ext uri="{BB962C8B-B14F-4D97-AF65-F5344CB8AC3E}">
        <p14:creationId xmlns:p14="http://schemas.microsoft.com/office/powerpoint/2010/main" val="3316929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1" y="-9224"/>
            <a:ext cx="6076906" cy="10318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342899" y="9978824"/>
            <a:ext cx="11346594" cy="309156"/>
          </a:xfrm>
          <a:prstGeom prst="rect">
            <a:avLst/>
          </a:prstGeom>
        </p:spPr>
        <p:txBody>
          <a:bodyPr vert="horz" lIns="91440" tIns="45720" rIns="91440" bIns="45720" rtlCol="0" anchor="b"/>
          <a:lstStyle>
            <a:lvl1pPr marL="0" marR="0" indent="0" algn="l" defTabSz="1371566" rtl="0" eaLnBrk="1" fontAlgn="auto" latinLnBrk="0" hangingPunct="1">
              <a:lnSpc>
                <a:spcPct val="100000"/>
              </a:lnSpc>
              <a:spcBef>
                <a:spcPts val="0"/>
              </a:spcBef>
              <a:spcAft>
                <a:spcPts val="0"/>
              </a:spcAft>
              <a:buClrTx/>
              <a:buSzTx/>
              <a:buFontTx/>
              <a:buNone/>
              <a:tabLst/>
              <a:defRPr sz="9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334218" y="3066243"/>
            <a:ext cx="5490848" cy="4154522"/>
          </a:xfrm>
        </p:spPr>
        <p:txBody>
          <a:bodyPr lIns="182880" rIns="182880" anchor="ctr"/>
          <a:lstStyle>
            <a:lvl1pPr marL="0" marR="0" indent="0" algn="ctr" defTabSz="1371566" rtl="0" eaLnBrk="1" fontAlgn="auto" latinLnBrk="0" hangingPunct="1">
              <a:lnSpc>
                <a:spcPct val="90000"/>
              </a:lnSpc>
              <a:spcBef>
                <a:spcPct val="0"/>
              </a:spcBef>
              <a:spcAft>
                <a:spcPts val="0"/>
              </a:spcAft>
              <a:buClrTx/>
              <a:buSzTx/>
              <a:buFontTx/>
              <a:buNone/>
              <a:tabLst/>
              <a:defRPr lang="en-US" sz="3200" b="0" i="0" smtClean="0">
                <a:effectLst/>
                <a:latin typeface="Girl Scout Text Book" panose="02020003000000000000" pitchFamily="18" charset="0"/>
              </a:defRPr>
            </a:lvl1pPr>
          </a:lstStyle>
          <a:p>
            <a:r>
              <a:rPr lang="en-US"/>
              <a:t>Type here to enter text. Sed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a:t>
            </a:r>
            <a:r>
              <a:rPr lang="en-US"/>
              <a:t> </a:t>
            </a:r>
            <a:r>
              <a:rPr lang="en-US" err="1"/>
              <a:t>utium</a:t>
            </a:r>
            <a:r>
              <a:rPr lang="en-US"/>
              <a:t> </a:t>
            </a:r>
            <a:r>
              <a:rPr lang="en-US" err="1"/>
              <a:t>doloremque</a:t>
            </a:r>
            <a:r>
              <a:rPr lang="en-US"/>
              <a:t>.</a:t>
            </a:r>
          </a:p>
        </p:txBody>
      </p:sp>
    </p:spTree>
    <p:extLst>
      <p:ext uri="{BB962C8B-B14F-4D97-AF65-F5344CB8AC3E}">
        <p14:creationId xmlns:p14="http://schemas.microsoft.com/office/powerpoint/2010/main" val="8967127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Statement Slide | S Tex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393D5-A1E6-0C20-8234-B0BE8476A505}"/>
              </a:ext>
            </a:extLst>
          </p:cNvPr>
          <p:cNvSpPr>
            <a:spLocks noGrp="1"/>
          </p:cNvSpPr>
          <p:nvPr>
            <p:ph type="sldNum" sz="quarter" idx="10"/>
          </p:nvPr>
        </p:nvSpPr>
        <p:spPr/>
        <p:txBody>
          <a:bodyPr/>
          <a:lstStyle/>
          <a:p>
            <a:fld id="{7691CCDB-B024-8747-B233-CAD1CBC7A901}" type="slidenum">
              <a:rPr lang="en-US" smtClean="0"/>
              <a:pPr/>
              <a:t>‹#›</a:t>
            </a:fld>
            <a:endParaRPr lang="en-US"/>
          </a:p>
        </p:txBody>
      </p:sp>
      <p:sp>
        <p:nvSpPr>
          <p:cNvPr id="4" name="Footer Placeholder 3">
            <a:extLst>
              <a:ext uri="{FF2B5EF4-FFF2-40B4-BE49-F238E27FC236}">
                <a16:creationId xmlns:a16="http://schemas.microsoft.com/office/drawing/2014/main" id="{0793DE9F-3295-EF29-E327-800C5036EA62}"/>
              </a:ext>
            </a:extLst>
          </p:cNvPr>
          <p:cNvSpPr>
            <a:spLocks noGrp="1"/>
          </p:cNvSpPr>
          <p:nvPr>
            <p:ph type="ftr" sz="quarter" idx="11"/>
          </p:nvPr>
        </p:nvSpPr>
        <p:spPr/>
        <p:txBody>
          <a:bodyPr/>
          <a:lstStyle/>
          <a:p>
            <a:r>
              <a:rPr lang="en-US"/>
              <a:t>©2024 Girl Scouts of the USA. All Rights Reserved. Not for public distribution.</a:t>
            </a:r>
          </a:p>
        </p:txBody>
      </p:sp>
      <p:sp>
        <p:nvSpPr>
          <p:cNvPr id="5" name="Text Placeholder 18">
            <a:extLst>
              <a:ext uri="{FF2B5EF4-FFF2-40B4-BE49-F238E27FC236}">
                <a16:creationId xmlns:a16="http://schemas.microsoft.com/office/drawing/2014/main" id="{B41F3119-42F1-B5D7-C700-42EB509404B1}"/>
              </a:ext>
            </a:extLst>
          </p:cNvPr>
          <p:cNvSpPr>
            <a:spLocks noGrp="1"/>
          </p:cNvSpPr>
          <p:nvPr>
            <p:ph type="body" sz="quarter" idx="12" hasCustomPrompt="1"/>
          </p:nvPr>
        </p:nvSpPr>
        <p:spPr>
          <a:xfrm>
            <a:off x="384977" y="549276"/>
            <a:ext cx="17687124" cy="8780988"/>
          </a:xfrm>
        </p:spPr>
        <p:txBody>
          <a:bodyPr anchor="t">
            <a:noAutofit/>
          </a:bodyPr>
          <a:lstStyle>
            <a:lvl1pPr marL="0" indent="0" algn="l">
              <a:buNone/>
              <a:defRPr sz="8000" b="0" i="0">
                <a:solidFill>
                  <a:schemeClr val="accent1"/>
                </a:solidFill>
                <a:latin typeface="Girl Scout Display Light" panose="02020003000000000000" pitchFamily="18" charset="0"/>
              </a:defRPr>
            </a:lvl1pPr>
            <a:lvl2pPr marL="914378" indent="0">
              <a:buNone/>
              <a:defRPr sz="14000" b="0" i="0">
                <a:latin typeface="Girl Scout Display Light" panose="02020003000000000000" pitchFamily="18" charset="0"/>
              </a:defRPr>
            </a:lvl2pPr>
            <a:lvl3pPr marL="1828755" indent="0">
              <a:buNone/>
              <a:defRPr sz="14000" b="0" i="0">
                <a:latin typeface="Girl Scout Display Light" panose="02020003000000000000" pitchFamily="18" charset="0"/>
              </a:defRPr>
            </a:lvl3pPr>
            <a:lvl4pPr marL="2743131" indent="0">
              <a:buNone/>
              <a:defRPr sz="14000" b="0" i="0">
                <a:latin typeface="Girl Scout Display Light" panose="02020003000000000000" pitchFamily="18" charset="0"/>
              </a:defRPr>
            </a:lvl4pPr>
            <a:lvl5pPr marL="3657509" indent="0">
              <a:buNone/>
              <a:defRPr sz="14000" b="0" i="0">
                <a:latin typeface="Girl Scout Display Light" panose="02020003000000000000" pitchFamily="18" charset="0"/>
              </a:defRPr>
            </a:lvl5pPr>
          </a:lstStyle>
          <a:p>
            <a:pPr lvl="0"/>
            <a:r>
              <a:rPr lang="en-US"/>
              <a:t>Type here to enter a small multi-line statement text.</a:t>
            </a:r>
          </a:p>
        </p:txBody>
      </p:sp>
    </p:spTree>
    <p:extLst>
      <p:ext uri="{BB962C8B-B14F-4D97-AF65-F5344CB8AC3E}">
        <p14:creationId xmlns:p14="http://schemas.microsoft.com/office/powerpoint/2010/main" val="3865339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633D81-0CF0-F943-6015-C74AD7B1A20F}"/>
              </a:ext>
            </a:extLst>
          </p:cNvPr>
          <p:cNvSpPr txBox="1"/>
          <p:nvPr userDrawn="1"/>
        </p:nvSpPr>
        <p:spPr>
          <a:xfrm>
            <a:off x="896817" y="9680331"/>
            <a:ext cx="2831122" cy="606669"/>
          </a:xfrm>
          <a:prstGeom prst="rect">
            <a:avLst/>
          </a:prstGeom>
          <a:solidFill>
            <a:schemeClr val="bg1"/>
          </a:solidFill>
        </p:spPr>
        <p:txBody>
          <a:bodyPr wrap="square" rtlCol="0">
            <a:spAutoFit/>
          </a:bodyPr>
          <a:lstStyle/>
          <a:p>
            <a:endParaRPr lang="en-US" sz="2100"/>
          </a:p>
        </p:txBody>
      </p:sp>
    </p:spTree>
    <p:extLst>
      <p:ext uri="{BB962C8B-B14F-4D97-AF65-F5344CB8AC3E}">
        <p14:creationId xmlns:p14="http://schemas.microsoft.com/office/powerpoint/2010/main" val="383559313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Slide | Girl Scout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9912531"/>
            <a:ext cx="18288000" cy="382286"/>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342899" y="9978824"/>
            <a:ext cx="11346594" cy="309156"/>
          </a:xfrm>
          <a:prstGeom prst="rect">
            <a:avLst/>
          </a:prstGeom>
        </p:spPr>
        <p:txBody>
          <a:bodyPr vert="horz" lIns="91440" tIns="45720" rIns="91440" bIns="45720" rtlCol="0" anchor="b"/>
          <a:lstStyle>
            <a:lvl1pPr marL="0" marR="0" indent="0" algn="l" defTabSz="1371566" rtl="0" eaLnBrk="1" fontAlgn="auto" latinLnBrk="0" hangingPunct="1">
              <a:lnSpc>
                <a:spcPct val="100000"/>
              </a:lnSpc>
              <a:spcBef>
                <a:spcPts val="0"/>
              </a:spcBef>
              <a:spcAft>
                <a:spcPts val="0"/>
              </a:spcAft>
              <a:buClrTx/>
              <a:buSzTx/>
              <a:buFontTx/>
              <a:buNone/>
              <a:tabLst/>
              <a:defRPr sz="9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8580396" y="893134"/>
            <a:ext cx="0" cy="0"/>
          </a:xfrm>
          <a:prstGeom prst="rect">
            <a:avLst/>
          </a:prstGeom>
          <a:noFill/>
          <a:ln>
            <a:noFill/>
          </a:ln>
        </p:spPr>
        <p:txBody>
          <a:bodyPr vert="horz" wrap="none" lIns="137160" tIns="68580" rIns="137160" bIns="68580" rtlCol="0" anchor="ctr">
            <a:noAutofit/>
          </a:bodyPr>
          <a:lstStyle/>
          <a:p>
            <a:pPr algn="l"/>
            <a:endParaRPr lang="en-US" sz="2026"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381001" y="-1"/>
            <a:ext cx="17619562" cy="514350"/>
          </a:xfrm>
        </p:spPr>
        <p:txBody>
          <a:bodyPr anchor="b">
            <a:noAutofit/>
          </a:bodyPr>
          <a:lstStyle>
            <a:lvl1pPr marL="0" indent="0">
              <a:lnSpc>
                <a:spcPct val="100000"/>
              </a:lnSpc>
              <a:buNone/>
              <a:defRPr sz="2000" b="0" i="0">
                <a:solidFill>
                  <a:schemeClr val="bg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41965465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Blank Slide | White">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734A4EB-5C34-F9E2-46C7-DB737EE51762}"/>
              </a:ext>
            </a:extLst>
          </p:cNvPr>
          <p:cNvGrpSpPr/>
          <p:nvPr userDrawn="1"/>
        </p:nvGrpSpPr>
        <p:grpSpPr>
          <a:xfrm>
            <a:off x="-40325" y="9944102"/>
            <a:ext cx="18328326" cy="387144"/>
            <a:chOff x="-20163" y="4972051"/>
            <a:chExt cx="9164163" cy="193572"/>
          </a:xfrm>
        </p:grpSpPr>
        <p:sp>
          <p:nvSpPr>
            <p:cNvPr id="6" name="Rectangle 5">
              <a:extLst>
                <a:ext uri="{FF2B5EF4-FFF2-40B4-BE49-F238E27FC236}">
                  <a16:creationId xmlns:a16="http://schemas.microsoft.com/office/drawing/2014/main" id="{1FCF7CCB-F1E4-EA15-54A1-996572EB8C77}"/>
                </a:ext>
              </a:extLst>
            </p:cNvPr>
            <p:cNvSpPr>
              <a:spLocks noChangeAspect="1"/>
            </p:cNvSpPr>
            <p:nvPr userDrawn="1"/>
          </p:nvSpPr>
          <p:spPr>
            <a:xfrm>
              <a:off x="8291462" y="4972051"/>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7" name="Rectangle 6">
              <a:extLst>
                <a:ext uri="{FF2B5EF4-FFF2-40B4-BE49-F238E27FC236}">
                  <a16:creationId xmlns:a16="http://schemas.microsoft.com/office/drawing/2014/main" id="{7A975486-3371-8431-638C-AA06E1F36561}"/>
                </a:ext>
              </a:extLst>
            </p:cNvPr>
            <p:cNvSpPr>
              <a:spLocks noChangeAspect="1"/>
            </p:cNvSpPr>
            <p:nvPr userDrawn="1"/>
          </p:nvSpPr>
          <p:spPr>
            <a:xfrm>
              <a:off x="8482604" y="4972051"/>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8" name="Rectangle 7">
              <a:extLst>
                <a:ext uri="{FF2B5EF4-FFF2-40B4-BE49-F238E27FC236}">
                  <a16:creationId xmlns:a16="http://schemas.microsoft.com/office/drawing/2014/main" id="{12F60166-F3B4-E74A-6453-4871A91D03EE}"/>
                </a:ext>
              </a:extLst>
            </p:cNvPr>
            <p:cNvSpPr>
              <a:spLocks noChangeAspect="1"/>
            </p:cNvSpPr>
            <p:nvPr userDrawn="1"/>
          </p:nvSpPr>
          <p:spPr>
            <a:xfrm>
              <a:off x="8673746" y="4972051"/>
              <a:ext cx="470254"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9" name="Rectangle 8">
              <a:extLst>
                <a:ext uri="{FF2B5EF4-FFF2-40B4-BE49-F238E27FC236}">
                  <a16:creationId xmlns:a16="http://schemas.microsoft.com/office/drawing/2014/main" id="{6EC90754-537A-43D1-AA74-18E43DAFB120}"/>
                </a:ext>
              </a:extLst>
            </p:cNvPr>
            <p:cNvSpPr>
              <a:spLocks noChangeAspect="1"/>
            </p:cNvSpPr>
            <p:nvPr userDrawn="1"/>
          </p:nvSpPr>
          <p:spPr>
            <a:xfrm>
              <a:off x="-20163" y="4974480"/>
              <a:ext cx="8119809"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sp>
          <p:nvSpPr>
            <p:cNvPr id="10" name="Rectangle 9">
              <a:extLst>
                <a:ext uri="{FF2B5EF4-FFF2-40B4-BE49-F238E27FC236}">
                  <a16:creationId xmlns:a16="http://schemas.microsoft.com/office/drawing/2014/main" id="{2A0C2229-5110-B90E-53FC-6D7FF06F3239}"/>
                </a:ext>
              </a:extLst>
            </p:cNvPr>
            <p:cNvSpPr>
              <a:spLocks noChangeAspect="1"/>
            </p:cNvSpPr>
            <p:nvPr userDrawn="1"/>
          </p:nvSpPr>
          <p:spPr>
            <a:xfrm>
              <a:off x="8101073" y="4972051"/>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7" b="0" i="0">
                <a:solidFill>
                  <a:schemeClr val="bg1"/>
                </a:solidFill>
                <a:latin typeface="Girl Scout Display Light" panose="02020003000000000000" pitchFamily="18" charset="0"/>
              </a:endParaRPr>
            </a:p>
          </p:txBody>
        </p:sp>
        <p:pic>
          <p:nvPicPr>
            <p:cNvPr id="11" name="Graphic 10">
              <a:extLst>
                <a:ext uri="{FF2B5EF4-FFF2-40B4-BE49-F238E27FC236}">
                  <a16:creationId xmlns:a16="http://schemas.microsoft.com/office/drawing/2014/main" id="{C4C21FD5-6695-4CDD-7667-35E9508D004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96900"/>
              <a:ext cx="146304" cy="146304"/>
            </a:xfrm>
            <a:prstGeom prst="rect">
              <a:avLst/>
            </a:prstGeom>
          </p:spPr>
        </p:pic>
        <p:pic>
          <p:nvPicPr>
            <p:cNvPr id="12" name="Graphic 11">
              <a:extLst>
                <a:ext uri="{FF2B5EF4-FFF2-40B4-BE49-F238E27FC236}">
                  <a16:creationId xmlns:a16="http://schemas.microsoft.com/office/drawing/2014/main" id="{D7085DD7-DBBB-1A3F-33B2-3EC578C1D5A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98338"/>
              <a:ext cx="137160" cy="137160"/>
            </a:xfrm>
            <a:prstGeom prst="rect">
              <a:avLst/>
            </a:prstGeom>
          </p:spPr>
        </p:pic>
        <p:pic>
          <p:nvPicPr>
            <p:cNvPr id="13" name="Graphic 12">
              <a:extLst>
                <a:ext uri="{FF2B5EF4-FFF2-40B4-BE49-F238E27FC236}">
                  <a16:creationId xmlns:a16="http://schemas.microsoft.com/office/drawing/2014/main" id="{E0F2D166-BA62-79D8-95BF-1CDC9AADEBC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8515" y="4999042"/>
              <a:ext cx="100871" cy="137160"/>
            </a:xfrm>
            <a:prstGeom prst="rect">
              <a:avLst/>
            </a:prstGeom>
          </p:spPr>
        </p:pic>
      </p:grpSp>
      <p:sp>
        <p:nvSpPr>
          <p:cNvPr id="3" name="Slide Number Placeholder 2">
            <a:extLst>
              <a:ext uri="{FF2B5EF4-FFF2-40B4-BE49-F238E27FC236}">
                <a16:creationId xmlns:a16="http://schemas.microsoft.com/office/drawing/2014/main" id="{C3194D26-0CEC-F9B4-9417-A58E2380E8B0}"/>
              </a:ext>
            </a:extLst>
          </p:cNvPr>
          <p:cNvSpPr>
            <a:spLocks noGrp="1"/>
          </p:cNvSpPr>
          <p:nvPr>
            <p:ph type="sldNum" sz="quarter" idx="10"/>
          </p:nvPr>
        </p:nvSpPr>
        <p:spPr/>
        <p:txBody>
          <a:bodyPr/>
          <a:lstStyle/>
          <a:p>
            <a:fld id="{7691CCDB-B024-8747-B233-CAD1CBC7A901}" type="slidenum">
              <a:rPr lang="en-US" smtClean="0"/>
              <a:pPr/>
              <a:t>‹#›</a:t>
            </a:fld>
            <a:endParaRPr lang="en-US"/>
          </a:p>
        </p:txBody>
      </p:sp>
      <p:sp>
        <p:nvSpPr>
          <p:cNvPr id="4" name="Footer Placeholder 3">
            <a:extLst>
              <a:ext uri="{FF2B5EF4-FFF2-40B4-BE49-F238E27FC236}">
                <a16:creationId xmlns:a16="http://schemas.microsoft.com/office/drawing/2014/main" id="{95EC401D-E804-B35D-6E4B-4F5422767491}"/>
              </a:ext>
            </a:extLst>
          </p:cNvPr>
          <p:cNvSpPr>
            <a:spLocks noGrp="1"/>
          </p:cNvSpPr>
          <p:nvPr>
            <p:ph type="ftr" sz="quarter" idx="11"/>
          </p:nvPr>
        </p:nvSpPr>
        <p:spPr/>
        <p:txBody>
          <a:bodyPr/>
          <a:lstStyle/>
          <a:p>
            <a:r>
              <a:rPr lang="en-US"/>
              <a:t>©2024 Girl Scouts of the USA. All Rights Reserved. Not for public distribution.</a:t>
            </a:r>
          </a:p>
        </p:txBody>
      </p:sp>
      <p:sp>
        <p:nvSpPr>
          <p:cNvPr id="23" name="Text Placeholder 46">
            <a:extLst>
              <a:ext uri="{FF2B5EF4-FFF2-40B4-BE49-F238E27FC236}">
                <a16:creationId xmlns:a16="http://schemas.microsoft.com/office/drawing/2014/main" id="{CA5BE4F5-53C5-4DDD-1E51-EE6C82B0E845}"/>
              </a:ext>
            </a:extLst>
          </p:cNvPr>
          <p:cNvSpPr>
            <a:spLocks noGrp="1"/>
          </p:cNvSpPr>
          <p:nvPr>
            <p:ph type="body" sz="quarter" idx="19" hasCustomPrompt="1"/>
          </p:nvPr>
        </p:nvSpPr>
        <p:spPr>
          <a:xfrm>
            <a:off x="389678" y="-23890"/>
            <a:ext cx="17602200" cy="558440"/>
          </a:xfrm>
        </p:spPr>
        <p:txBody>
          <a:bodyPr anchor="b">
            <a:normAutofit/>
          </a:bodyPr>
          <a:lstStyle>
            <a:lvl1pPr marL="0" indent="0">
              <a:lnSpc>
                <a:spcPct val="100000"/>
              </a:lnSpc>
              <a:buNone/>
              <a:defRPr sz="2000" b="0" i="0">
                <a:solidFill>
                  <a:schemeClr val="tx1"/>
                </a:solidFill>
                <a:latin typeface="Trefoil Sans Medium" panose="020B0000000000000000" pitchFamily="34" charset="0"/>
                <a:ea typeface="Palatino" pitchFamily="2" charset="77"/>
              </a:defRPr>
            </a:lvl1pPr>
          </a:lstStyle>
          <a:p>
            <a:pPr lvl="0"/>
            <a:r>
              <a:rPr lang="en-US"/>
              <a:t>Type here to enter the presentation section name.</a:t>
            </a:r>
          </a:p>
        </p:txBody>
      </p:sp>
    </p:spTree>
    <p:extLst>
      <p:ext uri="{BB962C8B-B14F-4D97-AF65-F5344CB8AC3E}">
        <p14:creationId xmlns:p14="http://schemas.microsoft.com/office/powerpoint/2010/main" val="548227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9912531"/>
            <a:ext cx="18288000" cy="382286"/>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6" b="0" i="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342899" y="9978824"/>
            <a:ext cx="11346594" cy="309156"/>
          </a:xfrm>
          <a:prstGeom prst="rect">
            <a:avLst/>
          </a:prstGeom>
        </p:spPr>
        <p:txBody>
          <a:bodyPr vert="horz" lIns="91440" tIns="45720" rIns="91440" bIns="45720" rtlCol="0" anchor="b"/>
          <a:lstStyle>
            <a:lvl1pPr marL="0" marR="0" indent="0" algn="l" defTabSz="1371566" rtl="0" eaLnBrk="1" fontAlgn="auto" latinLnBrk="0" hangingPunct="1">
              <a:lnSpc>
                <a:spcPct val="100000"/>
              </a:lnSpc>
              <a:spcBef>
                <a:spcPts val="0"/>
              </a:spcBef>
              <a:spcAft>
                <a:spcPts val="0"/>
              </a:spcAft>
              <a:buClrTx/>
              <a:buSzTx/>
              <a:buFontTx/>
              <a:buNone/>
              <a:tabLst/>
              <a:defRPr sz="900" b="0" i="0">
                <a:solidFill>
                  <a:schemeClr val="tx1"/>
                </a:solidFill>
                <a:latin typeface="Girl Scout Text Book" panose="02020003000000000000" pitchFamily="18" charset="0"/>
              </a:defRPr>
            </a:lvl1pPr>
          </a:lstStyle>
          <a:p>
            <a:r>
              <a:rPr lang="en-US"/>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8580396" y="893134"/>
            <a:ext cx="0" cy="0"/>
          </a:xfrm>
          <a:prstGeom prst="rect">
            <a:avLst/>
          </a:prstGeom>
          <a:noFill/>
          <a:ln>
            <a:noFill/>
          </a:ln>
        </p:spPr>
        <p:txBody>
          <a:bodyPr vert="horz" wrap="none" lIns="137160" tIns="68580" rIns="137160" bIns="68580" rtlCol="0" anchor="ctr">
            <a:noAutofit/>
          </a:bodyPr>
          <a:lstStyle/>
          <a:p>
            <a:pPr algn="l"/>
            <a:endParaRPr lang="en-US" sz="2026" b="0" i="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381001" y="-1"/>
            <a:ext cx="17619562" cy="514350"/>
          </a:xfrm>
        </p:spPr>
        <p:txBody>
          <a:bodyPr anchor="b">
            <a:noAutofit/>
          </a:bodyPr>
          <a:lstStyle>
            <a:lvl1pPr marL="0" indent="0">
              <a:lnSpc>
                <a:spcPct val="100000"/>
              </a:lnSpc>
              <a:buNone/>
              <a:defRPr sz="2000" b="0" i="0">
                <a:solidFill>
                  <a:schemeClr val="tx1"/>
                </a:solidFill>
                <a:latin typeface="Girl Scout Text Book" panose="02020003000000000000" pitchFamily="18" charset="0"/>
              </a:defRPr>
            </a:lvl1pPr>
          </a:lstStyle>
          <a:p>
            <a:pPr lvl="0"/>
            <a:r>
              <a:rPr lang="en-US"/>
              <a:t>Type here to enter the presentation section name.</a:t>
            </a:r>
          </a:p>
        </p:txBody>
      </p:sp>
    </p:spTree>
    <p:extLst>
      <p:ext uri="{BB962C8B-B14F-4D97-AF65-F5344CB8AC3E}">
        <p14:creationId xmlns:p14="http://schemas.microsoft.com/office/powerpoint/2010/main" val="7563904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2"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4.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5.sv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7.png"/><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26.png"/><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26.png"/><Relationship Id="rId4" Type="http://schemas.openxmlformats.org/officeDocument/2006/relationships/image" Target="../media/image25.sv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2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2.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4.png"/><Relationship Id="rId10" Type="http://schemas.openxmlformats.org/officeDocument/2006/relationships/image" Target="../media/image21.svg"/><Relationship Id="rId4" Type="http://schemas.openxmlformats.org/officeDocument/2006/relationships/image" Target="../media/image13.sv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microsoft.com/office/2018/10/relationships/comments" Target="../comments/modernComment_7FFFEB60_1CFEBFEF.xml"/><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www.girlscoutsp2p.org/en/sf-events-repository/2026/2026-annual-meeting.html" TargetMode="External"/><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234000" y="299160"/>
            <a:ext cx="2443353" cy="1401127"/>
            <a:chOff x="0" y="0"/>
            <a:chExt cx="3257804" cy="1868170"/>
          </a:xfrm>
        </p:grpSpPr>
        <p:sp>
          <p:nvSpPr>
            <p:cNvPr id="8" name="Freeform 8"/>
            <p:cNvSpPr/>
            <p:nvPr/>
          </p:nvSpPr>
          <p:spPr>
            <a:xfrm>
              <a:off x="0" y="0"/>
              <a:ext cx="3257804" cy="1868170"/>
            </a:xfrm>
            <a:custGeom>
              <a:avLst/>
              <a:gdLst/>
              <a:ahLst/>
              <a:cxnLst/>
              <a:rect l="l" t="t" r="r" b="b"/>
              <a:pathLst>
                <a:path w="3257804" h="1868170">
                  <a:moveTo>
                    <a:pt x="0" y="0"/>
                  </a:moveTo>
                  <a:lnTo>
                    <a:pt x="3257804" y="0"/>
                  </a:lnTo>
                  <a:lnTo>
                    <a:pt x="3257804" y="1868170"/>
                  </a:lnTo>
                  <a:lnTo>
                    <a:pt x="0" y="1868170"/>
                  </a:lnTo>
                  <a:lnTo>
                    <a:pt x="0" y="0"/>
                  </a:lnTo>
                  <a:close/>
                </a:path>
              </a:pathLst>
            </a:custGeom>
            <a:blipFill>
              <a:blip r:embed="rId6"/>
              <a:stretch>
                <a:fillRect t="-107" b="-107"/>
              </a:stretch>
            </a:blipFill>
          </p:spPr>
          <p:txBody>
            <a:bodyPr/>
            <a:lstStyle/>
            <a:p>
              <a:endParaRPr lang="en-US"/>
            </a:p>
          </p:txBody>
        </p:sp>
      </p:grpSp>
      <p:grpSp>
        <p:nvGrpSpPr>
          <p:cNvPr id="9" name="Group 9"/>
          <p:cNvGrpSpPr/>
          <p:nvPr/>
        </p:nvGrpSpPr>
        <p:grpSpPr>
          <a:xfrm>
            <a:off x="15483960" y="293760"/>
            <a:ext cx="2752154" cy="1406176"/>
            <a:chOff x="0" y="0"/>
            <a:chExt cx="3669538" cy="1874901"/>
          </a:xfrm>
        </p:grpSpPr>
        <p:sp>
          <p:nvSpPr>
            <p:cNvPr id="10" name="Freeform 10"/>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11" name="Group 11"/>
          <p:cNvGrpSpPr/>
          <p:nvPr/>
        </p:nvGrpSpPr>
        <p:grpSpPr>
          <a:xfrm>
            <a:off x="-451440" y="5176080"/>
            <a:ext cx="3514725" cy="1795653"/>
            <a:chOff x="0" y="0"/>
            <a:chExt cx="4686300" cy="2394204"/>
          </a:xfrm>
        </p:grpSpPr>
        <p:sp>
          <p:nvSpPr>
            <p:cNvPr id="12" name="Freeform 12"/>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3" name="Group 13"/>
          <p:cNvGrpSpPr/>
          <p:nvPr/>
        </p:nvGrpSpPr>
        <p:grpSpPr>
          <a:xfrm>
            <a:off x="7313760" y="-29484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16027200" y="3166200"/>
            <a:ext cx="2699957" cy="1379506"/>
            <a:chOff x="0" y="0"/>
            <a:chExt cx="3599942" cy="1839341"/>
          </a:xfrm>
        </p:grpSpPr>
        <p:sp>
          <p:nvSpPr>
            <p:cNvPr id="16" name="Freeform 16"/>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7" name="Group 17"/>
          <p:cNvGrpSpPr/>
          <p:nvPr/>
        </p:nvGrpSpPr>
        <p:grpSpPr>
          <a:xfrm>
            <a:off x="-4512538" y="8262260"/>
            <a:ext cx="24521423" cy="2981798"/>
            <a:chOff x="0" y="0"/>
            <a:chExt cx="32695231" cy="3975731"/>
          </a:xfrm>
        </p:grpSpPr>
        <p:grpSp>
          <p:nvGrpSpPr>
            <p:cNvPr id="18" name="Group 18"/>
            <p:cNvGrpSpPr/>
            <p:nvPr/>
          </p:nvGrpSpPr>
          <p:grpSpPr>
            <a:xfrm>
              <a:off x="0" y="76287"/>
              <a:ext cx="18458906" cy="3899444"/>
              <a:chOff x="0" y="0"/>
              <a:chExt cx="18458906" cy="3899444"/>
            </a:xfrm>
          </p:grpSpPr>
          <p:sp>
            <p:nvSpPr>
              <p:cNvPr id="19" name="Freeform 19"/>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7"/>
                <a:stretch>
                  <a:fillRect t="-29" b="-30"/>
                </a:stretch>
              </a:blipFill>
            </p:spPr>
            <p:txBody>
              <a:bodyPr/>
              <a:lstStyle/>
              <a:p>
                <a:endParaRPr lang="en-US"/>
              </a:p>
            </p:txBody>
          </p:sp>
        </p:grpSp>
        <p:grpSp>
          <p:nvGrpSpPr>
            <p:cNvPr id="20" name="Group 20"/>
            <p:cNvGrpSpPr/>
            <p:nvPr/>
          </p:nvGrpSpPr>
          <p:grpSpPr>
            <a:xfrm>
              <a:off x="14211542" y="0"/>
              <a:ext cx="18483689" cy="3904680"/>
              <a:chOff x="0" y="0"/>
              <a:chExt cx="18813754" cy="3974406"/>
            </a:xfrm>
          </p:grpSpPr>
          <p:sp>
            <p:nvSpPr>
              <p:cNvPr id="21" name="Freeform 21"/>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7"/>
                <a:stretch>
                  <a:fillRect t="-29" b="-27"/>
                </a:stretch>
              </a:blipFill>
            </p:spPr>
            <p:txBody>
              <a:bodyPr/>
              <a:lstStyle/>
              <a:p>
                <a:endParaRPr lang="en-US"/>
              </a:p>
            </p:txBody>
          </p:sp>
        </p:grpSp>
      </p:grpSp>
      <p:grpSp>
        <p:nvGrpSpPr>
          <p:cNvPr id="22" name="Group 22"/>
          <p:cNvGrpSpPr/>
          <p:nvPr/>
        </p:nvGrpSpPr>
        <p:grpSpPr>
          <a:xfrm>
            <a:off x="2872429" y="6785947"/>
            <a:ext cx="6243131" cy="3449330"/>
            <a:chOff x="0" y="0"/>
            <a:chExt cx="8324174" cy="4599106"/>
          </a:xfrm>
        </p:grpSpPr>
        <p:sp>
          <p:nvSpPr>
            <p:cNvPr id="23" name="Freeform 23"/>
            <p:cNvSpPr/>
            <p:nvPr/>
          </p:nvSpPr>
          <p:spPr>
            <a:xfrm>
              <a:off x="0" y="0"/>
              <a:ext cx="8324215" cy="4599051"/>
            </a:xfrm>
            <a:custGeom>
              <a:avLst/>
              <a:gdLst/>
              <a:ahLst/>
              <a:cxnLst/>
              <a:rect l="l" t="t" r="r" b="b"/>
              <a:pathLst>
                <a:path w="8324215" h="4599051">
                  <a:moveTo>
                    <a:pt x="0" y="0"/>
                  </a:moveTo>
                  <a:lnTo>
                    <a:pt x="8324215" y="0"/>
                  </a:lnTo>
                  <a:lnTo>
                    <a:pt x="8324215" y="4599051"/>
                  </a:lnTo>
                  <a:lnTo>
                    <a:pt x="0" y="4599051"/>
                  </a:lnTo>
                  <a:lnTo>
                    <a:pt x="0" y="0"/>
                  </a:lnTo>
                  <a:close/>
                </a:path>
              </a:pathLst>
            </a:custGeom>
            <a:blipFill>
              <a:blip r:embed="rId8"/>
              <a:stretch>
                <a:fillRect l="-16" r="-15" b="-1"/>
              </a:stretch>
            </a:blipFill>
          </p:spPr>
          <p:txBody>
            <a:bodyPr/>
            <a:lstStyle/>
            <a:p>
              <a:endParaRPr lang="en-US"/>
            </a:p>
          </p:txBody>
        </p:sp>
      </p:grpSp>
      <p:sp>
        <p:nvSpPr>
          <p:cNvPr id="24" name="Freeform 24"/>
          <p:cNvSpPr/>
          <p:nvPr/>
        </p:nvSpPr>
        <p:spPr>
          <a:xfrm>
            <a:off x="2978280" y="619425"/>
            <a:ext cx="12331440" cy="6046560"/>
          </a:xfrm>
          <a:custGeom>
            <a:avLst/>
            <a:gdLst/>
            <a:ahLst/>
            <a:cxnLst/>
            <a:rect l="l" t="t" r="r" b="b"/>
            <a:pathLst>
              <a:path w="12331440" h="6046560">
                <a:moveTo>
                  <a:pt x="0" y="0"/>
                </a:moveTo>
                <a:lnTo>
                  <a:pt x="12331440" y="0"/>
                </a:lnTo>
                <a:lnTo>
                  <a:pt x="12331440" y="6046560"/>
                </a:lnTo>
                <a:lnTo>
                  <a:pt x="0" y="6046560"/>
                </a:lnTo>
                <a:lnTo>
                  <a:pt x="0" y="0"/>
                </a:lnTo>
                <a:close/>
              </a:path>
            </a:pathLst>
          </a:custGeom>
          <a:blipFill>
            <a:blip r:embed="rId9">
              <a:extLst>
                <a:ext uri="{96DAC541-7B7A-43D3-8B79-37D633B846F1}">
                  <asvg:svgBlip xmlns:asvg="http://schemas.microsoft.com/office/drawing/2016/SVG/main" r:embed="rId10"/>
                </a:ext>
              </a:extLst>
            </a:blip>
            <a:stretch>
              <a:fillRect t="-1" b="-1"/>
            </a:stretch>
          </a:blipFill>
        </p:spPr>
        <p:txBody>
          <a:bodyPr/>
          <a:lstStyle/>
          <a:p>
            <a:endParaRPr lang="en-US"/>
          </a:p>
        </p:txBody>
      </p:sp>
      <p:sp>
        <p:nvSpPr>
          <p:cNvPr id="25" name="Freeform 25"/>
          <p:cNvSpPr/>
          <p:nvPr/>
        </p:nvSpPr>
        <p:spPr>
          <a:xfrm>
            <a:off x="3096360" y="2294273"/>
            <a:ext cx="12038400" cy="3123360"/>
          </a:xfrm>
          <a:custGeom>
            <a:avLst/>
            <a:gdLst/>
            <a:ahLst/>
            <a:cxnLst/>
            <a:rect l="l" t="t" r="r" b="b"/>
            <a:pathLst>
              <a:path w="12038400" h="3123360">
                <a:moveTo>
                  <a:pt x="0" y="0"/>
                </a:moveTo>
                <a:lnTo>
                  <a:pt x="12038400" y="0"/>
                </a:lnTo>
                <a:lnTo>
                  <a:pt x="12038400" y="3123360"/>
                </a:lnTo>
                <a:lnTo>
                  <a:pt x="0" y="3123360"/>
                </a:lnTo>
                <a:lnTo>
                  <a:pt x="0" y="0"/>
                </a:lnTo>
                <a:close/>
              </a:path>
            </a:pathLst>
          </a:custGeom>
          <a:blipFill>
            <a:blip r:embed="rId11">
              <a:extLst>
                <a:ext uri="{96DAC541-7B7A-43D3-8B79-37D633B846F1}">
                  <asvg:svgBlip xmlns:asvg="http://schemas.microsoft.com/office/drawing/2016/SVG/main" r:embed="rId12"/>
                </a:ext>
              </a:extLst>
            </a:blip>
            <a:stretch>
              <a:fillRect t="-8" b="-8"/>
            </a:stretch>
          </a:blipFill>
        </p:spPr>
        <p:txBody>
          <a:bodyPr/>
          <a:lstStyle/>
          <a:p>
            <a:endParaRPr lang="en-US"/>
          </a:p>
        </p:txBody>
      </p:sp>
      <p:grpSp>
        <p:nvGrpSpPr>
          <p:cNvPr id="26" name="Group 26"/>
          <p:cNvGrpSpPr/>
          <p:nvPr/>
        </p:nvGrpSpPr>
        <p:grpSpPr>
          <a:xfrm>
            <a:off x="3044953" y="738208"/>
            <a:ext cx="12198094" cy="5808994"/>
            <a:chOff x="0" y="0"/>
            <a:chExt cx="16264125" cy="7745325"/>
          </a:xfrm>
        </p:grpSpPr>
        <p:sp>
          <p:nvSpPr>
            <p:cNvPr id="27" name="Freeform 27"/>
            <p:cNvSpPr/>
            <p:nvPr/>
          </p:nvSpPr>
          <p:spPr>
            <a:xfrm>
              <a:off x="85725" y="85725"/>
              <a:ext cx="16178403" cy="7659624"/>
            </a:xfrm>
            <a:custGeom>
              <a:avLst/>
              <a:gdLst/>
              <a:ahLst/>
              <a:cxnLst/>
              <a:rect l="l" t="t" r="r" b="b"/>
              <a:pathLst>
                <a:path w="16178403" h="7659624">
                  <a:moveTo>
                    <a:pt x="0" y="0"/>
                  </a:moveTo>
                  <a:lnTo>
                    <a:pt x="16178403" y="0"/>
                  </a:lnTo>
                  <a:lnTo>
                    <a:pt x="16178403" y="7659624"/>
                  </a:lnTo>
                  <a:lnTo>
                    <a:pt x="0" y="7659624"/>
                  </a:lnTo>
                  <a:lnTo>
                    <a:pt x="0" y="0"/>
                  </a:lnTo>
                  <a:close/>
                </a:path>
              </a:pathLst>
            </a:custGeom>
            <a:blipFill>
              <a:blip r:embed="rId13"/>
              <a:stretch>
                <a:fillRect l="-850" t="-1119" r="-320"/>
              </a:stretch>
            </a:blipFill>
          </p:spPr>
          <p:txBody>
            <a:bodyPr/>
            <a:lstStyle/>
            <a:p>
              <a:endParaRPr lang="en-US"/>
            </a:p>
          </p:txBody>
        </p:sp>
        <p:sp>
          <p:nvSpPr>
            <p:cNvPr id="28" name="Freeform 28"/>
            <p:cNvSpPr/>
            <p:nvPr/>
          </p:nvSpPr>
          <p:spPr>
            <a:xfrm>
              <a:off x="0" y="0"/>
              <a:ext cx="16349853" cy="7831074"/>
            </a:xfrm>
            <a:custGeom>
              <a:avLst/>
              <a:gdLst/>
              <a:ahLst/>
              <a:cxnLst/>
              <a:rect l="l" t="t" r="r" b="b"/>
              <a:pathLst>
                <a:path w="16349853" h="7831074">
                  <a:moveTo>
                    <a:pt x="85725" y="0"/>
                  </a:moveTo>
                  <a:lnTo>
                    <a:pt x="16264128" y="0"/>
                  </a:lnTo>
                  <a:cubicBezTo>
                    <a:pt x="16311499" y="0"/>
                    <a:pt x="16349853" y="38354"/>
                    <a:pt x="16349853" y="85725"/>
                  </a:cubicBezTo>
                  <a:lnTo>
                    <a:pt x="16349853" y="7745349"/>
                  </a:lnTo>
                  <a:cubicBezTo>
                    <a:pt x="16349853" y="7792720"/>
                    <a:pt x="16311499" y="7831074"/>
                    <a:pt x="16264128" y="7831074"/>
                  </a:cubicBezTo>
                  <a:lnTo>
                    <a:pt x="85725" y="7831074"/>
                  </a:lnTo>
                  <a:cubicBezTo>
                    <a:pt x="38354" y="7831074"/>
                    <a:pt x="0" y="7792720"/>
                    <a:pt x="0" y="7745349"/>
                  </a:cubicBezTo>
                  <a:lnTo>
                    <a:pt x="0" y="85725"/>
                  </a:lnTo>
                  <a:cubicBezTo>
                    <a:pt x="0" y="38354"/>
                    <a:pt x="38354" y="0"/>
                    <a:pt x="85725" y="0"/>
                  </a:cubicBezTo>
                  <a:moveTo>
                    <a:pt x="85725" y="171450"/>
                  </a:moveTo>
                  <a:lnTo>
                    <a:pt x="85725" y="85725"/>
                  </a:lnTo>
                  <a:lnTo>
                    <a:pt x="171450" y="85725"/>
                  </a:lnTo>
                  <a:lnTo>
                    <a:pt x="171450" y="7745349"/>
                  </a:lnTo>
                  <a:lnTo>
                    <a:pt x="85725" y="7745349"/>
                  </a:lnTo>
                  <a:lnTo>
                    <a:pt x="85725" y="7659624"/>
                  </a:lnTo>
                  <a:lnTo>
                    <a:pt x="16264128" y="7659624"/>
                  </a:lnTo>
                  <a:lnTo>
                    <a:pt x="16264128" y="7745349"/>
                  </a:lnTo>
                  <a:lnTo>
                    <a:pt x="16178403" y="7745349"/>
                  </a:lnTo>
                  <a:lnTo>
                    <a:pt x="16178403" y="85725"/>
                  </a:lnTo>
                  <a:lnTo>
                    <a:pt x="16264128" y="85725"/>
                  </a:lnTo>
                  <a:lnTo>
                    <a:pt x="16264128" y="171450"/>
                  </a:lnTo>
                  <a:lnTo>
                    <a:pt x="85725" y="171450"/>
                  </a:lnTo>
                  <a:close/>
                </a:path>
              </a:pathLst>
            </a:custGeom>
            <a:solidFill>
              <a:srgbClr val="000000"/>
            </a:solidFill>
          </p:spPr>
          <p:txBody>
            <a:bodyPr/>
            <a:lstStyle/>
            <a:p>
              <a:endParaRPr lang="en-US"/>
            </a:p>
          </p:txBody>
        </p:sp>
      </p:grpSp>
      <p:grpSp>
        <p:nvGrpSpPr>
          <p:cNvPr id="29" name="Group 29"/>
          <p:cNvGrpSpPr/>
          <p:nvPr/>
        </p:nvGrpSpPr>
        <p:grpSpPr>
          <a:xfrm>
            <a:off x="7845144" y="2635244"/>
            <a:ext cx="2611033" cy="2441418"/>
            <a:chOff x="0" y="0"/>
            <a:chExt cx="2357755" cy="2204593"/>
          </a:xfrm>
        </p:grpSpPr>
        <p:sp>
          <p:nvSpPr>
            <p:cNvPr id="30" name="Freeform 30"/>
            <p:cNvSpPr/>
            <p:nvPr/>
          </p:nvSpPr>
          <p:spPr>
            <a:xfrm>
              <a:off x="0" y="0"/>
              <a:ext cx="2357755" cy="2204593"/>
            </a:xfrm>
            <a:custGeom>
              <a:avLst/>
              <a:gdLst/>
              <a:ahLst/>
              <a:cxnLst/>
              <a:rect l="l" t="t" r="r" b="b"/>
              <a:pathLst>
                <a:path w="2357755" h="2204593">
                  <a:moveTo>
                    <a:pt x="0" y="0"/>
                  </a:moveTo>
                  <a:lnTo>
                    <a:pt x="2357755" y="0"/>
                  </a:lnTo>
                  <a:lnTo>
                    <a:pt x="2357755" y="2204593"/>
                  </a:lnTo>
                  <a:lnTo>
                    <a:pt x="0" y="2204593"/>
                  </a:lnTo>
                  <a:lnTo>
                    <a:pt x="0" y="0"/>
                  </a:lnTo>
                  <a:close/>
                </a:path>
              </a:pathLst>
            </a:custGeom>
            <a:blipFill>
              <a:blip r:embed="rId14"/>
              <a:stretch>
                <a:fillRect l="-26" r="-26"/>
              </a:stretch>
            </a:blipFill>
          </p:spPr>
          <p:txBody>
            <a:bodyPr/>
            <a:lstStyle/>
            <a:p>
              <a:endParaRPr lang="en-US"/>
            </a:p>
          </p:txBody>
        </p:sp>
      </p:grpSp>
      <p:sp>
        <p:nvSpPr>
          <p:cNvPr id="31" name="TextBox 31"/>
          <p:cNvSpPr txBox="1"/>
          <p:nvPr/>
        </p:nvSpPr>
        <p:spPr>
          <a:xfrm>
            <a:off x="3166560" y="5480364"/>
            <a:ext cx="11968200" cy="705642"/>
          </a:xfrm>
          <a:prstGeom prst="rect">
            <a:avLst/>
          </a:prstGeom>
        </p:spPr>
        <p:txBody>
          <a:bodyPr lIns="0" tIns="0" rIns="0" bIns="0" rtlCol="0" anchor="t">
            <a:spAutoFit/>
          </a:bodyPr>
          <a:lstStyle/>
          <a:p>
            <a:pPr algn="ctr">
              <a:lnSpc>
                <a:spcPts val="6021"/>
              </a:lnSpc>
            </a:pPr>
            <a:r>
              <a:rPr lang="en-US" sz="4250" i="1" spc="-1" dirty="0">
                <a:solidFill>
                  <a:srgbClr val="FFFFFF"/>
                </a:solidFill>
                <a:latin typeface="Girl Scout 1"/>
                <a:ea typeface="Girl Scout 1"/>
                <a:cs typeface="Girl Scout 1"/>
                <a:sym typeface="Girl Scout 1"/>
              </a:rPr>
              <a:t>DATE</a:t>
            </a:r>
          </a:p>
        </p:txBody>
      </p:sp>
      <p:sp>
        <p:nvSpPr>
          <p:cNvPr id="32" name="TextBox 32"/>
          <p:cNvSpPr txBox="1"/>
          <p:nvPr/>
        </p:nvSpPr>
        <p:spPr>
          <a:xfrm>
            <a:off x="3131460" y="1031010"/>
            <a:ext cx="11968200" cy="641266"/>
          </a:xfrm>
          <a:prstGeom prst="rect">
            <a:avLst/>
          </a:prstGeom>
        </p:spPr>
        <p:txBody>
          <a:bodyPr lIns="0" tIns="0" rIns="0" bIns="0" rtlCol="0" anchor="t">
            <a:spAutoFit/>
          </a:bodyPr>
          <a:lstStyle/>
          <a:p>
            <a:pPr algn="ctr">
              <a:lnSpc>
                <a:spcPts val="4982"/>
              </a:lnSpc>
            </a:pPr>
            <a:r>
              <a:rPr lang="en-US" sz="5301" spc="125" dirty="0">
                <a:solidFill>
                  <a:srgbClr val="FFFFFF"/>
                </a:solidFill>
                <a:latin typeface="Girl Scout 1"/>
                <a:ea typeface="Girl Scout 1"/>
                <a:cs typeface="Girl Scout 1"/>
                <a:sym typeface="Girl Scout 1"/>
              </a:rPr>
              <a:t>Service Unit Meeting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8CEFB-B2A2-B816-4D51-0C74B5739D4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9D0021A-7D8D-49E4-7A7A-FA5DF5CE169F}"/>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lIns="91440" tIns="45720" rIns="91440" bIns="45720" anchor="t"/>
          <a:lstStyle/>
          <a:p>
            <a:endParaRPr lang="en-US"/>
          </a:p>
          <a:p>
            <a:endParaRPr lang="en-US">
              <a:ea typeface="Calibri"/>
              <a:cs typeface="Calibri"/>
            </a:endParaRPr>
          </a:p>
        </p:txBody>
      </p:sp>
      <p:sp>
        <p:nvSpPr>
          <p:cNvPr id="4" name="TextBox 4">
            <a:extLst>
              <a:ext uri="{FF2B5EF4-FFF2-40B4-BE49-F238E27FC236}">
                <a16:creationId xmlns:a16="http://schemas.microsoft.com/office/drawing/2014/main" id="{5091E1CF-03CA-4E2E-B133-B57247BE5495}"/>
              </a:ext>
            </a:extLst>
          </p:cNvPr>
          <p:cNvSpPr txBox="1"/>
          <p:nvPr/>
        </p:nvSpPr>
        <p:spPr>
          <a:xfrm>
            <a:off x="9326179" y="270332"/>
            <a:ext cx="8123285" cy="838691"/>
          </a:xfrm>
          <a:prstGeom prst="rect">
            <a:avLst/>
          </a:prstGeom>
        </p:spPr>
        <p:txBody>
          <a:bodyPr lIns="0" tIns="0" rIns="0" bIns="0" rtlCol="0" anchor="t">
            <a:spAutoFit/>
          </a:bodyPr>
          <a:lstStyle/>
          <a:p>
            <a:pPr algn="ctr">
              <a:lnSpc>
                <a:spcPts val="6998"/>
              </a:lnSpc>
            </a:pPr>
            <a:r>
              <a:rPr lang="en-US" sz="5000" spc="118">
                <a:solidFill>
                  <a:srgbClr val="000000"/>
                </a:solidFill>
                <a:latin typeface="Girl Scout 2"/>
                <a:sym typeface="Girl Scout 2"/>
              </a:rPr>
              <a:t>Summer Camp</a:t>
            </a:r>
            <a:endParaRPr lang="en-US"/>
          </a:p>
        </p:txBody>
      </p:sp>
      <p:sp>
        <p:nvSpPr>
          <p:cNvPr id="8" name="TextBox 7">
            <a:extLst>
              <a:ext uri="{FF2B5EF4-FFF2-40B4-BE49-F238E27FC236}">
                <a16:creationId xmlns:a16="http://schemas.microsoft.com/office/drawing/2014/main" id="{92D5C255-823C-5710-A08A-81F406FDB7D3}"/>
              </a:ext>
            </a:extLst>
          </p:cNvPr>
          <p:cNvSpPr txBox="1"/>
          <p:nvPr/>
        </p:nvSpPr>
        <p:spPr>
          <a:xfrm>
            <a:off x="7910187" y="1358350"/>
            <a:ext cx="10200408"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Girl Scout Text Book" panose="02020003000000000000" pitchFamily="18" charset="0"/>
                <a:ea typeface="Calibri"/>
                <a:cs typeface="Calibri"/>
              </a:rPr>
              <a:t>Financial assistance is still available!</a:t>
            </a:r>
          </a:p>
          <a:p>
            <a:endParaRPr lang="en-US" sz="2800" dirty="0">
              <a:latin typeface="Girl Scout Text Book" panose="02020003000000000000" pitchFamily="18" charset="0"/>
              <a:ea typeface="Calibri"/>
              <a:cs typeface="Calibri"/>
            </a:endParaRPr>
          </a:p>
          <a:p>
            <a:r>
              <a:rPr lang="en-US" sz="2800" dirty="0">
                <a:latin typeface="Girl Scout Text Book" panose="02020003000000000000" pitchFamily="18" charset="0"/>
                <a:ea typeface="Calibri"/>
                <a:cs typeface="Calibri"/>
              </a:rPr>
              <a:t>Overnight camp is for rising grades 2-12. </a:t>
            </a:r>
            <a:endParaRPr lang="en-US" dirty="0">
              <a:latin typeface="Girl Scout Text Book" panose="02020003000000000000" pitchFamily="18" charset="0"/>
            </a:endParaRPr>
          </a:p>
          <a:p>
            <a:endParaRPr lang="en-US" sz="2800" dirty="0">
              <a:latin typeface="Girl Scout Text Book" panose="02020003000000000000" pitchFamily="18" charset="0"/>
              <a:ea typeface="Calibri"/>
              <a:cs typeface="Calibri"/>
            </a:endParaRPr>
          </a:p>
          <a:p>
            <a:r>
              <a:rPr lang="en-US" sz="2800" dirty="0">
                <a:latin typeface="Girl Scout Text Book" panose="02020003000000000000" pitchFamily="18" charset="0"/>
                <a:ea typeface="Calibri"/>
                <a:cs typeface="Calibri"/>
              </a:rPr>
              <a:t>Save $50 before our Early Bird Discount ends on March 31.</a:t>
            </a:r>
          </a:p>
          <a:p>
            <a:endParaRPr lang="en-US" sz="2800" dirty="0">
              <a:latin typeface="Girl Scout Text Book" panose="02020003000000000000" pitchFamily="18" charset="0"/>
              <a:ea typeface="Calibri"/>
              <a:cs typeface="Calibri"/>
            </a:endParaRPr>
          </a:p>
          <a:p>
            <a:r>
              <a:rPr lang="en-US" sz="2800" dirty="0">
                <a:latin typeface="Girl Scout Text Book" panose="02020003000000000000" pitchFamily="18" charset="0"/>
                <a:ea typeface="+mn-lt"/>
                <a:cs typeface="+mn-lt"/>
              </a:rPr>
              <a:t>Overnight campers joining us June 21-26 or July 12-17 can request free transportation assistance from the Asheville or Hickory Service Center. </a:t>
            </a:r>
            <a:r>
              <a:rPr lang="en-US" sz="2800" dirty="0">
                <a:latin typeface="Girl Scout Text Book" panose="02020003000000000000" pitchFamily="18" charset="0"/>
              </a:rPr>
              <a:t>Transportation assistance requests are due May 17. </a:t>
            </a:r>
            <a:endParaRPr lang="en-US" dirty="0">
              <a:latin typeface="Girl Scout Text Book" panose="02020003000000000000" pitchFamily="18" charset="0"/>
            </a:endParaRPr>
          </a:p>
          <a:p>
            <a:endParaRPr lang="en-US" sz="2800" dirty="0">
              <a:latin typeface="Girl Scout Text Book" panose="02020003000000000000" pitchFamily="18" charset="0"/>
            </a:endParaRPr>
          </a:p>
          <a:p>
            <a:r>
              <a:rPr lang="en-US" sz="2800" dirty="0">
                <a:latin typeface="Girl Scout Text Book" panose="02020003000000000000" pitchFamily="18" charset="0"/>
              </a:rPr>
              <a:t>Day camp is for rising grades 1-5 and will be hosted in Black Mountain, Greensboro, Hickory and Winston-Salem.</a:t>
            </a:r>
          </a:p>
          <a:p>
            <a:endParaRPr lang="en-US" sz="2800" dirty="0">
              <a:latin typeface="Girl Scout 1"/>
            </a:endParaRPr>
          </a:p>
          <a:p>
            <a:endParaRPr lang="en-US" sz="2800" dirty="0">
              <a:latin typeface="Girl Scout 1"/>
            </a:endParaRPr>
          </a:p>
        </p:txBody>
      </p:sp>
      <p:pic>
        <p:nvPicPr>
          <p:cNvPr id="6" name="Picture 5" descr="A collage of people in a canoe&#10;&#10;AI-generated content may be incorrect.">
            <a:extLst>
              <a:ext uri="{FF2B5EF4-FFF2-40B4-BE49-F238E27FC236}">
                <a16:creationId xmlns:a16="http://schemas.microsoft.com/office/drawing/2014/main" id="{CD551D16-22A5-4483-0E37-E13D2B175CB3}"/>
              </a:ext>
            </a:extLst>
          </p:cNvPr>
          <p:cNvPicPr>
            <a:picLocks noChangeAspect="1"/>
          </p:cNvPicPr>
          <p:nvPr/>
        </p:nvPicPr>
        <p:blipFill>
          <a:blip r:embed="rId5"/>
          <a:stretch>
            <a:fillRect/>
          </a:stretch>
        </p:blipFill>
        <p:spPr>
          <a:xfrm>
            <a:off x="1050822" y="649851"/>
            <a:ext cx="5954662" cy="8978081"/>
          </a:xfrm>
          <a:prstGeom prst="rect">
            <a:avLst/>
          </a:prstGeom>
        </p:spPr>
      </p:pic>
    </p:spTree>
    <p:extLst>
      <p:ext uri="{BB962C8B-B14F-4D97-AF65-F5344CB8AC3E}">
        <p14:creationId xmlns:p14="http://schemas.microsoft.com/office/powerpoint/2010/main" val="2484826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D3665-D5AC-32CB-3E58-01E42675A29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7E96E09-AA7D-7B04-F8FE-F40DB1FE14AD}"/>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lIns="91440" tIns="45720" rIns="91440" bIns="45720" anchor="t"/>
          <a:lstStyle/>
          <a:p>
            <a:endParaRPr lang="en-US"/>
          </a:p>
          <a:p>
            <a:endParaRPr lang="en-US">
              <a:ea typeface="Calibri"/>
              <a:cs typeface="Calibri"/>
            </a:endParaRPr>
          </a:p>
        </p:txBody>
      </p:sp>
      <p:sp>
        <p:nvSpPr>
          <p:cNvPr id="4" name="TextBox 4">
            <a:extLst>
              <a:ext uri="{FF2B5EF4-FFF2-40B4-BE49-F238E27FC236}">
                <a16:creationId xmlns:a16="http://schemas.microsoft.com/office/drawing/2014/main" id="{DD5F04DF-5DB7-D99E-6918-FB6EEACAEDFF}"/>
              </a:ext>
            </a:extLst>
          </p:cNvPr>
          <p:cNvSpPr txBox="1"/>
          <p:nvPr/>
        </p:nvSpPr>
        <p:spPr>
          <a:xfrm>
            <a:off x="9326179" y="270332"/>
            <a:ext cx="8123285" cy="1736373"/>
          </a:xfrm>
          <a:prstGeom prst="rect">
            <a:avLst/>
          </a:prstGeom>
        </p:spPr>
        <p:txBody>
          <a:bodyPr lIns="0" tIns="0" rIns="0" bIns="0" rtlCol="0" anchor="t">
            <a:spAutoFit/>
          </a:bodyPr>
          <a:lstStyle/>
          <a:p>
            <a:pPr algn="ctr">
              <a:lnSpc>
                <a:spcPts val="6998"/>
              </a:lnSpc>
            </a:pPr>
            <a:r>
              <a:rPr lang="en-US" sz="5000" spc="118" err="1">
                <a:solidFill>
                  <a:srgbClr val="000000"/>
                </a:solidFill>
                <a:latin typeface="Girl Scout 2"/>
                <a:sym typeface="Girl Scout 2"/>
              </a:rPr>
              <a:t>Rallyhood</a:t>
            </a:r>
            <a:r>
              <a:rPr lang="en-US" sz="5000" spc="118">
                <a:solidFill>
                  <a:srgbClr val="000000"/>
                </a:solidFill>
                <a:latin typeface="Girl Scout 2"/>
                <a:sym typeface="Girl Scout 2"/>
              </a:rPr>
              <a:t> </a:t>
            </a:r>
            <a:endParaRPr lang="en-US">
              <a:solidFill>
                <a:srgbClr val="000000"/>
              </a:solidFill>
              <a:latin typeface="Calibri"/>
              <a:ea typeface="Calibri"/>
              <a:cs typeface="Calibri"/>
              <a:sym typeface="Girl Scout 2"/>
            </a:endParaRPr>
          </a:p>
          <a:p>
            <a:pPr algn="ctr">
              <a:lnSpc>
                <a:spcPts val="6998"/>
              </a:lnSpc>
            </a:pPr>
            <a:r>
              <a:rPr lang="en-US" sz="5000" spc="118">
                <a:solidFill>
                  <a:srgbClr val="000000"/>
                </a:solidFill>
                <a:latin typeface="Girl Scout 2"/>
                <a:sym typeface="Girl Scout 2"/>
              </a:rPr>
              <a:t>&amp; Summer Camp</a:t>
            </a:r>
            <a:endParaRPr lang="en-US">
              <a:ea typeface="Calibri"/>
              <a:cs typeface="Calibri"/>
            </a:endParaRPr>
          </a:p>
        </p:txBody>
      </p:sp>
      <p:sp>
        <p:nvSpPr>
          <p:cNvPr id="12" name="Freeform 2">
            <a:extLst>
              <a:ext uri="{FF2B5EF4-FFF2-40B4-BE49-F238E27FC236}">
                <a16:creationId xmlns:a16="http://schemas.microsoft.com/office/drawing/2014/main" id="{BFEEEF2B-2C29-CBBF-99DA-E925E1F49999}"/>
              </a:ext>
            </a:extLst>
          </p:cNvPr>
          <p:cNvSpPr/>
          <p:nvPr/>
        </p:nvSpPr>
        <p:spPr>
          <a:xfrm rot="5400000">
            <a:off x="-4110980" y="1547193"/>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5">
              <a:extLst>
                <a:ext uri="{96DAC541-7B7A-43D3-8B79-37D633B846F1}">
                  <asvg:svgBlip xmlns:asvg="http://schemas.microsoft.com/office/drawing/2016/SVG/main" r:embed="rId6"/>
                </a:ext>
              </a:extLst>
            </a:blip>
            <a:stretch>
              <a:fillRect t="-1" b="-1"/>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TextBox 7">
            <a:extLst>
              <a:ext uri="{FF2B5EF4-FFF2-40B4-BE49-F238E27FC236}">
                <a16:creationId xmlns:a16="http://schemas.microsoft.com/office/drawing/2014/main" id="{F020F873-C41B-7DA2-683A-C87BED35787D}"/>
              </a:ext>
            </a:extLst>
          </p:cNvPr>
          <p:cNvSpPr txBox="1"/>
          <p:nvPr/>
        </p:nvSpPr>
        <p:spPr>
          <a:xfrm>
            <a:off x="7913255" y="2448876"/>
            <a:ext cx="1025755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Girl Scout 1"/>
                <a:ea typeface="Calibri"/>
                <a:cs typeface="Calibri"/>
              </a:rPr>
              <a:t>Now is a great time to encourage volunteers and families to join </a:t>
            </a:r>
            <a:r>
              <a:rPr lang="en-US" sz="2800" err="1">
                <a:latin typeface="Girl Scout 1"/>
                <a:ea typeface="Calibri"/>
                <a:cs typeface="Calibri"/>
              </a:rPr>
              <a:t>Rallyhood</a:t>
            </a:r>
            <a:r>
              <a:rPr lang="en-US" sz="2800">
                <a:latin typeface="Girl Scout 1"/>
                <a:ea typeface="Calibri"/>
                <a:cs typeface="Calibri"/>
              </a:rPr>
              <a:t> as we approach local end of year celebrations and summer camp.</a:t>
            </a:r>
          </a:p>
          <a:p>
            <a:endParaRPr lang="en-US" sz="2800">
              <a:latin typeface="Girl Scout 1"/>
              <a:ea typeface="Calibri"/>
              <a:cs typeface="Calibri"/>
            </a:endParaRPr>
          </a:p>
          <a:p>
            <a:r>
              <a:rPr lang="en-US" sz="2800">
                <a:latin typeface="Girl Scout 1"/>
                <a:ea typeface="Calibri"/>
                <a:cs typeface="Calibri"/>
              </a:rPr>
              <a:t>This summer, parents will be able to view photos of their camper while they are away at camp through </a:t>
            </a:r>
            <a:r>
              <a:rPr lang="en-US" sz="2800" err="1">
                <a:latin typeface="Girl Scout 1"/>
                <a:ea typeface="Calibri"/>
                <a:cs typeface="Calibri"/>
              </a:rPr>
              <a:t>Rallyhood</a:t>
            </a:r>
            <a:r>
              <a:rPr lang="en-US" sz="2800">
                <a:latin typeface="Girl Scout 1"/>
                <a:ea typeface="Calibri"/>
                <a:cs typeface="Calibri"/>
              </a:rPr>
              <a:t>. We will send an invite to access your camper's session prior to their arrival. </a:t>
            </a:r>
            <a:br>
              <a:rPr lang="en-US" sz="2800">
                <a:latin typeface="Girl Scout 1"/>
                <a:ea typeface="Calibri"/>
                <a:cs typeface="Calibri"/>
              </a:rPr>
            </a:br>
            <a:endParaRPr lang="en-US" sz="2800">
              <a:latin typeface="Girl Scout 1"/>
              <a:ea typeface="Calibri"/>
              <a:cs typeface="Calibri"/>
            </a:endParaRPr>
          </a:p>
        </p:txBody>
      </p:sp>
      <p:grpSp>
        <p:nvGrpSpPr>
          <p:cNvPr id="7" name="Group 6">
            <a:extLst>
              <a:ext uri="{FF2B5EF4-FFF2-40B4-BE49-F238E27FC236}">
                <a16:creationId xmlns:a16="http://schemas.microsoft.com/office/drawing/2014/main" id="{182F6181-2F6A-D07F-FE53-CF013703D6C0}"/>
              </a:ext>
            </a:extLst>
          </p:cNvPr>
          <p:cNvGrpSpPr/>
          <p:nvPr/>
        </p:nvGrpSpPr>
        <p:grpSpPr>
          <a:xfrm>
            <a:off x="843262" y="559321"/>
            <a:ext cx="6243291" cy="7425281"/>
            <a:chOff x="1157587" y="1430859"/>
            <a:chExt cx="8324388" cy="9900374"/>
          </a:xfrm>
        </p:grpSpPr>
        <p:sp>
          <p:nvSpPr>
            <p:cNvPr id="9" name="Freeform 4">
              <a:extLst>
                <a:ext uri="{FF2B5EF4-FFF2-40B4-BE49-F238E27FC236}">
                  <a16:creationId xmlns:a16="http://schemas.microsoft.com/office/drawing/2014/main" id="{9835626F-F732-7630-6022-2A8F5CB08308}"/>
                </a:ext>
              </a:extLst>
            </p:cNvPr>
            <p:cNvSpPr/>
            <p:nvPr/>
          </p:nvSpPr>
          <p:spPr>
            <a:xfrm>
              <a:off x="1157587" y="1430859"/>
              <a:ext cx="8324388" cy="4912753"/>
            </a:xfrm>
            <a:custGeom>
              <a:avLst/>
              <a:gdLst/>
              <a:ahLst/>
              <a:cxnLst/>
              <a:rect l="l" t="t" r="r" b="b"/>
              <a:pathLst>
                <a:path w="8324388" h="4912753">
                  <a:moveTo>
                    <a:pt x="0" y="0"/>
                  </a:moveTo>
                  <a:lnTo>
                    <a:pt x="8324388" y="0"/>
                  </a:lnTo>
                  <a:lnTo>
                    <a:pt x="8324388" y="4912753"/>
                  </a:lnTo>
                  <a:lnTo>
                    <a:pt x="0" y="4912753"/>
                  </a:lnTo>
                  <a:lnTo>
                    <a:pt x="0" y="0"/>
                  </a:lnTo>
                  <a:close/>
                </a:path>
              </a:pathLst>
            </a:custGeom>
            <a:blipFill>
              <a:blip r:embed="rId7"/>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5">
              <a:extLst>
                <a:ext uri="{FF2B5EF4-FFF2-40B4-BE49-F238E27FC236}">
                  <a16:creationId xmlns:a16="http://schemas.microsoft.com/office/drawing/2014/main" id="{13C88F67-3649-B063-68AB-09692DF0ACE2}"/>
                </a:ext>
              </a:extLst>
            </p:cNvPr>
            <p:cNvSpPr/>
            <p:nvPr/>
          </p:nvSpPr>
          <p:spPr>
            <a:xfrm>
              <a:off x="2079906" y="7286179"/>
              <a:ext cx="6802193" cy="4045054"/>
            </a:xfrm>
            <a:custGeom>
              <a:avLst/>
              <a:gdLst/>
              <a:ahLst/>
              <a:cxnLst/>
              <a:rect l="l" t="t" r="r" b="b"/>
              <a:pathLst>
                <a:path w="6802193" h="4045054">
                  <a:moveTo>
                    <a:pt x="0" y="0"/>
                  </a:moveTo>
                  <a:lnTo>
                    <a:pt x="6802193" y="0"/>
                  </a:lnTo>
                  <a:lnTo>
                    <a:pt x="6802193" y="4045054"/>
                  </a:lnTo>
                  <a:lnTo>
                    <a:pt x="0" y="4045054"/>
                  </a:lnTo>
                  <a:lnTo>
                    <a:pt x="0" y="0"/>
                  </a:lnTo>
                  <a:close/>
                </a:path>
              </a:pathLst>
            </a:custGeom>
            <a:blipFill>
              <a:blip r:embed="rId8"/>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6">
              <a:extLst>
                <a:ext uri="{FF2B5EF4-FFF2-40B4-BE49-F238E27FC236}">
                  <a16:creationId xmlns:a16="http://schemas.microsoft.com/office/drawing/2014/main" id="{9633F651-3742-7B41-57E7-77F73076730B}"/>
                </a:ext>
              </a:extLst>
            </p:cNvPr>
            <p:cNvSpPr/>
            <p:nvPr/>
          </p:nvSpPr>
          <p:spPr>
            <a:xfrm>
              <a:off x="1327759" y="5884229"/>
              <a:ext cx="6965727" cy="1950404"/>
            </a:xfrm>
            <a:custGeom>
              <a:avLst/>
              <a:gdLst/>
              <a:ahLst/>
              <a:cxnLst/>
              <a:rect l="l" t="t" r="r" b="b"/>
              <a:pathLst>
                <a:path w="6965727" h="1950404">
                  <a:moveTo>
                    <a:pt x="0" y="0"/>
                  </a:moveTo>
                  <a:lnTo>
                    <a:pt x="6965727" y="0"/>
                  </a:lnTo>
                  <a:lnTo>
                    <a:pt x="6965727" y="1950404"/>
                  </a:lnTo>
                  <a:lnTo>
                    <a:pt x="0" y="19504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1066277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ECB06-EB59-FCD9-D0F9-7BCCE340BFC0}"/>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9DC8E0DE-14F6-7627-6CFF-9FA6001C89E4}"/>
              </a:ext>
            </a:extLst>
          </p:cNvPr>
          <p:cNvSpPr txBox="1"/>
          <p:nvPr/>
        </p:nvSpPr>
        <p:spPr>
          <a:xfrm>
            <a:off x="6768763" y="722274"/>
            <a:ext cx="12546779" cy="838691"/>
          </a:xfrm>
          <a:prstGeom prst="rect">
            <a:avLst/>
          </a:prstGeom>
        </p:spPr>
        <p:txBody>
          <a:bodyPr wrap="square" lIns="0" tIns="0" rIns="0" bIns="0" rtlCol="0" anchor="t">
            <a:spAutoFit/>
          </a:bodyPr>
          <a:lstStyle/>
          <a:p>
            <a:pPr algn="ctr">
              <a:lnSpc>
                <a:spcPts val="6999"/>
              </a:lnSpc>
            </a:pPr>
            <a:r>
              <a:rPr lang="en-US" sz="5000" b="1" spc="118">
                <a:solidFill>
                  <a:srgbClr val="000000"/>
                </a:solidFill>
                <a:latin typeface="Girl Scout 2"/>
              </a:rPr>
              <a:t>Outdoor Experience Updates</a:t>
            </a:r>
            <a:endParaRPr lang="en-US" sz="5000" b="1">
              <a:ea typeface="Calibri"/>
              <a:cs typeface="Calibri"/>
            </a:endParaRPr>
          </a:p>
        </p:txBody>
      </p:sp>
      <p:sp>
        <p:nvSpPr>
          <p:cNvPr id="2" name="Freeform 2">
            <a:extLst>
              <a:ext uri="{FF2B5EF4-FFF2-40B4-BE49-F238E27FC236}">
                <a16:creationId xmlns:a16="http://schemas.microsoft.com/office/drawing/2014/main" id="{29D25D13-E853-FB1B-A4F9-CF37842D325F}"/>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5" name="TextBox 4">
            <a:extLst>
              <a:ext uri="{FF2B5EF4-FFF2-40B4-BE49-F238E27FC236}">
                <a16:creationId xmlns:a16="http://schemas.microsoft.com/office/drawing/2014/main" id="{A8E60284-85D7-B93D-392B-01B747762841}"/>
              </a:ext>
            </a:extLst>
          </p:cNvPr>
          <p:cNvSpPr txBox="1"/>
          <p:nvPr/>
        </p:nvSpPr>
        <p:spPr>
          <a:xfrm>
            <a:off x="8073712" y="1855981"/>
            <a:ext cx="9936879" cy="71096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Girl Scout 1"/>
                <a:ea typeface="Calibri"/>
                <a:cs typeface="Calibri"/>
              </a:rPr>
              <a:t>This month we welcomed a new Outdoor Experience Manager, Emma White!</a:t>
            </a:r>
          </a:p>
          <a:p>
            <a:pPr marL="342900" indent="-342900">
              <a:buFont typeface="Arial"/>
              <a:buChar char="•"/>
            </a:pPr>
            <a:r>
              <a:rPr lang="en-US" sz="2400" dirty="0">
                <a:latin typeface="Girl Scout 1"/>
                <a:ea typeface="Calibri"/>
                <a:cs typeface="Calibri"/>
              </a:rPr>
              <a:t>Emma brings experience in-</a:t>
            </a:r>
          </a:p>
          <a:p>
            <a:pPr marL="800100" lvl="1" indent="-342900">
              <a:buFont typeface="Courier New"/>
              <a:buChar char="o"/>
            </a:pPr>
            <a:r>
              <a:rPr lang="en-US" sz="2400" dirty="0">
                <a:latin typeface="Girl Scout 1"/>
                <a:ea typeface="Calibri"/>
                <a:cs typeface="Calibri"/>
              </a:rPr>
              <a:t>Camp Leadership</a:t>
            </a:r>
          </a:p>
          <a:p>
            <a:pPr marL="800100" lvl="1" indent="-342900">
              <a:buFont typeface="Courier New"/>
              <a:buChar char="o"/>
            </a:pPr>
            <a:r>
              <a:rPr lang="en-US" sz="2400" dirty="0">
                <a:latin typeface="Girl Scout 1"/>
                <a:ea typeface="Calibri"/>
                <a:cs typeface="Calibri"/>
              </a:rPr>
              <a:t>Challenge Courses</a:t>
            </a:r>
            <a:endParaRPr lang="en-US" dirty="0">
              <a:latin typeface="Calibri"/>
              <a:ea typeface="Calibri"/>
              <a:cs typeface="Calibri"/>
            </a:endParaRPr>
          </a:p>
          <a:p>
            <a:pPr marL="800100" lvl="1" indent="-342900">
              <a:buFont typeface="Courier New"/>
              <a:buChar char="o"/>
            </a:pPr>
            <a:r>
              <a:rPr lang="en-US" sz="2400" dirty="0">
                <a:latin typeface="Girl Scout 1"/>
                <a:ea typeface="Calibri"/>
                <a:cs typeface="Calibri"/>
              </a:rPr>
              <a:t>Teaching / Education (both outdoors and in a school classroom)</a:t>
            </a:r>
            <a:endParaRPr lang="en-US" dirty="0">
              <a:ea typeface="Calibri"/>
              <a:cs typeface="Calibri"/>
            </a:endParaRPr>
          </a:p>
          <a:p>
            <a:pPr marL="342900" indent="-342900">
              <a:buFont typeface="Arial"/>
              <a:buChar char="•"/>
            </a:pPr>
            <a:endParaRPr lang="en-US" sz="2400" dirty="0">
              <a:latin typeface="Girl Scout 1"/>
              <a:ea typeface="Calibri"/>
              <a:cs typeface="Calibri"/>
            </a:endParaRPr>
          </a:p>
          <a:p>
            <a:r>
              <a:rPr lang="en-US" sz="2400" dirty="0">
                <a:latin typeface="Girl Scout 1"/>
                <a:ea typeface="Calibri"/>
                <a:cs typeface="Calibri"/>
              </a:rPr>
              <a:t>Spring Camp Activities are limited to troop-led experiences.</a:t>
            </a:r>
          </a:p>
          <a:p>
            <a:pPr marL="342900" indent="-342900">
              <a:buFont typeface="Arial"/>
              <a:buChar char="•"/>
            </a:pPr>
            <a:endParaRPr lang="en-US" sz="2400" dirty="0">
              <a:latin typeface="Girl Scout 1"/>
              <a:ea typeface="Calibri"/>
              <a:cs typeface="Calibri"/>
            </a:endParaRPr>
          </a:p>
          <a:p>
            <a:r>
              <a:rPr lang="en-US" sz="2400" dirty="0">
                <a:latin typeface="Girl Scout 1"/>
                <a:ea typeface="Calibri"/>
                <a:cs typeface="Calibri"/>
              </a:rPr>
              <a:t>Additional Camp Activities will be open in the fall but limited due to facilitators.</a:t>
            </a:r>
          </a:p>
          <a:p>
            <a:pPr marL="800100" lvl="1" indent="-342900">
              <a:buFont typeface="Courier New"/>
              <a:buChar char="o"/>
            </a:pPr>
            <a:r>
              <a:rPr lang="en-US" sz="2400" dirty="0">
                <a:latin typeface="Girl Scout 1"/>
                <a:ea typeface="Calibri"/>
                <a:cs typeface="Calibri"/>
              </a:rPr>
              <a:t>We are planning Adult Certification days for the fall that will be open to volunteers and staff to build our facilitator pool so we can offer more activities throughout the council.</a:t>
            </a:r>
          </a:p>
          <a:p>
            <a:endParaRPr lang="en-US" sz="2400" dirty="0">
              <a:latin typeface="Girl Scout 1"/>
              <a:ea typeface="Calibri"/>
              <a:cs typeface="Calibri"/>
            </a:endParaRPr>
          </a:p>
          <a:p>
            <a:pPr marL="285750" indent="-285750">
              <a:buFont typeface="Arial"/>
              <a:buChar char="•"/>
            </a:pPr>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6" name="Freeform 3" descr="A purple flower shaped object&#10;&#10;AI-generated content may be incorrect.">
            <a:extLst>
              <a:ext uri="{FF2B5EF4-FFF2-40B4-BE49-F238E27FC236}">
                <a16:creationId xmlns:a16="http://schemas.microsoft.com/office/drawing/2014/main" id="{C8EA5BAB-7F00-C4DB-D601-6126B37AC50F}"/>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3419061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A852B-83A1-5B00-EBA1-DB8719E5C88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2BA83EB-3AE1-7BDC-B5D6-13163BA0B80A}"/>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54549863-BAC6-505C-CF65-493030A6A557}"/>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43F5E2B7-B7AE-678A-977A-AC4DD72A94B0}"/>
              </a:ext>
            </a:extLst>
          </p:cNvPr>
          <p:cNvSpPr txBox="1"/>
          <p:nvPr/>
        </p:nvSpPr>
        <p:spPr>
          <a:xfrm>
            <a:off x="9144000" y="483472"/>
            <a:ext cx="8123285" cy="824521"/>
          </a:xfrm>
          <a:prstGeom prst="rect">
            <a:avLst/>
          </a:prstGeom>
        </p:spPr>
        <p:txBody>
          <a:bodyPr lIns="0" tIns="0" rIns="0" bIns="0" rtlCol="0" anchor="t">
            <a:spAutoFit/>
          </a:bodyPr>
          <a:lstStyle/>
          <a:p>
            <a:pPr algn="ctr">
              <a:lnSpc>
                <a:spcPts val="6999"/>
              </a:lnSpc>
            </a:pPr>
            <a:r>
              <a:rPr lang="en-US" sz="5000" spc="118" dirty="0">
                <a:solidFill>
                  <a:srgbClr val="000000"/>
                </a:solidFill>
                <a:latin typeface="Girl Scout 2"/>
                <a:ea typeface="Girl Scout 2"/>
                <a:cs typeface="Girl Scout 2"/>
                <a:sym typeface="Girl Scout 2"/>
              </a:rPr>
              <a:t>Property Updates</a:t>
            </a:r>
            <a:endParaRPr lang="en-US" sz="5000" spc="118" dirty="0">
              <a:solidFill>
                <a:srgbClr val="000000"/>
              </a:solidFill>
              <a:latin typeface="Girl Scout 2"/>
              <a:ea typeface="Girl Scout 2"/>
              <a:cs typeface="Girl Scout 2"/>
            </a:endParaRPr>
          </a:p>
        </p:txBody>
      </p:sp>
      <p:sp>
        <p:nvSpPr>
          <p:cNvPr id="6" name="TextBox 5">
            <a:extLst>
              <a:ext uri="{FF2B5EF4-FFF2-40B4-BE49-F238E27FC236}">
                <a16:creationId xmlns:a16="http://schemas.microsoft.com/office/drawing/2014/main" id="{5C88B239-CB7A-75C2-CCD0-41F276CAA798}"/>
              </a:ext>
            </a:extLst>
          </p:cNvPr>
          <p:cNvSpPr txBox="1"/>
          <p:nvPr/>
        </p:nvSpPr>
        <p:spPr>
          <a:xfrm>
            <a:off x="8127838" y="1392257"/>
            <a:ext cx="9849908" cy="88947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latin typeface="Girl Scout 1" panose="020B0604020202020204" charset="0"/>
                <a:ea typeface="Calibri"/>
                <a:cs typeface="Calibri"/>
              </a:rPr>
              <a:t>KPC- </a:t>
            </a:r>
          </a:p>
          <a:p>
            <a:pPr marL="457200" indent="-457200">
              <a:buFont typeface="Arial"/>
              <a:buChar char="•"/>
            </a:pPr>
            <a:r>
              <a:rPr lang="en-US" sz="2200" dirty="0">
                <a:latin typeface="Girl Scout 1" panose="020B0604020202020204" charset="0"/>
                <a:ea typeface="Calibri"/>
                <a:cs typeface="Calibri"/>
              </a:rPr>
              <a:t>Spring Volunteer Workday, March 28</a:t>
            </a:r>
          </a:p>
          <a:p>
            <a:pPr marL="457200" indent="-457200">
              <a:buFont typeface="Arial"/>
              <a:buChar char="•"/>
            </a:pPr>
            <a:r>
              <a:rPr lang="en-US" sz="2200" dirty="0">
                <a:latin typeface="Girl Scout 1" panose="020B0604020202020204" charset="0"/>
                <a:ea typeface="Calibri"/>
                <a:cs typeface="Calibri"/>
              </a:rPr>
              <a:t>Pool reopening has started today!</a:t>
            </a:r>
          </a:p>
          <a:p>
            <a:endParaRPr lang="en-US" sz="2200" dirty="0">
              <a:latin typeface="Girl Scout 1" panose="020B0604020202020204" charset="0"/>
              <a:ea typeface="Calibri"/>
              <a:cs typeface="Calibri"/>
            </a:endParaRPr>
          </a:p>
          <a:p>
            <a:r>
              <a:rPr lang="en-US" sz="2200" dirty="0">
                <a:latin typeface="Girl Scout 1" panose="020B0604020202020204" charset="0"/>
                <a:ea typeface="Calibri"/>
                <a:cs typeface="Calibri"/>
              </a:rPr>
              <a:t>CGC- </a:t>
            </a:r>
          </a:p>
          <a:p>
            <a:pPr marL="457200" indent="-457200">
              <a:buFont typeface="Arial"/>
              <a:buChar char="•"/>
            </a:pPr>
            <a:r>
              <a:rPr lang="en-US" sz="2200" dirty="0">
                <a:latin typeface="Girl Scout 1" panose="020B0604020202020204" charset="0"/>
                <a:ea typeface="Calibri"/>
                <a:cs typeface="Calibri"/>
              </a:rPr>
              <a:t>Working to continue assessing repairs at camp- both scope and cost.</a:t>
            </a:r>
          </a:p>
          <a:p>
            <a:pPr marL="457200" indent="-457200">
              <a:buFont typeface="Arial"/>
              <a:buChar char="•"/>
            </a:pPr>
            <a:r>
              <a:rPr lang="en-US" sz="2200" dirty="0">
                <a:latin typeface="Girl Scout 1" panose="020B0604020202020204" charset="0"/>
                <a:ea typeface="Calibri"/>
                <a:cs typeface="Calibri"/>
              </a:rPr>
              <a:t>Projects include, but are not limited to:</a:t>
            </a:r>
          </a:p>
          <a:p>
            <a:pPr marL="914400" lvl="1" indent="-457200">
              <a:buFont typeface="Courier New"/>
              <a:buChar char="o"/>
            </a:pPr>
            <a:r>
              <a:rPr lang="en-US" sz="2200" dirty="0">
                <a:latin typeface="Girl Scout 1" panose="020B0604020202020204" charset="0"/>
                <a:ea typeface="Calibri"/>
                <a:cs typeface="Calibri"/>
              </a:rPr>
              <a:t>Roof replacements</a:t>
            </a:r>
          </a:p>
          <a:p>
            <a:pPr marL="914400" lvl="1" indent="-457200">
              <a:buFont typeface="Courier New"/>
              <a:buChar char="o"/>
            </a:pPr>
            <a:r>
              <a:rPr lang="en-US" sz="2200" dirty="0">
                <a:latin typeface="Girl Scout 1" panose="020B0604020202020204" charset="0"/>
                <a:ea typeface="Calibri"/>
                <a:cs typeface="Calibri"/>
              </a:rPr>
              <a:t>Repairs to well</a:t>
            </a:r>
          </a:p>
          <a:p>
            <a:pPr marL="914400" lvl="1" indent="-457200">
              <a:buFont typeface="Courier New"/>
              <a:buChar char="o"/>
            </a:pPr>
            <a:r>
              <a:rPr lang="en-US" sz="2200" dirty="0">
                <a:latin typeface="Girl Scout 1" panose="020B0604020202020204" charset="0"/>
                <a:ea typeface="Calibri"/>
                <a:cs typeface="Calibri"/>
              </a:rPr>
              <a:t>Repairs to Directors house</a:t>
            </a:r>
          </a:p>
          <a:p>
            <a:pPr marL="914400" lvl="1" indent="-457200">
              <a:buFont typeface="Courier New"/>
              <a:buChar char="o"/>
            </a:pPr>
            <a:r>
              <a:rPr lang="en-US" sz="2200" dirty="0">
                <a:latin typeface="Girl Scout 1" panose="020B0604020202020204" charset="0"/>
                <a:ea typeface="Calibri"/>
                <a:cs typeface="Calibri"/>
              </a:rPr>
              <a:t>Dining Hall decking and roof</a:t>
            </a:r>
          </a:p>
          <a:p>
            <a:endParaRPr lang="en-US" sz="2200" dirty="0">
              <a:latin typeface="Girl Scout 1" panose="020B0604020202020204" charset="0"/>
              <a:ea typeface="Calibri"/>
              <a:cs typeface="Calibri"/>
            </a:endParaRPr>
          </a:p>
          <a:p>
            <a:r>
              <a:rPr lang="en-US" sz="2200" dirty="0">
                <a:latin typeface="Girl Scout 1" panose="020B0604020202020204" charset="0"/>
                <a:ea typeface="Calibri"/>
                <a:cs typeface="Calibri"/>
              </a:rPr>
              <a:t>CP- </a:t>
            </a:r>
          </a:p>
          <a:p>
            <a:pPr marL="457200" indent="-457200">
              <a:buFont typeface="Arial"/>
              <a:buChar char="•"/>
            </a:pPr>
            <a:r>
              <a:rPr lang="en-US" sz="2200" dirty="0">
                <a:latin typeface="Girl Scout 1" panose="020B0604020202020204" charset="0"/>
                <a:ea typeface="Calibri"/>
                <a:cs typeface="Calibri"/>
              </a:rPr>
              <a:t>Water System (It’s 75% good news!)</a:t>
            </a:r>
          </a:p>
          <a:p>
            <a:pPr marL="914400" lvl="1" indent="-457200">
              <a:buFont typeface="Courier New"/>
              <a:buChar char="o"/>
            </a:pPr>
            <a:r>
              <a:rPr lang="en-US" sz="2200" dirty="0">
                <a:latin typeface="Girl Scout 1" panose="020B0604020202020204" charset="0"/>
                <a:ea typeface="Calibri"/>
                <a:cs typeface="Calibri"/>
              </a:rPr>
              <a:t>Wells have passed!</a:t>
            </a:r>
          </a:p>
          <a:p>
            <a:pPr marL="914400" lvl="1" indent="-457200">
              <a:buFont typeface="Courier New"/>
              <a:buChar char="o"/>
            </a:pPr>
            <a:r>
              <a:rPr lang="en-US" sz="2200" dirty="0">
                <a:latin typeface="Girl Scout 1" panose="020B0604020202020204" charset="0"/>
                <a:ea typeface="Calibri"/>
                <a:cs typeface="Calibri"/>
              </a:rPr>
              <a:t>Kitchen passed!</a:t>
            </a:r>
          </a:p>
          <a:p>
            <a:pPr marL="914400" lvl="1" indent="-457200">
              <a:buFont typeface="Courier New"/>
              <a:buChar char="o"/>
            </a:pPr>
            <a:r>
              <a:rPr lang="en-US" sz="2200" dirty="0">
                <a:latin typeface="Girl Scout 1" panose="020B0604020202020204" charset="0"/>
                <a:ea typeface="Calibri"/>
                <a:cs typeface="Calibri"/>
              </a:rPr>
              <a:t>Water from Cistern to Westfeldt did not pass and tested positive for Total Coliform (</a:t>
            </a:r>
            <a:r>
              <a:rPr lang="en-US" sz="2200" u="sng" dirty="0">
                <a:latin typeface="Girl Scout 1" panose="020B0604020202020204" charset="0"/>
                <a:ea typeface="Calibri"/>
                <a:cs typeface="Calibri"/>
              </a:rPr>
              <a:t>NOT E. Coli</a:t>
            </a:r>
            <a:r>
              <a:rPr lang="en-US" sz="2200" dirty="0">
                <a:latin typeface="Girl Scout 1" panose="020B0604020202020204" charset="0"/>
                <a:ea typeface="Calibri"/>
                <a:cs typeface="Calibri"/>
              </a:rPr>
              <a:t>)</a:t>
            </a:r>
          </a:p>
          <a:p>
            <a:pPr marL="1371600" lvl="2" indent="-457200">
              <a:buFont typeface="Wingdings"/>
              <a:buChar char="§"/>
            </a:pPr>
            <a:r>
              <a:rPr lang="en-US" sz="2200" i="1" dirty="0">
                <a:latin typeface="Girl Scout 1" panose="020B0604020202020204" charset="0"/>
                <a:ea typeface="Calibri"/>
                <a:cs typeface="Calibri"/>
              </a:rPr>
              <a:t>Total Coliform is very common and is caused by any growth in the water lines due to </a:t>
            </a:r>
            <a:r>
              <a:rPr lang="en-US" sz="2200" i="1" u="sng" dirty="0">
                <a:latin typeface="Girl Scout 1" panose="020B0604020202020204" charset="0"/>
                <a:ea typeface="Calibri"/>
                <a:cs typeface="Calibri"/>
              </a:rPr>
              <a:t>stagnancy</a:t>
            </a:r>
            <a:r>
              <a:rPr lang="en-US" sz="2200" i="1" dirty="0">
                <a:latin typeface="Girl Scout 1" panose="020B0604020202020204" charset="0"/>
                <a:ea typeface="Calibri"/>
                <a:cs typeface="Calibri"/>
              </a:rPr>
              <a:t> or intrusion from outside sources (i.e. broken lines).</a:t>
            </a:r>
          </a:p>
          <a:p>
            <a:pPr marL="914400" lvl="1" indent="-457200">
              <a:buFont typeface="Courier New"/>
              <a:buChar char="o"/>
            </a:pPr>
            <a:r>
              <a:rPr lang="en-US" sz="2200" dirty="0">
                <a:latin typeface="Girl Scout 1" panose="020B0604020202020204" charset="0"/>
                <a:ea typeface="Calibri"/>
                <a:cs typeface="Calibri"/>
              </a:rPr>
              <a:t>Sanitizing from Cistern to Westfeldt and retesting happening this week. </a:t>
            </a:r>
          </a:p>
          <a:p>
            <a:pPr marL="914400" lvl="1" indent="-457200">
              <a:buFont typeface="Courier New"/>
              <a:buChar char="o"/>
            </a:pPr>
            <a:endParaRPr lang="en-US" sz="2200" dirty="0">
              <a:latin typeface="Girl Scout 1" panose="020B0604020202020204" charset="0"/>
              <a:ea typeface="Calibri"/>
              <a:cs typeface="Calibri"/>
            </a:endParaRPr>
          </a:p>
          <a:p>
            <a:pPr marL="914400" lvl="1" indent="-457200">
              <a:buFont typeface="Courier New"/>
              <a:buChar char="o"/>
            </a:pPr>
            <a:endParaRPr lang="en-US" sz="2200" dirty="0">
              <a:latin typeface="Girl Scout 1" panose="020B0604020202020204" charset="0"/>
              <a:ea typeface="Calibri"/>
              <a:cs typeface="Calibri"/>
            </a:endParaRPr>
          </a:p>
          <a:p>
            <a:pPr indent="-457200">
              <a:buFont typeface="Arial"/>
              <a:buChar char="•"/>
            </a:pPr>
            <a:endParaRPr lang="en-US" sz="2200" dirty="0">
              <a:latin typeface="Girl Scout 1" panose="020B0604020202020204" charset="0"/>
              <a:ea typeface="Calibri"/>
              <a:cs typeface="Calibri"/>
            </a:endParaRPr>
          </a:p>
        </p:txBody>
      </p:sp>
    </p:spTree>
    <p:extLst>
      <p:ext uri="{BB962C8B-B14F-4D97-AF65-F5344CB8AC3E}">
        <p14:creationId xmlns:p14="http://schemas.microsoft.com/office/powerpoint/2010/main" val="2022301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A841885-300E-2774-A7C6-AF73D49D278E}"/>
              </a:ext>
            </a:extLst>
          </p:cNvPr>
          <p:cNvGrpSpPr/>
          <p:nvPr/>
        </p:nvGrpSpPr>
        <p:grpSpPr>
          <a:xfrm>
            <a:off x="3386217" y="2350124"/>
            <a:ext cx="11515565" cy="6184276"/>
            <a:chOff x="4465030" y="2318040"/>
            <a:chExt cx="9336535" cy="5323651"/>
          </a:xfrm>
        </p:grpSpPr>
        <p:sp>
          <p:nvSpPr>
            <p:cNvPr id="3" name="Title 1">
              <a:extLst>
                <a:ext uri="{FF2B5EF4-FFF2-40B4-BE49-F238E27FC236}">
                  <a16:creationId xmlns:a16="http://schemas.microsoft.com/office/drawing/2014/main" id="{33993147-31DB-3763-6DDB-A44A9C74992B}"/>
                </a:ext>
              </a:extLst>
            </p:cNvPr>
            <p:cNvSpPr txBox="1">
              <a:spLocks/>
            </p:cNvSpPr>
            <p:nvPr/>
          </p:nvSpPr>
          <p:spPr>
            <a:xfrm>
              <a:off x="4465030" y="2318040"/>
              <a:ext cx="9163646" cy="514350"/>
            </a:xfrm>
            <a:prstGeom prst="rect">
              <a:avLst/>
            </a:prstGeom>
          </p:spPr>
          <p:txBody>
            <a:bodyPr vert="horz" lIns="102870" tIns="51435" rIns="102870" bIns="51435" rtlCol="0"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buClrTx/>
                <a:buFontTx/>
              </a:pPr>
              <a:r>
                <a:rPr lang="en-US" sz="4050" b="1">
                  <a:latin typeface="Palatino Linotype" panose="02040502050505030304" pitchFamily="18" charset="0"/>
                </a:rPr>
                <a:t>Important Dates</a:t>
              </a:r>
            </a:p>
          </p:txBody>
        </p:sp>
        <p:sp>
          <p:nvSpPr>
            <p:cNvPr id="4" name="Arrow: Chevron 3">
              <a:extLst>
                <a:ext uri="{FF2B5EF4-FFF2-40B4-BE49-F238E27FC236}">
                  <a16:creationId xmlns:a16="http://schemas.microsoft.com/office/drawing/2014/main" id="{81F6E322-6239-6F5A-C702-ECD49AC9FD13}"/>
                </a:ext>
              </a:extLst>
            </p:cNvPr>
            <p:cNvSpPr/>
            <p:nvPr/>
          </p:nvSpPr>
          <p:spPr>
            <a:xfrm>
              <a:off x="11380414" y="2860115"/>
              <a:ext cx="2381873" cy="578700"/>
            </a:xfrm>
            <a:prstGeom prst="chevron">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25" b="1">
                  <a:solidFill>
                    <a:srgbClr val="FFFFFF"/>
                  </a:solidFill>
                  <a:latin typeface="Palatino Linotype" panose="02040502050505030304" pitchFamily="18" charset="0"/>
                </a:rPr>
                <a:t>March/April</a:t>
              </a:r>
            </a:p>
          </p:txBody>
        </p:sp>
        <p:sp>
          <p:nvSpPr>
            <p:cNvPr id="5" name="Arrow: Pentagon 4">
              <a:extLst>
                <a:ext uri="{FF2B5EF4-FFF2-40B4-BE49-F238E27FC236}">
                  <a16:creationId xmlns:a16="http://schemas.microsoft.com/office/drawing/2014/main" id="{733B48D2-BCEC-9955-9B4C-2FD5B91EEA66}"/>
                </a:ext>
              </a:extLst>
            </p:cNvPr>
            <p:cNvSpPr/>
            <p:nvPr/>
          </p:nvSpPr>
          <p:spPr>
            <a:xfrm>
              <a:off x="4503989" y="2862564"/>
              <a:ext cx="2601869" cy="578700"/>
            </a:xfrm>
            <a:prstGeom prst="homePlate">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00" b="1">
                  <a:latin typeface="Palatino Linotype"/>
                </a:rPr>
                <a:t>December</a:t>
              </a:r>
            </a:p>
          </p:txBody>
        </p:sp>
        <p:sp>
          <p:nvSpPr>
            <p:cNvPr id="7" name="Arrow: Chevron 6">
              <a:extLst>
                <a:ext uri="{FF2B5EF4-FFF2-40B4-BE49-F238E27FC236}">
                  <a16:creationId xmlns:a16="http://schemas.microsoft.com/office/drawing/2014/main" id="{A33DCEA8-51E3-F622-6FA7-781153503688}"/>
                </a:ext>
              </a:extLst>
            </p:cNvPr>
            <p:cNvSpPr/>
            <p:nvPr/>
          </p:nvSpPr>
          <p:spPr>
            <a:xfrm>
              <a:off x="6831479" y="2860116"/>
              <a:ext cx="2601869" cy="578700"/>
            </a:xfrm>
            <a:prstGeom prst="chevron">
              <a:avLst/>
            </a:prstGeom>
            <a:solidFill>
              <a:srgbClr val="FF83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25" b="1">
                  <a:solidFill>
                    <a:srgbClr val="FFFFFF"/>
                  </a:solidFill>
                  <a:latin typeface="Palatino Linotype" panose="02040502050505030304" pitchFamily="18" charset="0"/>
                </a:rPr>
                <a:t>January</a:t>
              </a:r>
            </a:p>
          </p:txBody>
        </p:sp>
        <p:sp>
          <p:nvSpPr>
            <p:cNvPr id="8" name="Arrow: Chevron 7">
              <a:extLst>
                <a:ext uri="{FF2B5EF4-FFF2-40B4-BE49-F238E27FC236}">
                  <a16:creationId xmlns:a16="http://schemas.microsoft.com/office/drawing/2014/main" id="{EDAF07FD-4F34-1458-B406-84D9F758FF96}"/>
                </a:ext>
              </a:extLst>
            </p:cNvPr>
            <p:cNvSpPr/>
            <p:nvPr/>
          </p:nvSpPr>
          <p:spPr>
            <a:xfrm>
              <a:off x="9045514" y="2862563"/>
              <a:ext cx="2601869" cy="576252"/>
            </a:xfrm>
            <a:prstGeom prst="chevron">
              <a:avLst/>
            </a:prstGeom>
            <a:solidFill>
              <a:srgbClr val="00A9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pPr algn="ctr"/>
              <a:r>
                <a:rPr lang="en-US" sz="2025" b="1">
                  <a:solidFill>
                    <a:srgbClr val="FFFFFF"/>
                  </a:solidFill>
                  <a:latin typeface="Palatino Linotype" panose="02040502050505030304" pitchFamily="18" charset="0"/>
                </a:rPr>
                <a:t>February</a:t>
              </a:r>
            </a:p>
          </p:txBody>
        </p:sp>
        <p:sp>
          <p:nvSpPr>
            <p:cNvPr id="9" name="Text Placeholder 6">
              <a:extLst>
                <a:ext uri="{FF2B5EF4-FFF2-40B4-BE49-F238E27FC236}">
                  <a16:creationId xmlns:a16="http://schemas.microsoft.com/office/drawing/2014/main" id="{030836F5-1BFE-F626-DDDC-D2079AB07DAB}"/>
                </a:ext>
              </a:extLst>
            </p:cNvPr>
            <p:cNvSpPr txBox="1">
              <a:spLocks/>
            </p:cNvSpPr>
            <p:nvPr/>
          </p:nvSpPr>
          <p:spPr>
            <a:xfrm>
              <a:off x="4673661" y="3527866"/>
              <a:ext cx="2262525" cy="411382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75" b="1">
                  <a:latin typeface="Palatino Linotype" panose="02040502050505030304" pitchFamily="18" charset="0"/>
                </a:rPr>
                <a:t>December 5</a:t>
              </a:r>
              <a:r>
                <a:rPr lang="en-US" sz="1575">
                  <a:latin typeface="Palatino Linotype" panose="02040502050505030304" pitchFamily="18" charset="0"/>
                </a:rPr>
                <a:t>– Troop initial order due in Smart Cookies</a:t>
              </a:r>
            </a:p>
            <a:p>
              <a:endParaRPr lang="en-US" sz="1575">
                <a:latin typeface="Palatino Linotype" panose="02040502050505030304" pitchFamily="18" charset="0"/>
              </a:endParaRPr>
            </a:p>
            <a:p>
              <a:r>
                <a:rPr lang="en-US" sz="1575" b="1">
                  <a:latin typeface="Palatino Linotype" panose="02040502050505030304" pitchFamily="18" charset="0"/>
                </a:rPr>
                <a:t>December 8 </a:t>
              </a:r>
              <a:r>
                <a:rPr lang="en-US" sz="1575" b="1" baseline="30000">
                  <a:latin typeface="Palatino Linotype" panose="02040502050505030304" pitchFamily="18" charset="0"/>
                </a:rPr>
                <a:t> </a:t>
              </a:r>
              <a:r>
                <a:rPr lang="en-US" sz="1575" baseline="30000">
                  <a:latin typeface="Palatino Linotype" panose="02040502050505030304" pitchFamily="18" charset="0"/>
                </a:rPr>
                <a:t>-</a:t>
              </a:r>
              <a:r>
                <a:rPr lang="en-US" sz="1575">
                  <a:latin typeface="Palatino Linotype" panose="02040502050505030304" pitchFamily="18" charset="0"/>
                </a:rPr>
                <a:t> Digital Cookie e-mails launched to both girls and troop volunteers</a:t>
              </a:r>
            </a:p>
            <a:p>
              <a:endParaRPr lang="en-US" sz="1575">
                <a:latin typeface="Palatino Linotype" panose="02040502050505030304" pitchFamily="18" charset="0"/>
              </a:endParaRPr>
            </a:p>
            <a:p>
              <a:r>
                <a:rPr lang="en-US" sz="1575" b="1">
                  <a:latin typeface="Palatino Linotype" panose="02040502050505030304" pitchFamily="18" charset="0"/>
                </a:rPr>
                <a:t>December 16 </a:t>
              </a:r>
              <a:r>
                <a:rPr lang="en-US" sz="1575">
                  <a:latin typeface="Palatino Linotype" panose="02040502050505030304" pitchFamily="18" charset="0"/>
                </a:rPr>
                <a:t>– Cookie Program begins</a:t>
              </a:r>
            </a:p>
          </p:txBody>
        </p:sp>
        <p:sp>
          <p:nvSpPr>
            <p:cNvPr id="10" name="Text Placeholder 7">
              <a:extLst>
                <a:ext uri="{FF2B5EF4-FFF2-40B4-BE49-F238E27FC236}">
                  <a16:creationId xmlns:a16="http://schemas.microsoft.com/office/drawing/2014/main" id="{0076E036-01DB-45F7-66CD-071BEFDCD877}"/>
                </a:ext>
              </a:extLst>
            </p:cNvPr>
            <p:cNvSpPr txBox="1">
              <a:spLocks/>
            </p:cNvSpPr>
            <p:nvPr/>
          </p:nvSpPr>
          <p:spPr>
            <a:xfrm>
              <a:off x="7105858" y="3527865"/>
              <a:ext cx="2124902" cy="3343275"/>
            </a:xfrm>
            <a:prstGeom prst="rect">
              <a:avLst/>
            </a:prstGeom>
          </p:spPr>
          <p:txBody>
            <a:bodyPr lIns="91440" tIns="45720" rIns="91440" bIns="45720"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50" b="1">
                  <a:latin typeface="Palatino Linotype"/>
                </a:rPr>
                <a:t>January 3</a:t>
              </a:r>
              <a:r>
                <a:rPr lang="en-US" sz="1550">
                  <a:latin typeface="Palatino Linotype"/>
                </a:rPr>
                <a:t> – Start of booth lottery selections</a:t>
              </a:r>
            </a:p>
            <a:p>
              <a:endParaRPr lang="en-US" sz="1575">
                <a:latin typeface="Palatino Linotype" panose="02040502050505030304" pitchFamily="18" charset="0"/>
              </a:endParaRPr>
            </a:p>
            <a:p>
              <a:r>
                <a:rPr lang="en-US" sz="1550" b="1">
                  <a:latin typeface="Palatino Linotype"/>
                </a:rPr>
                <a:t>January 7– 10</a:t>
              </a:r>
              <a:r>
                <a:rPr lang="en-US" sz="1550">
                  <a:latin typeface="Palatino Linotype"/>
                </a:rPr>
                <a:t> – Cookie deliveries</a:t>
              </a:r>
            </a:p>
            <a:p>
              <a:endParaRPr lang="en-US" sz="1575">
                <a:latin typeface="Palatino Linotype" panose="02040502050505030304" pitchFamily="18" charset="0"/>
              </a:endParaRPr>
            </a:p>
            <a:p>
              <a:r>
                <a:rPr lang="en-US" sz="1550" b="1">
                  <a:latin typeface="Palatino Linotype"/>
                </a:rPr>
                <a:t>January 10 – 18 </a:t>
              </a:r>
              <a:r>
                <a:rPr lang="en-US" sz="1550">
                  <a:latin typeface="Palatino Linotype"/>
                </a:rPr>
                <a:t>– Walk-about week</a:t>
              </a:r>
            </a:p>
            <a:p>
              <a:endParaRPr lang="en-US" sz="1575">
                <a:latin typeface="Palatino Linotype" panose="02040502050505030304" pitchFamily="18" charset="0"/>
              </a:endParaRPr>
            </a:p>
            <a:p>
              <a:r>
                <a:rPr lang="en-US" sz="1550" b="1">
                  <a:latin typeface="Palatino Linotype"/>
                </a:rPr>
                <a:t>January 12 </a:t>
              </a:r>
              <a:r>
                <a:rPr lang="en-US" sz="1550">
                  <a:latin typeface="Palatino Linotype"/>
                </a:rPr>
                <a:t>– Cupboards open</a:t>
              </a:r>
            </a:p>
            <a:p>
              <a:endParaRPr lang="en-US" sz="1575">
                <a:latin typeface="Palatino Linotype" panose="02040502050505030304" pitchFamily="18" charset="0"/>
              </a:endParaRPr>
            </a:p>
            <a:p>
              <a:r>
                <a:rPr lang="en-US" sz="1550" b="1">
                  <a:latin typeface="Palatino Linotype"/>
                </a:rPr>
                <a:t>January 16 </a:t>
              </a:r>
              <a:r>
                <a:rPr lang="en-US" sz="1550">
                  <a:latin typeface="Palatino Linotype"/>
                </a:rPr>
                <a:t>– Booth sales begin</a:t>
              </a:r>
            </a:p>
          </p:txBody>
        </p:sp>
        <p:sp>
          <p:nvSpPr>
            <p:cNvPr id="11" name="Text Placeholder 8">
              <a:extLst>
                <a:ext uri="{FF2B5EF4-FFF2-40B4-BE49-F238E27FC236}">
                  <a16:creationId xmlns:a16="http://schemas.microsoft.com/office/drawing/2014/main" id="{5276952F-6E5C-ACCC-8C8A-44330E09EE83}"/>
                </a:ext>
              </a:extLst>
            </p:cNvPr>
            <p:cNvSpPr txBox="1">
              <a:spLocks/>
            </p:cNvSpPr>
            <p:nvPr/>
          </p:nvSpPr>
          <p:spPr>
            <a:xfrm>
              <a:off x="9230759" y="3525417"/>
              <a:ext cx="2276232" cy="3657207"/>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75" b="1">
                  <a:latin typeface="Palatino Linotype" panose="02040502050505030304" pitchFamily="18" charset="0"/>
                </a:rPr>
                <a:t>February 2 </a:t>
              </a:r>
              <a:r>
                <a:rPr lang="en-US" sz="1575">
                  <a:latin typeface="Palatino Linotype" panose="02040502050505030304" pitchFamily="18" charset="0"/>
                </a:rPr>
                <a:t>– Troops can begin changing proceeds and recognition plans in Smart Cookies</a:t>
              </a:r>
              <a:endParaRPr lang="en-US" sz="1575" b="1">
                <a:latin typeface="Palatino Linotype" panose="02040502050505030304" pitchFamily="18" charset="0"/>
              </a:endParaRPr>
            </a:p>
            <a:p>
              <a:endParaRPr lang="en-US" sz="1575" b="1">
                <a:latin typeface="Palatino Linotype" panose="02040502050505030304" pitchFamily="18" charset="0"/>
              </a:endParaRPr>
            </a:p>
            <a:p>
              <a:r>
                <a:rPr lang="en-US" sz="1550" b="1">
                  <a:latin typeface="Palatino Linotype"/>
                </a:rPr>
                <a:t>February 16 </a:t>
              </a:r>
              <a:r>
                <a:rPr lang="en-US" sz="1550">
                  <a:latin typeface="Palatino Linotype"/>
                </a:rPr>
                <a:t>– Troops can begin creating recognition orders in Smart Cookies</a:t>
              </a:r>
            </a:p>
            <a:p>
              <a:endParaRPr lang="en-US" sz="1575">
                <a:latin typeface="Palatino Linotype" panose="02040502050505030304" pitchFamily="18" charset="0"/>
              </a:endParaRPr>
            </a:p>
          </p:txBody>
        </p:sp>
        <p:sp>
          <p:nvSpPr>
            <p:cNvPr id="12" name="Text Placeholder 9">
              <a:extLst>
                <a:ext uri="{FF2B5EF4-FFF2-40B4-BE49-F238E27FC236}">
                  <a16:creationId xmlns:a16="http://schemas.microsoft.com/office/drawing/2014/main" id="{87952B38-57ED-837F-7D68-16000A2BCBE3}"/>
                </a:ext>
              </a:extLst>
            </p:cNvPr>
            <p:cNvSpPr txBox="1">
              <a:spLocks/>
            </p:cNvSpPr>
            <p:nvPr/>
          </p:nvSpPr>
          <p:spPr>
            <a:xfrm>
              <a:off x="11619611" y="3527867"/>
              <a:ext cx="2181954" cy="4113824"/>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a:lstStyle>
            <a:p>
              <a:r>
                <a:rPr lang="en-US" sz="1550" b="1">
                  <a:solidFill>
                    <a:srgbClr val="FF0000"/>
                  </a:solidFill>
                  <a:latin typeface="Palatino Linotype"/>
                </a:rPr>
                <a:t>NEW</a:t>
              </a:r>
              <a:r>
                <a:rPr lang="en-US" sz="1550" b="1">
                  <a:latin typeface="Palatino Linotype"/>
                </a:rPr>
                <a:t> March 15</a:t>
              </a:r>
              <a:r>
                <a:rPr lang="en-US" sz="1550">
                  <a:latin typeface="Palatino Linotype"/>
                </a:rPr>
                <a:t> – Program ends</a:t>
              </a:r>
            </a:p>
            <a:p>
              <a:endParaRPr lang="en-US" sz="1575">
                <a:latin typeface="Palatino Linotype" panose="02040502050505030304" pitchFamily="18" charset="0"/>
              </a:endParaRPr>
            </a:p>
            <a:p>
              <a:r>
                <a:rPr lang="en-US" sz="1575" b="1">
                  <a:latin typeface="Palatino Linotype" panose="02040502050505030304" pitchFamily="18" charset="0"/>
                </a:rPr>
                <a:t>March 5 </a:t>
              </a:r>
              <a:r>
                <a:rPr lang="en-US" sz="1575">
                  <a:latin typeface="Palatino Linotype" panose="02040502050505030304" pitchFamily="18" charset="0"/>
                </a:rPr>
                <a:t>– First ACH withdrawal</a:t>
              </a:r>
            </a:p>
            <a:p>
              <a:endParaRPr lang="en-US" sz="1575">
                <a:latin typeface="Palatino Linotype" panose="02040502050505030304" pitchFamily="18" charset="0"/>
              </a:endParaRPr>
            </a:p>
            <a:p>
              <a:r>
                <a:rPr lang="en-US" sz="1550" b="1">
                  <a:solidFill>
                    <a:srgbClr val="FF0000"/>
                  </a:solidFill>
                  <a:latin typeface="Palatino Linotype"/>
                </a:rPr>
                <a:t>NEW </a:t>
              </a:r>
              <a:r>
                <a:rPr lang="en-US" sz="1550" b="1">
                  <a:latin typeface="Palatino Linotype"/>
                </a:rPr>
                <a:t>March 24 </a:t>
              </a:r>
              <a:r>
                <a:rPr lang="en-US" sz="1550">
                  <a:latin typeface="Palatino Linotype"/>
                </a:rPr>
                <a:t>– Buy 5 entries due council</a:t>
              </a:r>
            </a:p>
            <a:p>
              <a:endParaRPr lang="en-US" sz="1575">
                <a:latin typeface="Palatino Linotype" panose="02040502050505030304" pitchFamily="18" charset="0"/>
              </a:endParaRPr>
            </a:p>
            <a:p>
              <a:r>
                <a:rPr lang="en-US" sz="1550" b="1">
                  <a:solidFill>
                    <a:srgbClr val="FF0000"/>
                  </a:solidFill>
                  <a:latin typeface="Palatino Linotype"/>
                </a:rPr>
                <a:t>NEW </a:t>
              </a:r>
              <a:r>
                <a:rPr lang="en-US" sz="1550" b="1">
                  <a:latin typeface="Palatino Linotype"/>
                </a:rPr>
                <a:t>April 16 </a:t>
              </a:r>
              <a:r>
                <a:rPr lang="en-US" sz="1550">
                  <a:latin typeface="Palatino Linotype"/>
                </a:rPr>
                <a:t>– Second/final ACH withdrawal</a:t>
              </a:r>
            </a:p>
            <a:p>
              <a:endParaRPr lang="en-US" sz="1550">
                <a:latin typeface="Palatino Linotype" panose="02040502050505030304" pitchFamily="18" charset="0"/>
              </a:endParaRPr>
            </a:p>
            <a:p>
              <a:r>
                <a:rPr lang="en-US" sz="1550" b="1">
                  <a:solidFill>
                    <a:srgbClr val="FF0000"/>
                  </a:solidFill>
                  <a:latin typeface="Palatino Linotype"/>
                </a:rPr>
                <a:t>NEW </a:t>
              </a:r>
              <a:r>
                <a:rPr lang="en-US" sz="1550" b="1">
                  <a:latin typeface="Palatino Linotype"/>
                </a:rPr>
                <a:t>April 23 </a:t>
              </a:r>
              <a:r>
                <a:rPr lang="en-US" sz="1550">
                  <a:latin typeface="Palatino Linotype"/>
                </a:rPr>
                <a:t>– ACH credits</a:t>
              </a:r>
            </a:p>
            <a:p>
              <a:endParaRPr lang="en-US" sz="1575"/>
            </a:p>
          </p:txBody>
        </p:sp>
      </p:grpSp>
      <p:pic>
        <p:nvPicPr>
          <p:cNvPr id="2" name="Picture 1">
            <a:extLst>
              <a:ext uri="{FF2B5EF4-FFF2-40B4-BE49-F238E27FC236}">
                <a16:creationId xmlns:a16="http://schemas.microsoft.com/office/drawing/2014/main" id="{AD21B949-4EF9-883D-79BC-4472872213D8}"/>
              </a:ext>
            </a:extLst>
          </p:cNvPr>
          <p:cNvPicPr>
            <a:picLocks noChangeAspect="1"/>
          </p:cNvPicPr>
          <p:nvPr/>
        </p:nvPicPr>
        <p:blipFill>
          <a:blip r:embed="rId3"/>
          <a:stretch>
            <a:fillRect/>
          </a:stretch>
        </p:blipFill>
        <p:spPr>
          <a:xfrm>
            <a:off x="2285996" y="8101721"/>
            <a:ext cx="13716000" cy="1371600"/>
          </a:xfrm>
          <a:prstGeom prst="rect">
            <a:avLst/>
          </a:prstGeom>
        </p:spPr>
      </p:pic>
      <p:sp>
        <p:nvSpPr>
          <p:cNvPr id="13" name="TextBox 3">
            <a:extLst>
              <a:ext uri="{FF2B5EF4-FFF2-40B4-BE49-F238E27FC236}">
                <a16:creationId xmlns:a16="http://schemas.microsoft.com/office/drawing/2014/main" id="{BA091106-F1A8-E0DC-43BF-360544900A31}"/>
              </a:ext>
            </a:extLst>
          </p:cNvPr>
          <p:cNvSpPr txBox="1"/>
          <p:nvPr/>
        </p:nvSpPr>
        <p:spPr>
          <a:xfrm>
            <a:off x="-188847" y="919124"/>
            <a:ext cx="18665687" cy="897682"/>
          </a:xfrm>
          <a:prstGeom prst="rect">
            <a:avLst/>
          </a:prstGeom>
        </p:spPr>
        <p:txBody>
          <a:bodyPr wrap="square" lIns="0" tIns="0" rIns="0" bIns="0" rtlCol="0" anchor="t">
            <a:spAutoFit/>
          </a:bodyPr>
          <a:lstStyle/>
          <a:p>
            <a:pPr algn="ctr">
              <a:lnSpc>
                <a:spcPts val="6999"/>
              </a:lnSpc>
            </a:pPr>
            <a:r>
              <a:rPr lang="en-US" sz="6000" spc="118">
                <a:solidFill>
                  <a:srgbClr val="000000"/>
                </a:solidFill>
                <a:latin typeface="Girl Scout 2"/>
              </a:rPr>
              <a:t>Girl Scout Cookie Program Updates</a:t>
            </a:r>
            <a:endParaRPr lang="en-US" sz="6000">
              <a:ea typeface="Calibri"/>
              <a:cs typeface="Calibri"/>
            </a:endParaRPr>
          </a:p>
        </p:txBody>
      </p:sp>
    </p:spTree>
    <p:extLst>
      <p:ext uri="{BB962C8B-B14F-4D97-AF65-F5344CB8AC3E}">
        <p14:creationId xmlns:p14="http://schemas.microsoft.com/office/powerpoint/2010/main" val="336669575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2BF72-69E6-3020-21D9-72298658753B}"/>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0FB1591-B3AB-756B-2A7F-C4CB22105C84}"/>
              </a:ext>
            </a:extLst>
          </p:cNvPr>
          <p:cNvSpPr txBox="1"/>
          <p:nvPr/>
        </p:nvSpPr>
        <p:spPr>
          <a:xfrm>
            <a:off x="8941807" y="1308717"/>
            <a:ext cx="8399779" cy="2744341"/>
          </a:xfrm>
          <a:prstGeom prst="rect">
            <a:avLst/>
          </a:prstGeom>
        </p:spPr>
        <p:txBody>
          <a:bodyPr wrap="square" lIns="0" tIns="0" rIns="0" bIns="0" rtlCol="0" anchor="t">
            <a:spAutoFit/>
          </a:bodyPr>
          <a:lstStyle/>
          <a:p>
            <a:pPr algn="ctr">
              <a:lnSpc>
                <a:spcPts val="6999"/>
              </a:lnSpc>
            </a:pPr>
            <a:r>
              <a:rPr lang="en-US" sz="5000" b="1" spc="118" dirty="0">
                <a:solidFill>
                  <a:srgbClr val="000000"/>
                </a:solidFill>
                <a:latin typeface="Girl Scout 2"/>
              </a:rPr>
              <a:t>Curiosity Quest</a:t>
            </a:r>
            <a:endParaRPr lang="en-US" sz="5000" b="1" dirty="0">
              <a:solidFill>
                <a:srgbClr val="000000"/>
              </a:solidFill>
              <a:latin typeface="Calibri"/>
              <a:ea typeface="Calibri"/>
              <a:cs typeface="Calibri"/>
            </a:endParaRPr>
          </a:p>
          <a:p>
            <a:pPr algn="ctr"/>
            <a:r>
              <a:rPr lang="en-US" sz="4000" b="1" spc="118" dirty="0">
                <a:latin typeface="Girl Scout 2"/>
                <a:ea typeface="Calibri"/>
                <a:cs typeface="Calibri"/>
              </a:rPr>
              <a:t>Saturday, April 11</a:t>
            </a:r>
          </a:p>
          <a:p>
            <a:pPr algn="ctr"/>
            <a:r>
              <a:rPr lang="en-US" sz="4000" b="1" spc="118" dirty="0">
                <a:latin typeface="Girl Scout 2"/>
                <a:ea typeface="Calibri"/>
                <a:cs typeface="Calibri"/>
              </a:rPr>
              <a:t>10:30 a.m. - 1:30 p.m.</a:t>
            </a:r>
          </a:p>
          <a:p>
            <a:pPr algn="ctr"/>
            <a:r>
              <a:rPr lang="en-US" sz="4000" b="1" spc="118" dirty="0" err="1">
                <a:latin typeface="Girl Scout 2"/>
                <a:ea typeface="Calibri"/>
                <a:cs typeface="Calibri"/>
              </a:rPr>
              <a:t>Kaleideum</a:t>
            </a:r>
            <a:r>
              <a:rPr lang="en-US" sz="4000" b="1" spc="118" dirty="0">
                <a:latin typeface="Girl Scout 2"/>
                <a:ea typeface="Calibri"/>
                <a:cs typeface="Calibri"/>
              </a:rPr>
              <a:t>, Winston-Salem</a:t>
            </a:r>
          </a:p>
        </p:txBody>
      </p:sp>
      <p:sp>
        <p:nvSpPr>
          <p:cNvPr id="2" name="Freeform 2">
            <a:extLst>
              <a:ext uri="{FF2B5EF4-FFF2-40B4-BE49-F238E27FC236}">
                <a16:creationId xmlns:a16="http://schemas.microsoft.com/office/drawing/2014/main" id="{300BB36F-3779-2358-6968-C2112AD3544D}"/>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pic>
        <p:nvPicPr>
          <p:cNvPr id="8" name="Picture 7" descr="A purple hexagon with a pink ribbon and a pink banner with text&#10;&#10;AI-generated content may be incorrect.">
            <a:extLst>
              <a:ext uri="{FF2B5EF4-FFF2-40B4-BE49-F238E27FC236}">
                <a16:creationId xmlns:a16="http://schemas.microsoft.com/office/drawing/2014/main" id="{3575EF9D-6A9B-E037-22B3-0B95BB1A086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031619" y="2235302"/>
            <a:ext cx="5864020" cy="5844355"/>
          </a:xfrm>
          <a:prstGeom prst="rect">
            <a:avLst/>
          </a:prstGeom>
        </p:spPr>
      </p:pic>
      <p:sp>
        <p:nvSpPr>
          <p:cNvPr id="4" name="TextBox 3">
            <a:extLst>
              <a:ext uri="{FF2B5EF4-FFF2-40B4-BE49-F238E27FC236}">
                <a16:creationId xmlns:a16="http://schemas.microsoft.com/office/drawing/2014/main" id="{5FF035C3-11A6-C2E7-A8FE-055CD004D73E}"/>
              </a:ext>
            </a:extLst>
          </p:cNvPr>
          <p:cNvSpPr txBox="1"/>
          <p:nvPr/>
        </p:nvSpPr>
        <p:spPr>
          <a:xfrm>
            <a:off x="8113222" y="5227820"/>
            <a:ext cx="4455622"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Girl Scout 1"/>
                <a:ea typeface="Calibri"/>
                <a:cs typeface="Calibri"/>
              </a:rPr>
              <a:t>Featured guest speaker:</a:t>
            </a:r>
          </a:p>
          <a:p>
            <a:r>
              <a:rPr lang="en-US" sz="2400" dirty="0">
                <a:latin typeface="Girl Scout 1"/>
                <a:ea typeface="Calibri"/>
                <a:cs typeface="Calibri"/>
              </a:rPr>
              <a:t>Dr. Mary Lynn Dittmar</a:t>
            </a:r>
            <a:br>
              <a:rPr lang="en-US" sz="2400" dirty="0">
                <a:latin typeface="Girl Scout 1"/>
                <a:ea typeface="Calibri"/>
                <a:cs typeface="Calibri"/>
              </a:rPr>
            </a:br>
            <a:r>
              <a:rPr lang="en-US" sz="2400" dirty="0">
                <a:latin typeface="Girl Scout 1"/>
                <a:ea typeface="Calibri"/>
                <a:cs typeface="Calibri"/>
              </a:rPr>
              <a:t>President, Dittmar Associates</a:t>
            </a:r>
            <a:br>
              <a:rPr lang="en-US" sz="2400" dirty="0">
                <a:latin typeface="Girl Scout 1"/>
                <a:ea typeface="Calibri"/>
                <a:cs typeface="Calibri"/>
              </a:rPr>
            </a:br>
            <a:r>
              <a:rPr lang="en-US" sz="2400" dirty="0">
                <a:latin typeface="Girl Scout 1"/>
                <a:ea typeface="Calibri"/>
                <a:cs typeface="Calibri"/>
              </a:rPr>
              <a:t>Space industry leader and policy maker</a:t>
            </a:r>
          </a:p>
          <a:p>
            <a:endParaRPr lang="en-US" dirty="0">
              <a:latin typeface="Girl Scout 1"/>
              <a:ea typeface="Calibri"/>
              <a:cs typeface="Calibri"/>
            </a:endParaRPr>
          </a:p>
          <a:p>
            <a:r>
              <a:rPr lang="en-US" sz="2400" dirty="0">
                <a:latin typeface="Girl Scout 1"/>
                <a:ea typeface="Calibri"/>
                <a:cs typeface="Calibri"/>
              </a:rPr>
              <a:t>Ticket includes an all-day pass to the children's museum and three hours of Girl Scout programming!</a:t>
            </a:r>
            <a:endParaRPr lang="en-US" dirty="0">
              <a:ea typeface="Calibri"/>
              <a:cs typeface="Calibri"/>
            </a:endParaRPr>
          </a:p>
        </p:txBody>
      </p:sp>
      <p:pic>
        <p:nvPicPr>
          <p:cNvPr id="6" name="Picture 5" descr="A person smiling for a picture&#10;&#10;AI-generated content may be incorrect.">
            <a:extLst>
              <a:ext uri="{FF2B5EF4-FFF2-40B4-BE49-F238E27FC236}">
                <a16:creationId xmlns:a16="http://schemas.microsoft.com/office/drawing/2014/main" id="{2673891A-9CD9-63F3-5018-678B4A8EEB65}"/>
              </a:ext>
            </a:extLst>
          </p:cNvPr>
          <p:cNvPicPr>
            <a:picLocks noChangeAspect="1"/>
          </p:cNvPicPr>
          <p:nvPr/>
        </p:nvPicPr>
        <p:blipFill>
          <a:blip r:embed="rId7"/>
          <a:stretch>
            <a:fillRect/>
          </a:stretch>
        </p:blipFill>
        <p:spPr>
          <a:xfrm>
            <a:off x="12723803" y="4646950"/>
            <a:ext cx="4982429" cy="4646951"/>
          </a:xfrm>
          <a:prstGeom prst="rect">
            <a:avLst/>
          </a:prstGeom>
        </p:spPr>
      </p:pic>
    </p:spTree>
    <p:extLst>
      <p:ext uri="{BB962C8B-B14F-4D97-AF65-F5344CB8AC3E}">
        <p14:creationId xmlns:p14="http://schemas.microsoft.com/office/powerpoint/2010/main" val="1510980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4A20A-02C7-0652-7D2B-BC06454F23EC}"/>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BCC516E4-7568-049B-C27E-7DCFF29DF2E3}"/>
              </a:ext>
            </a:extLst>
          </p:cNvPr>
          <p:cNvSpPr txBox="1"/>
          <p:nvPr/>
        </p:nvSpPr>
        <p:spPr>
          <a:xfrm>
            <a:off x="6768763" y="722274"/>
            <a:ext cx="12546779" cy="838691"/>
          </a:xfrm>
          <a:prstGeom prst="rect">
            <a:avLst/>
          </a:prstGeom>
        </p:spPr>
        <p:txBody>
          <a:bodyPr wrap="square" lIns="0" tIns="0" rIns="0" bIns="0" rtlCol="0" anchor="t">
            <a:spAutoFit/>
          </a:bodyPr>
          <a:lstStyle/>
          <a:p>
            <a:pPr algn="ctr">
              <a:lnSpc>
                <a:spcPts val="6999"/>
              </a:lnSpc>
            </a:pPr>
            <a:r>
              <a:rPr lang="en-US" sz="5000" b="1" spc="118">
                <a:solidFill>
                  <a:srgbClr val="000000"/>
                </a:solidFill>
                <a:latin typeface="Girl Scout 2"/>
              </a:rPr>
              <a:t>Daisies/Brownies/Juniors</a:t>
            </a:r>
            <a:endParaRPr lang="en-US" sz="5000" b="1">
              <a:ea typeface="Calibri"/>
              <a:cs typeface="Calibri"/>
            </a:endParaRPr>
          </a:p>
        </p:txBody>
      </p:sp>
      <p:sp>
        <p:nvSpPr>
          <p:cNvPr id="2" name="Freeform 2">
            <a:extLst>
              <a:ext uri="{FF2B5EF4-FFF2-40B4-BE49-F238E27FC236}">
                <a16:creationId xmlns:a16="http://schemas.microsoft.com/office/drawing/2014/main" id="{1B56C7D0-DC7E-C6F5-D3D0-E4ADE92C3B3C}"/>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5" name="TextBox 4">
            <a:extLst>
              <a:ext uri="{FF2B5EF4-FFF2-40B4-BE49-F238E27FC236}">
                <a16:creationId xmlns:a16="http://schemas.microsoft.com/office/drawing/2014/main" id="{8CD97AD5-CBA0-FC8D-AEA8-6B8CE0CD6157}"/>
              </a:ext>
            </a:extLst>
          </p:cNvPr>
          <p:cNvSpPr txBox="1"/>
          <p:nvPr/>
        </p:nvSpPr>
        <p:spPr>
          <a:xfrm>
            <a:off x="8073712" y="1855981"/>
            <a:ext cx="9936879" cy="68941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Girl Scout Text Book" panose="02020003000000000000" pitchFamily="18" charset="0"/>
                <a:ea typeface="Calibri"/>
                <a:cs typeface="Calibri"/>
              </a:rPr>
              <a:t>April 11 – Curiosity Quest, Winston-Salem</a:t>
            </a:r>
            <a:endParaRPr lang="en-US" sz="3000" dirty="0">
              <a:latin typeface="Girl Scout Text Book" panose="02020003000000000000" pitchFamily="18" charset="0"/>
            </a:endParaRPr>
          </a:p>
          <a:p>
            <a:r>
              <a:rPr lang="en-US" sz="3000" dirty="0">
                <a:latin typeface="Girl Scout Text Book" panose="02020003000000000000" pitchFamily="18" charset="0"/>
                <a:ea typeface="Calibri"/>
                <a:cs typeface="Calibri"/>
              </a:rPr>
              <a:t>April 19 – Safe @ Home for Juniors, Gastonia</a:t>
            </a:r>
            <a:endParaRPr lang="en-US" sz="3000" dirty="0">
              <a:latin typeface="Girl Scout Text Book" panose="02020003000000000000" pitchFamily="18" charset="0"/>
            </a:endParaRPr>
          </a:p>
          <a:p>
            <a:r>
              <a:rPr lang="en-US" sz="3000" dirty="0">
                <a:latin typeface="Girl Scout Text Book" panose="02020003000000000000" pitchFamily="18" charset="0"/>
                <a:ea typeface="Calibri"/>
                <a:cs typeface="Calibri"/>
              </a:rPr>
              <a:t>May 2 – GS Day at the NC Transportation Museum, Spencer</a:t>
            </a:r>
          </a:p>
          <a:p>
            <a:r>
              <a:rPr lang="en-US" sz="3000" dirty="0">
                <a:latin typeface="Girl Scout Text Book" panose="02020003000000000000" pitchFamily="18" charset="0"/>
                <a:ea typeface="Calibri"/>
                <a:cs typeface="Calibri"/>
              </a:rPr>
              <a:t>May 9 – Brownie Day Camp at the Little House, Brevard</a:t>
            </a:r>
          </a:p>
          <a:p>
            <a:r>
              <a:rPr lang="en-US" sz="3000" dirty="0">
                <a:latin typeface="Girl Scout Text Book" panose="02020003000000000000" pitchFamily="18" charset="0"/>
                <a:ea typeface="Calibri"/>
                <a:cs typeface="Calibri"/>
              </a:rPr>
              <a:t>June 13 – Council-wide Bridging and Family Fun Day, </a:t>
            </a:r>
            <a:r>
              <a:rPr lang="en-US" sz="3000" dirty="0" err="1">
                <a:latin typeface="Girl Scout Text Book" panose="02020003000000000000" pitchFamily="18" charset="0"/>
                <a:ea typeface="Calibri"/>
                <a:cs typeface="Calibri"/>
              </a:rPr>
              <a:t>Keyauwee</a:t>
            </a:r>
            <a:r>
              <a:rPr lang="en-US" sz="3000" dirty="0">
                <a:latin typeface="Girl Scout Text Book" panose="02020003000000000000" pitchFamily="18" charset="0"/>
                <a:ea typeface="Calibri"/>
                <a:cs typeface="Calibri"/>
              </a:rPr>
              <a:t> Program Center</a:t>
            </a:r>
          </a:p>
          <a:p>
            <a:endParaRPr lang="en-US" dirty="0">
              <a:latin typeface="Girl Scout Text Book" panose="02020003000000000000" pitchFamily="18" charset="0"/>
              <a:ea typeface="Calibri"/>
              <a:cs typeface="Calibri"/>
            </a:endParaRPr>
          </a:p>
          <a:p>
            <a:r>
              <a:rPr lang="en-US" sz="2600" dirty="0">
                <a:latin typeface="Girl Scout Text Book" panose="02020003000000000000" pitchFamily="18" charset="0"/>
                <a:ea typeface="Calibri"/>
                <a:cs typeface="Calibri"/>
              </a:rPr>
              <a:t>Girl Scouts doesn’t stop just because school is out. </a:t>
            </a:r>
            <a:r>
              <a:rPr lang="en-US" sz="2600" dirty="0">
                <a:latin typeface="Girl Scout Text Book" panose="02020003000000000000" pitchFamily="18" charset="0"/>
                <a:ea typeface="+mn-lt"/>
                <a:cs typeface="+mn-lt"/>
              </a:rPr>
              <a:t>Stay connected through our Summer Fun Series! Girls can join us virtually every Tuesday night for a troop meeting or head out on an adventure with one of our community partners. Our full summer calendar is coming soon—stay tuned!</a:t>
            </a:r>
            <a:endParaRPr lang="en-US" sz="2600" dirty="0">
              <a:latin typeface="Girl Scout Text Book" panose="02020003000000000000" pitchFamily="18" charset="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6" name="Freeform 3" descr="A purple flower shaped object&#10;&#10;AI-generated content may be incorrect.">
            <a:extLst>
              <a:ext uri="{FF2B5EF4-FFF2-40B4-BE49-F238E27FC236}">
                <a16:creationId xmlns:a16="http://schemas.microsoft.com/office/drawing/2014/main" id="{CDE67626-A9BA-576C-EAD1-5B0FF1AEBD19}"/>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1039514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A2400-2E8B-BF14-BA7E-9A7AD476A399}"/>
            </a:ext>
          </a:extLst>
        </p:cNvPr>
        <p:cNvGrpSpPr/>
        <p:nvPr/>
      </p:nvGrpSpPr>
      <p:grpSpPr>
        <a:xfrm>
          <a:off x="0" y="0"/>
          <a:ext cx="0" cy="0"/>
          <a:chOff x="0" y="0"/>
          <a:chExt cx="0" cy="0"/>
        </a:xfrm>
      </p:grpSpPr>
      <p:sp>
        <p:nvSpPr>
          <p:cNvPr id="10" name="Freeform 2">
            <a:extLst>
              <a:ext uri="{FF2B5EF4-FFF2-40B4-BE49-F238E27FC236}">
                <a16:creationId xmlns:a16="http://schemas.microsoft.com/office/drawing/2014/main" id="{15629511-0EE7-AB1A-DED8-F4673A35DA1E}"/>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6" name="TextBox 3">
            <a:extLst>
              <a:ext uri="{FF2B5EF4-FFF2-40B4-BE49-F238E27FC236}">
                <a16:creationId xmlns:a16="http://schemas.microsoft.com/office/drawing/2014/main" id="{B59A81D8-7414-1D8A-8FF2-FF9DE69B0F3C}"/>
              </a:ext>
            </a:extLst>
          </p:cNvPr>
          <p:cNvSpPr txBox="1"/>
          <p:nvPr/>
        </p:nvSpPr>
        <p:spPr>
          <a:xfrm>
            <a:off x="7745183" y="647784"/>
            <a:ext cx="10698176" cy="838691"/>
          </a:xfrm>
          <a:prstGeom prst="rect">
            <a:avLst/>
          </a:prstGeom>
        </p:spPr>
        <p:txBody>
          <a:bodyPr wrap="square" lIns="0" tIns="0" rIns="0" bIns="0" rtlCol="0" anchor="t">
            <a:spAutoFit/>
          </a:bodyPr>
          <a:lstStyle/>
          <a:p>
            <a:pPr algn="ctr">
              <a:lnSpc>
                <a:spcPts val="6999"/>
              </a:lnSpc>
            </a:pPr>
            <a:r>
              <a:rPr lang="en-US" sz="4800" b="1" spc="118" dirty="0">
                <a:solidFill>
                  <a:srgbClr val="000000"/>
                </a:solidFill>
                <a:latin typeface="Girl Scout 2"/>
              </a:rPr>
              <a:t>Cadettes/Seniors/Ambassadors</a:t>
            </a:r>
            <a:endParaRPr lang="en-US" sz="4800" b="1" dirty="0">
              <a:ea typeface="Calibri"/>
              <a:cs typeface="Calibri"/>
            </a:endParaRPr>
          </a:p>
        </p:txBody>
      </p:sp>
      <p:sp>
        <p:nvSpPr>
          <p:cNvPr id="3" name="Freeform 2">
            <a:extLst>
              <a:ext uri="{FF2B5EF4-FFF2-40B4-BE49-F238E27FC236}">
                <a16:creationId xmlns:a16="http://schemas.microsoft.com/office/drawing/2014/main" id="{852EC053-4CA7-A99F-A16E-A2E79BC0EA40}"/>
              </a:ext>
            </a:extLst>
          </p:cNvPr>
          <p:cNvSpPr/>
          <p:nvPr/>
        </p:nvSpPr>
        <p:spPr>
          <a:xfrm rot="5400000">
            <a:off x="-4422707"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7" name="TextBox 6">
            <a:extLst>
              <a:ext uri="{FF2B5EF4-FFF2-40B4-BE49-F238E27FC236}">
                <a16:creationId xmlns:a16="http://schemas.microsoft.com/office/drawing/2014/main" id="{6AB64EC7-BF83-333C-788D-B7C6E00DCAEC}"/>
              </a:ext>
            </a:extLst>
          </p:cNvPr>
          <p:cNvSpPr txBox="1"/>
          <p:nvPr/>
        </p:nvSpPr>
        <p:spPr>
          <a:xfrm>
            <a:off x="7995502" y="1803947"/>
            <a:ext cx="9897413"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Girl Scout Text Book" panose="02020003000000000000" pitchFamily="18" charset="0"/>
                <a:ea typeface="Calibri"/>
                <a:cs typeface="Calibri"/>
              </a:rPr>
              <a:t>April 11 – Curiosity Quest, Winston-Salem</a:t>
            </a:r>
            <a:endParaRPr lang="en-US" sz="3000" dirty="0">
              <a:latin typeface="Girl Scout Text Book" panose="02020003000000000000" pitchFamily="18" charset="0"/>
            </a:endParaRPr>
          </a:p>
          <a:p>
            <a:r>
              <a:rPr lang="en-US" sz="3000" dirty="0">
                <a:latin typeface="Girl Scout Text Book" panose="02020003000000000000" pitchFamily="18" charset="0"/>
                <a:ea typeface="Calibri"/>
                <a:cs typeface="Calibri"/>
              </a:rPr>
              <a:t>April 13 – Gold Award Training, Virtual</a:t>
            </a:r>
          </a:p>
          <a:p>
            <a:r>
              <a:rPr lang="en-US" sz="3000" dirty="0">
                <a:latin typeface="Girl Scout Text Book" panose="02020003000000000000" pitchFamily="18" charset="0"/>
                <a:ea typeface="Calibri"/>
                <a:cs typeface="Calibri"/>
              </a:rPr>
              <a:t>April 19 – Safe @ Home, Gastonia</a:t>
            </a:r>
          </a:p>
          <a:p>
            <a:r>
              <a:rPr lang="en-US" sz="3000" dirty="0">
                <a:latin typeface="Girl Scout Text Book" panose="02020003000000000000" pitchFamily="18" charset="0"/>
                <a:ea typeface="Calibri"/>
                <a:cs typeface="Calibri"/>
              </a:rPr>
              <a:t>April 25 – Annual Meeting, Thomasville</a:t>
            </a:r>
          </a:p>
          <a:p>
            <a:r>
              <a:rPr lang="en-US" sz="3000" dirty="0">
                <a:latin typeface="Girl Scout Text Book" panose="02020003000000000000" pitchFamily="18" charset="0"/>
                <a:ea typeface="Calibri"/>
                <a:cs typeface="Calibri"/>
              </a:rPr>
              <a:t>May 2 – GS Day at the NC Transportation Museum, Spencer</a:t>
            </a:r>
          </a:p>
          <a:p>
            <a:r>
              <a:rPr lang="en-US" sz="3000" dirty="0">
                <a:latin typeface="Girl Scout Text Book" panose="02020003000000000000" pitchFamily="18" charset="0"/>
                <a:ea typeface="Calibri"/>
                <a:cs typeface="Calibri"/>
              </a:rPr>
              <a:t>May 7 – Gold Award Training</a:t>
            </a:r>
          </a:p>
          <a:p>
            <a:r>
              <a:rPr lang="en-US" sz="3000" dirty="0">
                <a:latin typeface="Girl Scout Text Book" panose="02020003000000000000" pitchFamily="18" charset="0"/>
                <a:ea typeface="Calibri"/>
                <a:cs typeface="Calibri"/>
              </a:rPr>
              <a:t>May 16 – Her Future, Her Impact: A Girl Awards Gala, Dobson</a:t>
            </a:r>
          </a:p>
          <a:p>
            <a:r>
              <a:rPr lang="en-US" sz="3000" dirty="0">
                <a:latin typeface="Girl Scout Text Book" panose="02020003000000000000" pitchFamily="18" charset="0"/>
                <a:ea typeface="Calibri"/>
                <a:cs typeface="Calibri"/>
              </a:rPr>
              <a:t>June 9 – Gold Award Training</a:t>
            </a:r>
          </a:p>
          <a:p>
            <a:r>
              <a:rPr lang="en-US" sz="3000" dirty="0">
                <a:latin typeface="Girl Scout Text Book" panose="02020003000000000000" pitchFamily="18" charset="0"/>
                <a:ea typeface="Calibri"/>
                <a:cs typeface="Calibri"/>
              </a:rPr>
              <a:t>June 13 – Council-wide Bridging &amp; Family Fun Day, </a:t>
            </a:r>
            <a:r>
              <a:rPr lang="en-US" sz="3000" dirty="0" err="1">
                <a:latin typeface="Girl Scout Text Book" panose="02020003000000000000" pitchFamily="18" charset="0"/>
                <a:ea typeface="Calibri"/>
                <a:cs typeface="Calibri"/>
              </a:rPr>
              <a:t>Keyauwee</a:t>
            </a:r>
            <a:r>
              <a:rPr lang="en-US" sz="3000" dirty="0">
                <a:latin typeface="Girl Scout Text Book" panose="02020003000000000000" pitchFamily="18" charset="0"/>
                <a:ea typeface="Calibri"/>
                <a:cs typeface="Calibri"/>
              </a:rPr>
              <a:t> Program Center, Sophia</a:t>
            </a:r>
          </a:p>
          <a:p>
            <a:endParaRPr lang="en-US" sz="2000" dirty="0">
              <a:ea typeface="Calibri"/>
              <a:cs typeface="Calibri"/>
            </a:endParaRPr>
          </a:p>
        </p:txBody>
      </p:sp>
      <p:sp>
        <p:nvSpPr>
          <p:cNvPr id="5" name="Freeform 3" descr="A purple flower shaped object&#10;&#10;AI-generated content may be incorrect.">
            <a:extLst>
              <a:ext uri="{FF2B5EF4-FFF2-40B4-BE49-F238E27FC236}">
                <a16:creationId xmlns:a16="http://schemas.microsoft.com/office/drawing/2014/main" id="{04CE6CB7-10F2-F1F3-D3CF-69EC5D4F51F4}"/>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4028669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76B3F-8F6C-3C3F-0A26-ECE0EDF33D47}"/>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248465B0-3F4F-4417-E4E0-F7E95DF4915E}"/>
              </a:ext>
            </a:extLst>
          </p:cNvPr>
          <p:cNvSpPr txBox="1"/>
          <p:nvPr/>
        </p:nvSpPr>
        <p:spPr>
          <a:xfrm>
            <a:off x="8521067" y="740970"/>
            <a:ext cx="8374389" cy="1736373"/>
          </a:xfrm>
          <a:prstGeom prst="rect">
            <a:avLst/>
          </a:prstGeom>
        </p:spPr>
        <p:txBody>
          <a:bodyPr wrap="square" lIns="0" tIns="0" rIns="0" bIns="0" rtlCol="0" anchor="t">
            <a:spAutoFit/>
          </a:bodyPr>
          <a:lstStyle/>
          <a:p>
            <a:pPr algn="ctr">
              <a:lnSpc>
                <a:spcPts val="6999"/>
              </a:lnSpc>
            </a:pPr>
            <a:r>
              <a:rPr lang="en-US" sz="5000" b="1" spc="118">
                <a:solidFill>
                  <a:srgbClr val="000000"/>
                </a:solidFill>
                <a:latin typeface="Girl Scout 2"/>
                <a:ea typeface="Girl Scout 2"/>
                <a:cs typeface="Girl Scout 2"/>
              </a:rPr>
              <a:t>Upcoming Adult Trainings</a:t>
            </a:r>
            <a:endParaRPr lang="en-US" sz="5000" b="1"/>
          </a:p>
        </p:txBody>
      </p:sp>
      <p:sp>
        <p:nvSpPr>
          <p:cNvPr id="4" name="Freeform 2">
            <a:extLst>
              <a:ext uri="{FF2B5EF4-FFF2-40B4-BE49-F238E27FC236}">
                <a16:creationId xmlns:a16="http://schemas.microsoft.com/office/drawing/2014/main" id="{160B0A19-C2E8-2EA6-C08B-3E7E2C604807}"/>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2" name="TextBox 1">
            <a:extLst>
              <a:ext uri="{FF2B5EF4-FFF2-40B4-BE49-F238E27FC236}">
                <a16:creationId xmlns:a16="http://schemas.microsoft.com/office/drawing/2014/main" id="{655861EE-17EF-6FB5-2189-83949FD18ED3}"/>
              </a:ext>
            </a:extLst>
          </p:cNvPr>
          <p:cNvSpPr txBox="1"/>
          <p:nvPr/>
        </p:nvSpPr>
        <p:spPr>
          <a:xfrm>
            <a:off x="7910478" y="4683313"/>
            <a:ext cx="10353872"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000" dirty="0">
              <a:latin typeface="Girl Scout Text Book"/>
              <a:ea typeface="Calibri"/>
              <a:cs typeface="Calibri"/>
            </a:endParaRPr>
          </a:p>
          <a:p>
            <a:endParaRPr lang="en-US" sz="3000" dirty="0">
              <a:highlight>
                <a:srgbClr val="F5F5F5"/>
              </a:highlight>
              <a:latin typeface="Girl Scout Text Book"/>
              <a:ea typeface="Calibri"/>
              <a:cs typeface="Calibri"/>
            </a:endParaRPr>
          </a:p>
          <a:p>
            <a:r>
              <a:rPr lang="en-US" sz="3000" dirty="0">
                <a:highlight>
                  <a:srgbClr val="F5F5F5"/>
                </a:highlight>
                <a:latin typeface="Girl Scout Text Book"/>
                <a:ea typeface="Calibri"/>
                <a:cs typeface="Calibri"/>
              </a:rPr>
              <a:t>April 11 – Basic Camping Skills License, High Point</a:t>
            </a:r>
            <a:endParaRPr lang="en-US" sz="3000" dirty="0">
              <a:latin typeface="Girl Scout Text Book"/>
              <a:ea typeface="Calibri"/>
              <a:cs typeface="Calibri"/>
            </a:endParaRPr>
          </a:p>
          <a:p>
            <a:r>
              <a:rPr lang="en-US" sz="3000" dirty="0">
                <a:highlight>
                  <a:srgbClr val="F5F5F5"/>
                </a:highlight>
                <a:latin typeface="Girl Scout Text Book"/>
                <a:ea typeface="Calibri"/>
                <a:cs typeface="Calibri"/>
              </a:rPr>
              <a:t>April 18 - Basic Camping Skills License, Gastonia</a:t>
            </a:r>
          </a:p>
          <a:p>
            <a:r>
              <a:rPr lang="en-US" sz="3000" dirty="0">
                <a:highlight>
                  <a:srgbClr val="F5F5F5"/>
                </a:highlight>
                <a:latin typeface="Girl Scout Text Book"/>
                <a:ea typeface="Calibri"/>
                <a:cs typeface="Calibri"/>
              </a:rPr>
              <a:t>April 20 - Basic Camping Skills License Renewal, Virtual</a:t>
            </a:r>
            <a:endParaRPr lang="en-US" sz="3000" dirty="0">
              <a:latin typeface="Girl Scout Text Book"/>
              <a:ea typeface="Calibri"/>
              <a:cs typeface="Calibri"/>
            </a:endParaRPr>
          </a:p>
          <a:p>
            <a:endParaRPr lang="en-US" sz="2000" dirty="0">
              <a:latin typeface="Girl Scout 2"/>
              <a:ea typeface="Calibri"/>
              <a:cs typeface="Calibri"/>
            </a:endParaRPr>
          </a:p>
        </p:txBody>
      </p:sp>
      <p:pic>
        <p:nvPicPr>
          <p:cNvPr id="6" name="Picture 5" descr="First Aid, CPR, AED &amp; Stop the Bleed">
            <a:extLst>
              <a:ext uri="{FF2B5EF4-FFF2-40B4-BE49-F238E27FC236}">
                <a16:creationId xmlns:a16="http://schemas.microsoft.com/office/drawing/2014/main" id="{E9465240-9F18-C260-7B8B-E91E2E2148C2}"/>
              </a:ext>
            </a:extLst>
          </p:cNvPr>
          <p:cNvPicPr>
            <a:picLocks noChangeAspect="1"/>
          </p:cNvPicPr>
          <p:nvPr/>
        </p:nvPicPr>
        <p:blipFill>
          <a:blip r:embed="rId5"/>
          <a:stretch>
            <a:fillRect/>
          </a:stretch>
        </p:blipFill>
        <p:spPr>
          <a:xfrm>
            <a:off x="9597537" y="2754190"/>
            <a:ext cx="2258158" cy="2243504"/>
          </a:xfrm>
          <a:prstGeom prst="rect">
            <a:avLst/>
          </a:prstGeom>
        </p:spPr>
      </p:pic>
      <p:pic>
        <p:nvPicPr>
          <p:cNvPr id="7" name="Picture 6" descr="Camping Tent SVG scrapbook cut file cute clipart files for ...">
            <a:extLst>
              <a:ext uri="{FF2B5EF4-FFF2-40B4-BE49-F238E27FC236}">
                <a16:creationId xmlns:a16="http://schemas.microsoft.com/office/drawing/2014/main" id="{D6386EA3-997F-5F77-B2E7-41DF51A85B1C}"/>
              </a:ext>
            </a:extLst>
          </p:cNvPr>
          <p:cNvPicPr>
            <a:picLocks noChangeAspect="1"/>
          </p:cNvPicPr>
          <p:nvPr/>
        </p:nvPicPr>
        <p:blipFill>
          <a:blip r:embed="rId6"/>
          <a:srcRect t="22671" r="645" b="9484"/>
          <a:stretch>
            <a:fillRect/>
          </a:stretch>
        </p:blipFill>
        <p:spPr>
          <a:xfrm>
            <a:off x="13680830" y="2747795"/>
            <a:ext cx="2708053" cy="2041939"/>
          </a:xfrm>
          <a:prstGeom prst="rect">
            <a:avLst/>
          </a:prstGeom>
        </p:spPr>
      </p:pic>
    </p:spTree>
    <p:extLst>
      <p:ext uri="{BB962C8B-B14F-4D97-AF65-F5344CB8AC3E}">
        <p14:creationId xmlns:p14="http://schemas.microsoft.com/office/powerpoint/2010/main" val="3185657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04120-7600-8FF0-71F9-C652F53CC83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5ABAEF7-9635-8594-E91C-4E83CD30A1B3}"/>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5C0C6800-EA2B-006E-10B7-CB3F3E74C2E5}"/>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FFCCEDA3-9DB2-ABC8-D8D6-38A221102165}"/>
              </a:ext>
            </a:extLst>
          </p:cNvPr>
          <p:cNvSpPr txBox="1"/>
          <p:nvPr/>
        </p:nvSpPr>
        <p:spPr>
          <a:xfrm>
            <a:off x="9326179" y="270332"/>
            <a:ext cx="7516508" cy="1722203"/>
          </a:xfrm>
          <a:prstGeom prst="rect">
            <a:avLst/>
          </a:prstGeom>
        </p:spPr>
        <p:txBody>
          <a:bodyPr wrap="square"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Retail/ Mobile Shops Updates</a:t>
            </a:r>
          </a:p>
        </p:txBody>
      </p:sp>
      <p:sp>
        <p:nvSpPr>
          <p:cNvPr id="6" name="TextBox 7">
            <a:extLst>
              <a:ext uri="{FF2B5EF4-FFF2-40B4-BE49-F238E27FC236}">
                <a16:creationId xmlns:a16="http://schemas.microsoft.com/office/drawing/2014/main" id="{8A6FEDCC-FAC3-9F86-A16A-B1E7BE785C1D}"/>
              </a:ext>
            </a:extLst>
          </p:cNvPr>
          <p:cNvSpPr txBox="1"/>
          <p:nvPr/>
        </p:nvSpPr>
        <p:spPr>
          <a:xfrm>
            <a:off x="8119545" y="8663332"/>
            <a:ext cx="9525000" cy="200054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b="1" dirty="0">
              <a:latin typeface="Girl Scout 1" panose="020B0604020202020204" charset="0"/>
              <a:ea typeface="Calibri"/>
              <a:cs typeface="Calibri"/>
            </a:endParaRPr>
          </a:p>
          <a:p>
            <a:pPr algn="ctr"/>
            <a:r>
              <a:rPr lang="en-US" sz="2800" dirty="0">
                <a:latin typeface="Girl Scout Text Book"/>
                <a:ea typeface="Calibri"/>
                <a:cs typeface="Calibri"/>
              </a:rPr>
              <a:t>Want to schedule a mobile shop? Visit our website and request a mobile shop today! </a:t>
            </a:r>
          </a:p>
          <a:p>
            <a:endParaRPr lang="en-US" sz="2800" dirty="0">
              <a:latin typeface="Girl Scout Text Book"/>
              <a:ea typeface="Calibri"/>
              <a:cs typeface="Calibri"/>
            </a:endParaRPr>
          </a:p>
          <a:p>
            <a:endParaRPr lang="en-US" sz="2000" dirty="0">
              <a:ea typeface="Calibri"/>
              <a:cs typeface="Calibri"/>
            </a:endParaRPr>
          </a:p>
        </p:txBody>
      </p:sp>
      <p:pic>
        <p:nvPicPr>
          <p:cNvPr id="7" name="Picture 6" descr="A collage of shirts&#10;&#10;AI-generated content may be incorrect.">
            <a:extLst>
              <a:ext uri="{FF2B5EF4-FFF2-40B4-BE49-F238E27FC236}">
                <a16:creationId xmlns:a16="http://schemas.microsoft.com/office/drawing/2014/main" id="{6191CB13-E6B3-99E2-7072-B5D609668E04}"/>
              </a:ext>
            </a:extLst>
          </p:cNvPr>
          <p:cNvPicPr>
            <a:picLocks noChangeAspect="1"/>
          </p:cNvPicPr>
          <p:nvPr/>
        </p:nvPicPr>
        <p:blipFill>
          <a:blip r:embed="rId6"/>
          <a:stretch>
            <a:fillRect/>
          </a:stretch>
        </p:blipFill>
        <p:spPr>
          <a:xfrm>
            <a:off x="10519128" y="2273125"/>
            <a:ext cx="4714523" cy="6121754"/>
          </a:xfrm>
          <a:prstGeom prst="rect">
            <a:avLst/>
          </a:prstGeom>
        </p:spPr>
      </p:pic>
    </p:spTree>
    <p:extLst>
      <p:ext uri="{BB962C8B-B14F-4D97-AF65-F5344CB8AC3E}">
        <p14:creationId xmlns:p14="http://schemas.microsoft.com/office/powerpoint/2010/main" val="48525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grpSp>
        <p:nvGrpSpPr>
          <p:cNvPr id="2" name="Group 2"/>
          <p:cNvGrpSpPr/>
          <p:nvPr/>
        </p:nvGrpSpPr>
        <p:grpSpPr>
          <a:xfrm>
            <a:off x="15536520" y="5801760"/>
            <a:ext cx="2699957" cy="1379506"/>
            <a:chOff x="0" y="0"/>
            <a:chExt cx="3599942" cy="1839341"/>
          </a:xfrm>
        </p:grpSpPr>
        <p:sp>
          <p:nvSpPr>
            <p:cNvPr id="3" name="Freeform 3"/>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grpSp>
        <p:nvGrpSpPr>
          <p:cNvPr id="4" name="Group 4"/>
          <p:cNvGrpSpPr/>
          <p:nvPr/>
        </p:nvGrpSpPr>
        <p:grpSpPr>
          <a:xfrm>
            <a:off x="-128520" y="2249280"/>
            <a:ext cx="2783491" cy="1421987"/>
            <a:chOff x="0" y="0"/>
            <a:chExt cx="3711321" cy="1895983"/>
          </a:xfrm>
        </p:grpSpPr>
        <p:sp>
          <p:nvSpPr>
            <p:cNvPr id="5" name="Freeform 5"/>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3"/>
              <a:stretch>
                <a:fillRect t="-265" b="-265"/>
              </a:stretch>
            </a:blipFill>
          </p:spPr>
          <p:txBody>
            <a:bodyPr/>
            <a:lstStyle/>
            <a:p>
              <a:endParaRPr lang="en-US"/>
            </a:p>
          </p:txBody>
        </p:sp>
      </p:grpSp>
      <p:grpSp>
        <p:nvGrpSpPr>
          <p:cNvPr id="6" name="Group 6"/>
          <p:cNvGrpSpPr/>
          <p:nvPr/>
        </p:nvGrpSpPr>
        <p:grpSpPr>
          <a:xfrm>
            <a:off x="15483960" y="293760"/>
            <a:ext cx="2752154" cy="1406176"/>
            <a:chOff x="0" y="0"/>
            <a:chExt cx="3669538" cy="1874901"/>
          </a:xfrm>
        </p:grpSpPr>
        <p:sp>
          <p:nvSpPr>
            <p:cNvPr id="7" name="Freeform 7"/>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3"/>
              <a:stretch>
                <a:fillRect t="-258" b="-258"/>
              </a:stretch>
            </a:blipFill>
          </p:spPr>
          <p:txBody>
            <a:bodyPr/>
            <a:lstStyle/>
            <a:p>
              <a:endParaRPr lang="en-US"/>
            </a:p>
          </p:txBody>
        </p:sp>
      </p:grpSp>
      <p:grpSp>
        <p:nvGrpSpPr>
          <p:cNvPr id="8" name="Group 8"/>
          <p:cNvGrpSpPr/>
          <p:nvPr/>
        </p:nvGrpSpPr>
        <p:grpSpPr>
          <a:xfrm>
            <a:off x="-451440" y="5176080"/>
            <a:ext cx="3514725" cy="1795653"/>
            <a:chOff x="0" y="0"/>
            <a:chExt cx="4686300" cy="2394204"/>
          </a:xfrm>
        </p:grpSpPr>
        <p:sp>
          <p:nvSpPr>
            <p:cNvPr id="9" name="Freeform 9"/>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3"/>
              <a:stretch>
                <a:fillRect t="-262" b="-262"/>
              </a:stretch>
            </a:blipFill>
          </p:spPr>
          <p:txBody>
            <a:bodyPr/>
            <a:lstStyle/>
            <a:p>
              <a:endParaRPr lang="en-US"/>
            </a:p>
          </p:txBody>
        </p:sp>
      </p:grpSp>
      <p:grpSp>
        <p:nvGrpSpPr>
          <p:cNvPr id="10" name="Group 10"/>
          <p:cNvGrpSpPr/>
          <p:nvPr/>
        </p:nvGrpSpPr>
        <p:grpSpPr>
          <a:xfrm>
            <a:off x="7313760" y="-294840"/>
            <a:ext cx="2699957" cy="1379506"/>
            <a:chOff x="0" y="0"/>
            <a:chExt cx="3599942" cy="1839341"/>
          </a:xfrm>
        </p:grpSpPr>
        <p:sp>
          <p:nvSpPr>
            <p:cNvPr id="11" name="Freeform 11"/>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grpSp>
        <p:nvGrpSpPr>
          <p:cNvPr id="12" name="Group 12"/>
          <p:cNvGrpSpPr/>
          <p:nvPr/>
        </p:nvGrpSpPr>
        <p:grpSpPr>
          <a:xfrm>
            <a:off x="16027200" y="3166200"/>
            <a:ext cx="2699957" cy="1379506"/>
            <a:chOff x="0" y="0"/>
            <a:chExt cx="3599942" cy="1839341"/>
          </a:xfrm>
        </p:grpSpPr>
        <p:sp>
          <p:nvSpPr>
            <p:cNvPr id="13" name="Freeform 13"/>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3"/>
              <a:stretch>
                <a:fillRect t="-258" b="-258"/>
              </a:stretch>
            </a:blipFill>
          </p:spPr>
          <p:txBody>
            <a:bodyPr/>
            <a:lstStyle/>
            <a:p>
              <a:endParaRPr lang="en-US"/>
            </a:p>
          </p:txBody>
        </p:sp>
      </p:grpSp>
      <p:sp>
        <p:nvSpPr>
          <p:cNvPr id="14" name="Freeform 14"/>
          <p:cNvSpPr/>
          <p:nvPr/>
        </p:nvSpPr>
        <p:spPr>
          <a:xfrm>
            <a:off x="1489140" y="1422620"/>
            <a:ext cx="15309720" cy="7506921"/>
          </a:xfrm>
          <a:custGeom>
            <a:avLst/>
            <a:gdLst/>
            <a:ahLst/>
            <a:cxnLst/>
            <a:rect l="l" t="t" r="r" b="b"/>
            <a:pathLst>
              <a:path w="15309720" h="7506921">
                <a:moveTo>
                  <a:pt x="0" y="0"/>
                </a:moveTo>
                <a:lnTo>
                  <a:pt x="15309720" y="0"/>
                </a:lnTo>
                <a:lnTo>
                  <a:pt x="15309720" y="7506920"/>
                </a:lnTo>
                <a:lnTo>
                  <a:pt x="0" y="7506920"/>
                </a:lnTo>
                <a:lnTo>
                  <a:pt x="0" y="0"/>
                </a:lnTo>
                <a:close/>
              </a:path>
            </a:pathLst>
          </a:custGeom>
          <a:blipFill>
            <a:blip r:embed="rId4">
              <a:extLst>
                <a:ext uri="{96DAC541-7B7A-43D3-8B79-37D633B846F1}">
                  <asvg:svgBlip xmlns:asvg="http://schemas.microsoft.com/office/drawing/2016/SVG/main" r:embed="rId5"/>
                </a:ext>
              </a:extLst>
            </a:blip>
            <a:stretch>
              <a:fillRect t="-1" b="-1"/>
            </a:stretch>
          </a:blipFill>
        </p:spPr>
        <p:txBody>
          <a:bodyPr/>
          <a:lstStyle/>
          <a:p>
            <a:endParaRPr lang="en-US"/>
          </a:p>
        </p:txBody>
      </p:sp>
      <p:sp>
        <p:nvSpPr>
          <p:cNvPr id="15" name="TextBox 15"/>
          <p:cNvSpPr txBox="1"/>
          <p:nvPr/>
        </p:nvSpPr>
        <p:spPr>
          <a:xfrm>
            <a:off x="3091903" y="2947125"/>
            <a:ext cx="12104194" cy="1779013"/>
          </a:xfrm>
          <a:prstGeom prst="rect">
            <a:avLst/>
          </a:prstGeom>
        </p:spPr>
        <p:txBody>
          <a:bodyPr lIns="0" tIns="0" rIns="0" bIns="0" rtlCol="0" anchor="t">
            <a:spAutoFit/>
          </a:bodyPr>
          <a:lstStyle/>
          <a:p>
            <a:pPr algn="ctr">
              <a:lnSpc>
                <a:spcPts val="15124"/>
              </a:lnSpc>
            </a:pPr>
            <a:r>
              <a:rPr lang="en-US" sz="10800" spc="255">
                <a:solidFill>
                  <a:srgbClr val="FFFFFF"/>
                </a:solidFill>
                <a:latin typeface="Girl Scout 2"/>
                <a:ea typeface="Girl Scout 2"/>
                <a:cs typeface="Girl Scout 2"/>
                <a:sym typeface="Girl Scout 2"/>
              </a:rPr>
              <a:t>Welcome!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70F04-6A89-1B22-A858-FEF6A81EAF0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B3D3662-8A39-5505-82D0-ED5943EAEF60}"/>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FE36357B-B6D6-3323-58AB-8B998A294041}"/>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BBFC4C47-20F3-F2B4-68C1-F087E3164426}"/>
              </a:ext>
            </a:extLst>
          </p:cNvPr>
          <p:cNvSpPr txBox="1"/>
          <p:nvPr/>
        </p:nvSpPr>
        <p:spPr>
          <a:xfrm>
            <a:off x="9326179" y="270332"/>
            <a:ext cx="8123285" cy="1538883"/>
          </a:xfrm>
          <a:prstGeom prst="rect">
            <a:avLst/>
          </a:prstGeom>
        </p:spPr>
        <p:txBody>
          <a:bodyPr lIns="0" tIns="0" rIns="0" bIns="0" rtlCol="0" anchor="t">
            <a:spAutoFit/>
          </a:bodyPr>
          <a:lstStyle/>
          <a:p>
            <a:pPr algn="ctr"/>
            <a:r>
              <a:rPr lang="en-US" sz="5000" spc="118" dirty="0">
                <a:latin typeface="Girl Scout 2"/>
              </a:rPr>
              <a:t>NEW! </a:t>
            </a:r>
            <a:endParaRPr lang="en-US" dirty="0"/>
          </a:p>
          <a:p>
            <a:pPr algn="ctr"/>
            <a:r>
              <a:rPr lang="en-US" sz="5000" spc="118" dirty="0">
                <a:latin typeface="Girl Scout 2"/>
              </a:rPr>
              <a:t>Experience Centers</a:t>
            </a:r>
            <a:endParaRPr lang="en-US" dirty="0"/>
          </a:p>
        </p:txBody>
      </p:sp>
      <p:sp>
        <p:nvSpPr>
          <p:cNvPr id="6" name="TextBox 7">
            <a:extLst>
              <a:ext uri="{FF2B5EF4-FFF2-40B4-BE49-F238E27FC236}">
                <a16:creationId xmlns:a16="http://schemas.microsoft.com/office/drawing/2014/main" id="{EA8095F9-26E6-C04F-C5D6-4D23E860A99C}"/>
              </a:ext>
            </a:extLst>
          </p:cNvPr>
          <p:cNvSpPr txBox="1"/>
          <p:nvPr/>
        </p:nvSpPr>
        <p:spPr>
          <a:xfrm>
            <a:off x="8321648" y="7469867"/>
            <a:ext cx="9525000" cy="32316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200" dirty="0">
                <a:solidFill>
                  <a:srgbClr val="333333"/>
                </a:solidFill>
                <a:highlight>
                  <a:srgbClr val="FFFFFF"/>
                </a:highlight>
                <a:latin typeface="Girl Scout Text Book"/>
                <a:ea typeface="Calibri"/>
                <a:cs typeface="Calibri"/>
              </a:rPr>
              <a:t>We are excited to announce a NEW resource to accommodate troop travels- the Triad Experience Center! This space can be reserved for free and provides a unique space for troop sleepovers, meetings or programs.</a:t>
            </a:r>
            <a:endParaRPr lang="en-US" sz="2200" dirty="0">
              <a:solidFill>
                <a:srgbClr val="000000"/>
              </a:solidFill>
              <a:latin typeface="Girl Scout Text Book"/>
              <a:ea typeface="Calibri"/>
              <a:cs typeface="Calibri"/>
            </a:endParaRPr>
          </a:p>
          <a:p>
            <a:endParaRPr lang="en-US" sz="2200" dirty="0">
              <a:solidFill>
                <a:srgbClr val="333333"/>
              </a:solidFill>
              <a:highlight>
                <a:srgbClr val="FFFFFF"/>
              </a:highlight>
              <a:latin typeface="Girl Scout Text Book"/>
              <a:ea typeface="Calibri"/>
              <a:cs typeface="Calibri"/>
            </a:endParaRPr>
          </a:p>
          <a:p>
            <a:r>
              <a:rPr lang="en-US" sz="2200" dirty="0">
                <a:solidFill>
                  <a:srgbClr val="333333"/>
                </a:solidFill>
                <a:highlight>
                  <a:srgbClr val="FFFFFF"/>
                </a:highlight>
                <a:latin typeface="Girl Scout Text Book"/>
                <a:ea typeface="Calibri"/>
                <a:cs typeface="Calibri"/>
              </a:rPr>
              <a:t> Keep an eye out for our Experience Center opening soon in Asheville!</a:t>
            </a:r>
            <a:endParaRPr lang="en-US" sz="2200" dirty="0">
              <a:latin typeface="Girl Scout Text Book"/>
              <a:ea typeface="Calibri"/>
              <a:cs typeface="Calibri"/>
            </a:endParaRPr>
          </a:p>
          <a:p>
            <a:br>
              <a:rPr lang="en-US" dirty="0"/>
            </a:br>
            <a:endParaRPr lang="en-US" dirty="0">
              <a:latin typeface="Girl Scout Text Book"/>
            </a:endParaRPr>
          </a:p>
          <a:p>
            <a:endParaRPr lang="en-US" dirty="0">
              <a:latin typeface="Girl Scout Text Book"/>
              <a:ea typeface="Calibri"/>
              <a:cs typeface="Calibri"/>
            </a:endParaRPr>
          </a:p>
          <a:p>
            <a:endParaRPr lang="en-US" dirty="0">
              <a:latin typeface="Girl Scout Text Book"/>
              <a:ea typeface="Calibri"/>
              <a:cs typeface="Calibri"/>
            </a:endParaRPr>
          </a:p>
        </p:txBody>
      </p:sp>
      <p:pic>
        <p:nvPicPr>
          <p:cNvPr id="7" name="Picture 6" descr="A room with tables and chairs&#10;&#10;AI-generated content may be incorrect.">
            <a:extLst>
              <a:ext uri="{FF2B5EF4-FFF2-40B4-BE49-F238E27FC236}">
                <a16:creationId xmlns:a16="http://schemas.microsoft.com/office/drawing/2014/main" id="{ACD3212E-6FEB-A05F-D714-B5F611D18D4B}"/>
              </a:ext>
            </a:extLst>
          </p:cNvPr>
          <p:cNvPicPr>
            <a:picLocks noChangeAspect="1"/>
          </p:cNvPicPr>
          <p:nvPr/>
        </p:nvPicPr>
        <p:blipFill>
          <a:blip r:embed="rId6"/>
          <a:stretch>
            <a:fillRect/>
          </a:stretch>
        </p:blipFill>
        <p:spPr>
          <a:xfrm>
            <a:off x="9887383" y="2015836"/>
            <a:ext cx="7000876" cy="5247410"/>
          </a:xfrm>
          <a:prstGeom prst="rect">
            <a:avLst/>
          </a:prstGeom>
        </p:spPr>
      </p:pic>
    </p:spTree>
    <p:extLst>
      <p:ext uri="{BB962C8B-B14F-4D97-AF65-F5344CB8AC3E}">
        <p14:creationId xmlns:p14="http://schemas.microsoft.com/office/powerpoint/2010/main" val="1462140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431EE-6AFC-6FD3-E106-334C062495D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25E3E5E-F28D-4864-079C-A73B67E1C097}"/>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3EE01A32-3A82-076B-0D9B-B707154D9A2B}"/>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B2531024-FF9C-ED6C-304C-B57F27614CDC}"/>
              </a:ext>
            </a:extLst>
          </p:cNvPr>
          <p:cNvSpPr txBox="1"/>
          <p:nvPr/>
        </p:nvSpPr>
        <p:spPr>
          <a:xfrm>
            <a:off x="9171095" y="698118"/>
            <a:ext cx="8123285" cy="1722203"/>
          </a:xfrm>
          <a:prstGeom prst="rect">
            <a:avLst/>
          </a:prstGeom>
        </p:spPr>
        <p:txBody>
          <a:bodyPr lIns="0" tIns="0" rIns="0" bIns="0" rtlCol="0" anchor="t">
            <a:spAutoFit/>
          </a:bodyPr>
          <a:lstStyle/>
          <a:p>
            <a:pPr algn="ctr">
              <a:lnSpc>
                <a:spcPts val="6998"/>
              </a:lnSpc>
            </a:pPr>
            <a:r>
              <a:rPr lang="en-US" sz="5000" spc="118">
                <a:solidFill>
                  <a:srgbClr val="000000"/>
                </a:solidFill>
                <a:latin typeface="Girl Scout 2"/>
                <a:sym typeface="Girl Scout 2"/>
              </a:rPr>
              <a:t>Service Unit XXX</a:t>
            </a:r>
            <a:endParaRPr lang="en-US">
              <a:solidFill>
                <a:srgbClr val="000000"/>
              </a:solidFill>
              <a:latin typeface="Calibri"/>
              <a:ea typeface="Calibri"/>
              <a:cs typeface="Calibri"/>
              <a:sym typeface="Girl Scout 2"/>
            </a:endParaRPr>
          </a:p>
          <a:p>
            <a:pPr algn="ctr">
              <a:lnSpc>
                <a:spcPts val="6998"/>
              </a:lnSpc>
            </a:pPr>
            <a:r>
              <a:rPr lang="en-US" sz="5000" spc="118" dirty="0">
                <a:latin typeface="Girl Scout 2"/>
              </a:rPr>
              <a:t>Budget Updates</a:t>
            </a:r>
          </a:p>
        </p:txBody>
      </p:sp>
      <p:sp>
        <p:nvSpPr>
          <p:cNvPr id="5" name="TextBox 5">
            <a:extLst>
              <a:ext uri="{FF2B5EF4-FFF2-40B4-BE49-F238E27FC236}">
                <a16:creationId xmlns:a16="http://schemas.microsoft.com/office/drawing/2014/main" id="{53DA6E3D-F667-8AB0-CCAF-5794CAAF8521}"/>
              </a:ext>
            </a:extLst>
          </p:cNvPr>
          <p:cNvSpPr txBox="1"/>
          <p:nvPr/>
        </p:nvSpPr>
        <p:spPr>
          <a:xfrm>
            <a:off x="8616916" y="3510095"/>
            <a:ext cx="9231641" cy="429220"/>
          </a:xfrm>
          <a:prstGeom prst="rect">
            <a:avLst/>
          </a:prstGeom>
        </p:spPr>
        <p:txBody>
          <a:bodyPr wrap="square" lIns="0" tIns="0" rIns="0" bIns="0" rtlCol="0" anchor="t">
            <a:spAutoFit/>
          </a:bodyPr>
          <a:lstStyle/>
          <a:p>
            <a:pPr marL="457200" indent="-457200">
              <a:lnSpc>
                <a:spcPts val="3499"/>
              </a:lnSpc>
              <a:buFont typeface="Arial" panose="020B0604020202020204" pitchFamily="34" charset="0"/>
              <a:buChar char="•"/>
            </a:pPr>
            <a:r>
              <a:rPr lang="en-US" sz="2800" spc="59" dirty="0">
                <a:solidFill>
                  <a:srgbClr val="000000"/>
                </a:solidFill>
                <a:latin typeface="Girl Scout 1"/>
              </a:rPr>
              <a:t>Updates on your SU's Bank Account</a:t>
            </a:r>
            <a:endParaRPr lang="en-US" sz="2800" spc="59" dirty="0">
              <a:latin typeface="Girl Scout 1"/>
            </a:endParaRPr>
          </a:p>
        </p:txBody>
      </p:sp>
    </p:spTree>
    <p:extLst>
      <p:ext uri="{BB962C8B-B14F-4D97-AF65-F5344CB8AC3E}">
        <p14:creationId xmlns:p14="http://schemas.microsoft.com/office/powerpoint/2010/main" val="908877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9388809" y="1147154"/>
            <a:ext cx="8123285" cy="1736373"/>
          </a:xfrm>
          <a:prstGeom prst="rect">
            <a:avLst/>
          </a:prstGeom>
        </p:spPr>
        <p:txBody>
          <a:bodyPr lIns="0" tIns="0" rIns="0" bIns="0" rtlCol="0" anchor="t">
            <a:spAutoFit/>
          </a:bodyPr>
          <a:lstStyle/>
          <a:p>
            <a:pPr algn="ctr">
              <a:lnSpc>
                <a:spcPts val="6998"/>
              </a:lnSpc>
            </a:pPr>
            <a:r>
              <a:rPr lang="en-US" sz="5000" spc="118" dirty="0">
                <a:solidFill>
                  <a:srgbClr val="000000"/>
                </a:solidFill>
                <a:latin typeface="Girl Scout 2"/>
                <a:sym typeface="Girl Scout 2"/>
              </a:rPr>
              <a:t>Service Unit Announcements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4E93B-344A-B3E3-0A22-92045EE68E7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5BE8D4F-6CEA-4512-2240-23CF0CF8B515}"/>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6F9ED6B1-CC85-92C1-DB9C-CBF01D626A9D}"/>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29FD2D87-C512-0A18-B68A-0B6B600C04B4}"/>
              </a:ext>
            </a:extLst>
          </p:cNvPr>
          <p:cNvSpPr txBox="1"/>
          <p:nvPr/>
        </p:nvSpPr>
        <p:spPr>
          <a:xfrm>
            <a:off x="9388809" y="1147154"/>
            <a:ext cx="7361285" cy="2619884"/>
          </a:xfrm>
          <a:prstGeom prst="rect">
            <a:avLst/>
          </a:prstGeom>
        </p:spPr>
        <p:txBody>
          <a:bodyPr wrap="square" lIns="0" tIns="0" rIns="0" bIns="0" rtlCol="0" anchor="t">
            <a:spAutoFit/>
          </a:bodyPr>
          <a:lstStyle/>
          <a:p>
            <a:pPr algn="ctr">
              <a:lnSpc>
                <a:spcPts val="6998"/>
              </a:lnSpc>
            </a:pPr>
            <a:r>
              <a:rPr lang="en-US" sz="5000" spc="118" dirty="0">
                <a:solidFill>
                  <a:srgbClr val="000000"/>
                </a:solidFill>
                <a:latin typeface="Girl Scout 2"/>
                <a:sym typeface="Girl Scout 2"/>
              </a:rPr>
              <a:t>Upcoming Service Unit Dates and Events</a:t>
            </a:r>
            <a:endParaRPr lang="en-US" sz="5000" spc="118" dirty="0">
              <a:latin typeface="Girl Scout 2"/>
            </a:endParaRPr>
          </a:p>
        </p:txBody>
      </p:sp>
    </p:spTree>
    <p:extLst>
      <p:ext uri="{BB962C8B-B14F-4D97-AF65-F5344CB8AC3E}">
        <p14:creationId xmlns:p14="http://schemas.microsoft.com/office/powerpoint/2010/main" val="3989402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9388809" y="1147154"/>
            <a:ext cx="8123285" cy="824521"/>
          </a:xfrm>
          <a:prstGeom prst="rect">
            <a:avLst/>
          </a:prstGeom>
        </p:spPr>
        <p:txBody>
          <a:bodyPr lIns="0" tIns="0" rIns="0" bIns="0" rtlCol="0" anchor="t">
            <a:spAutoFit/>
          </a:bodyPr>
          <a:lstStyle/>
          <a:p>
            <a:pPr algn="ctr">
              <a:lnSpc>
                <a:spcPts val="6999"/>
              </a:lnSpc>
            </a:pPr>
            <a:r>
              <a:rPr lang="en-US" sz="5000" spc="118" dirty="0">
                <a:solidFill>
                  <a:srgbClr val="000000"/>
                </a:solidFill>
                <a:latin typeface="Girl Scout 2"/>
                <a:ea typeface="Girl Scout 2"/>
                <a:cs typeface="Girl Scout 2"/>
                <a:sym typeface="Girl Scout 2"/>
              </a:rPr>
              <a:t>Next Steps</a:t>
            </a:r>
          </a:p>
        </p:txBody>
      </p:sp>
      <p:sp>
        <p:nvSpPr>
          <p:cNvPr id="6" name="TextBox 4">
            <a:extLst>
              <a:ext uri="{FF2B5EF4-FFF2-40B4-BE49-F238E27FC236}">
                <a16:creationId xmlns:a16="http://schemas.microsoft.com/office/drawing/2014/main" id="{F47D4EFF-ACF3-ACB8-B089-F4A5E97738D2}"/>
              </a:ext>
            </a:extLst>
          </p:cNvPr>
          <p:cNvSpPr txBox="1"/>
          <p:nvPr/>
        </p:nvSpPr>
        <p:spPr>
          <a:xfrm>
            <a:off x="9388807" y="5470502"/>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Questions?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15483960" y="293760"/>
            <a:ext cx="2752154" cy="1406176"/>
            <a:chOff x="0" y="0"/>
            <a:chExt cx="3669538" cy="1874901"/>
          </a:xfrm>
        </p:grpSpPr>
        <p:sp>
          <p:nvSpPr>
            <p:cNvPr id="8" name="Freeform 8"/>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9" name="Group 9"/>
          <p:cNvGrpSpPr/>
          <p:nvPr/>
        </p:nvGrpSpPr>
        <p:grpSpPr>
          <a:xfrm>
            <a:off x="-451440" y="5176080"/>
            <a:ext cx="3514725" cy="1795653"/>
            <a:chOff x="0" y="0"/>
            <a:chExt cx="4686300" cy="2394204"/>
          </a:xfrm>
        </p:grpSpPr>
        <p:sp>
          <p:nvSpPr>
            <p:cNvPr id="10" name="Freeform 10"/>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1" name="Group 11"/>
          <p:cNvGrpSpPr/>
          <p:nvPr/>
        </p:nvGrpSpPr>
        <p:grpSpPr>
          <a:xfrm>
            <a:off x="7313760" y="-294840"/>
            <a:ext cx="2699957" cy="1379506"/>
            <a:chOff x="0" y="0"/>
            <a:chExt cx="3599942" cy="1839341"/>
          </a:xfrm>
        </p:grpSpPr>
        <p:sp>
          <p:nvSpPr>
            <p:cNvPr id="12" name="Freeform 12"/>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3" name="Group 13"/>
          <p:cNvGrpSpPr/>
          <p:nvPr/>
        </p:nvGrpSpPr>
        <p:grpSpPr>
          <a:xfrm>
            <a:off x="16027200" y="316620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4512538" y="8262260"/>
            <a:ext cx="24521423" cy="2981798"/>
            <a:chOff x="0" y="0"/>
            <a:chExt cx="32695231" cy="3975731"/>
          </a:xfrm>
        </p:grpSpPr>
        <p:grpSp>
          <p:nvGrpSpPr>
            <p:cNvPr id="16" name="Group 16"/>
            <p:cNvGrpSpPr/>
            <p:nvPr/>
          </p:nvGrpSpPr>
          <p:grpSpPr>
            <a:xfrm>
              <a:off x="0" y="76287"/>
              <a:ext cx="18458906" cy="3899444"/>
              <a:chOff x="0" y="0"/>
              <a:chExt cx="18458906" cy="3899444"/>
            </a:xfrm>
          </p:grpSpPr>
          <p:sp>
            <p:nvSpPr>
              <p:cNvPr id="17" name="Freeform 17"/>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6"/>
                <a:stretch>
                  <a:fillRect t="-29" b="-30"/>
                </a:stretch>
              </a:blipFill>
            </p:spPr>
            <p:txBody>
              <a:bodyPr/>
              <a:lstStyle/>
              <a:p>
                <a:endParaRPr lang="en-US"/>
              </a:p>
            </p:txBody>
          </p:sp>
        </p:grpSp>
        <p:grpSp>
          <p:nvGrpSpPr>
            <p:cNvPr id="18" name="Group 18"/>
            <p:cNvGrpSpPr/>
            <p:nvPr/>
          </p:nvGrpSpPr>
          <p:grpSpPr>
            <a:xfrm>
              <a:off x="14211542" y="0"/>
              <a:ext cx="18483689" cy="3904680"/>
              <a:chOff x="0" y="0"/>
              <a:chExt cx="18813754" cy="3974406"/>
            </a:xfrm>
          </p:grpSpPr>
          <p:sp>
            <p:nvSpPr>
              <p:cNvPr id="19" name="Freeform 19"/>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6"/>
                <a:stretch>
                  <a:fillRect t="-29" b="-27"/>
                </a:stretch>
              </a:blipFill>
            </p:spPr>
            <p:txBody>
              <a:bodyPr/>
              <a:lstStyle/>
              <a:p>
                <a:endParaRPr lang="en-US"/>
              </a:p>
            </p:txBody>
          </p:sp>
        </p:grpSp>
      </p:grpSp>
      <p:sp>
        <p:nvSpPr>
          <p:cNvPr id="20" name="Freeform 20"/>
          <p:cNvSpPr/>
          <p:nvPr/>
        </p:nvSpPr>
        <p:spPr>
          <a:xfrm>
            <a:off x="2978280" y="619425"/>
            <a:ext cx="12331440" cy="6046560"/>
          </a:xfrm>
          <a:custGeom>
            <a:avLst/>
            <a:gdLst/>
            <a:ahLst/>
            <a:cxnLst/>
            <a:rect l="l" t="t" r="r" b="b"/>
            <a:pathLst>
              <a:path w="12331440" h="6046560">
                <a:moveTo>
                  <a:pt x="0" y="0"/>
                </a:moveTo>
                <a:lnTo>
                  <a:pt x="12331440" y="0"/>
                </a:lnTo>
                <a:lnTo>
                  <a:pt x="12331440" y="6046560"/>
                </a:lnTo>
                <a:lnTo>
                  <a:pt x="0" y="6046560"/>
                </a:lnTo>
                <a:lnTo>
                  <a:pt x="0" y="0"/>
                </a:lnTo>
                <a:close/>
              </a:path>
            </a:pathLst>
          </a:custGeom>
          <a:blipFill>
            <a:blip r:embed="rId7">
              <a:extLst>
                <a:ext uri="{96DAC541-7B7A-43D3-8B79-37D633B846F1}">
                  <asvg:svgBlip xmlns:asvg="http://schemas.microsoft.com/office/drawing/2016/SVG/main" r:embed="rId8"/>
                </a:ext>
              </a:extLst>
            </a:blip>
            <a:stretch>
              <a:fillRect t="-1" b="-1"/>
            </a:stretch>
          </a:blipFill>
        </p:spPr>
        <p:txBody>
          <a:bodyPr/>
          <a:lstStyle/>
          <a:p>
            <a:endParaRPr lang="en-US"/>
          </a:p>
        </p:txBody>
      </p:sp>
      <p:sp>
        <p:nvSpPr>
          <p:cNvPr id="21" name="Freeform 21"/>
          <p:cNvSpPr/>
          <p:nvPr/>
        </p:nvSpPr>
        <p:spPr>
          <a:xfrm>
            <a:off x="3096360" y="2294273"/>
            <a:ext cx="12038400" cy="3123360"/>
          </a:xfrm>
          <a:custGeom>
            <a:avLst/>
            <a:gdLst/>
            <a:ahLst/>
            <a:cxnLst/>
            <a:rect l="l" t="t" r="r" b="b"/>
            <a:pathLst>
              <a:path w="12038400" h="3123360">
                <a:moveTo>
                  <a:pt x="0" y="0"/>
                </a:moveTo>
                <a:lnTo>
                  <a:pt x="12038400" y="0"/>
                </a:lnTo>
                <a:lnTo>
                  <a:pt x="12038400" y="3123360"/>
                </a:lnTo>
                <a:lnTo>
                  <a:pt x="0" y="3123360"/>
                </a:lnTo>
                <a:lnTo>
                  <a:pt x="0" y="0"/>
                </a:lnTo>
                <a:close/>
              </a:path>
            </a:pathLst>
          </a:custGeom>
          <a:blipFill>
            <a:blip r:embed="rId9">
              <a:extLst>
                <a:ext uri="{96DAC541-7B7A-43D3-8B79-37D633B846F1}">
                  <asvg:svgBlip xmlns:asvg="http://schemas.microsoft.com/office/drawing/2016/SVG/main" r:embed="rId10"/>
                </a:ext>
              </a:extLst>
            </a:blip>
            <a:stretch>
              <a:fillRect t="-8" b="-8"/>
            </a:stretch>
          </a:blipFill>
        </p:spPr>
        <p:txBody>
          <a:bodyPr/>
          <a:lstStyle/>
          <a:p>
            <a:endParaRPr lang="en-US"/>
          </a:p>
        </p:txBody>
      </p:sp>
      <p:grpSp>
        <p:nvGrpSpPr>
          <p:cNvPr id="22" name="Group 22"/>
          <p:cNvGrpSpPr/>
          <p:nvPr/>
        </p:nvGrpSpPr>
        <p:grpSpPr>
          <a:xfrm>
            <a:off x="3044953" y="738208"/>
            <a:ext cx="12198094" cy="5808994"/>
            <a:chOff x="0" y="0"/>
            <a:chExt cx="16264125" cy="7745325"/>
          </a:xfrm>
        </p:grpSpPr>
        <p:sp>
          <p:nvSpPr>
            <p:cNvPr id="23" name="Freeform 23"/>
            <p:cNvSpPr/>
            <p:nvPr/>
          </p:nvSpPr>
          <p:spPr>
            <a:xfrm>
              <a:off x="85725" y="85725"/>
              <a:ext cx="16178403" cy="7659624"/>
            </a:xfrm>
            <a:custGeom>
              <a:avLst/>
              <a:gdLst/>
              <a:ahLst/>
              <a:cxnLst/>
              <a:rect l="l" t="t" r="r" b="b"/>
              <a:pathLst>
                <a:path w="16178403" h="7659624">
                  <a:moveTo>
                    <a:pt x="0" y="0"/>
                  </a:moveTo>
                  <a:lnTo>
                    <a:pt x="16178403" y="0"/>
                  </a:lnTo>
                  <a:lnTo>
                    <a:pt x="16178403" y="7659624"/>
                  </a:lnTo>
                  <a:lnTo>
                    <a:pt x="0" y="7659624"/>
                  </a:lnTo>
                  <a:lnTo>
                    <a:pt x="0" y="0"/>
                  </a:lnTo>
                  <a:close/>
                </a:path>
              </a:pathLst>
            </a:custGeom>
            <a:blipFill>
              <a:blip r:embed="rId11"/>
              <a:stretch>
                <a:fillRect l="-850" t="-1119" r="-320"/>
              </a:stretch>
            </a:blipFill>
          </p:spPr>
          <p:txBody>
            <a:bodyPr/>
            <a:lstStyle/>
            <a:p>
              <a:endParaRPr lang="en-US"/>
            </a:p>
          </p:txBody>
        </p:sp>
        <p:sp>
          <p:nvSpPr>
            <p:cNvPr id="24" name="Freeform 24"/>
            <p:cNvSpPr/>
            <p:nvPr/>
          </p:nvSpPr>
          <p:spPr>
            <a:xfrm>
              <a:off x="0" y="0"/>
              <a:ext cx="16349853" cy="7831074"/>
            </a:xfrm>
            <a:custGeom>
              <a:avLst/>
              <a:gdLst/>
              <a:ahLst/>
              <a:cxnLst/>
              <a:rect l="l" t="t" r="r" b="b"/>
              <a:pathLst>
                <a:path w="16349853" h="7831074">
                  <a:moveTo>
                    <a:pt x="85725" y="0"/>
                  </a:moveTo>
                  <a:lnTo>
                    <a:pt x="16264128" y="0"/>
                  </a:lnTo>
                  <a:cubicBezTo>
                    <a:pt x="16311499" y="0"/>
                    <a:pt x="16349853" y="38354"/>
                    <a:pt x="16349853" y="85725"/>
                  </a:cubicBezTo>
                  <a:lnTo>
                    <a:pt x="16349853" y="7745349"/>
                  </a:lnTo>
                  <a:cubicBezTo>
                    <a:pt x="16349853" y="7792720"/>
                    <a:pt x="16311499" y="7831074"/>
                    <a:pt x="16264128" y="7831074"/>
                  </a:cubicBezTo>
                  <a:lnTo>
                    <a:pt x="85725" y="7831074"/>
                  </a:lnTo>
                  <a:cubicBezTo>
                    <a:pt x="38354" y="7831074"/>
                    <a:pt x="0" y="7792720"/>
                    <a:pt x="0" y="7745349"/>
                  </a:cubicBezTo>
                  <a:lnTo>
                    <a:pt x="0" y="85725"/>
                  </a:lnTo>
                  <a:cubicBezTo>
                    <a:pt x="0" y="38354"/>
                    <a:pt x="38354" y="0"/>
                    <a:pt x="85725" y="0"/>
                  </a:cubicBezTo>
                  <a:moveTo>
                    <a:pt x="85725" y="171450"/>
                  </a:moveTo>
                  <a:lnTo>
                    <a:pt x="85725" y="85725"/>
                  </a:lnTo>
                  <a:lnTo>
                    <a:pt x="171450" y="85725"/>
                  </a:lnTo>
                  <a:lnTo>
                    <a:pt x="171450" y="7745349"/>
                  </a:lnTo>
                  <a:lnTo>
                    <a:pt x="85725" y="7745349"/>
                  </a:lnTo>
                  <a:lnTo>
                    <a:pt x="85725" y="7659624"/>
                  </a:lnTo>
                  <a:lnTo>
                    <a:pt x="16264128" y="7659624"/>
                  </a:lnTo>
                  <a:lnTo>
                    <a:pt x="16264128" y="7745349"/>
                  </a:lnTo>
                  <a:lnTo>
                    <a:pt x="16178403" y="7745349"/>
                  </a:lnTo>
                  <a:lnTo>
                    <a:pt x="16178403" y="85725"/>
                  </a:lnTo>
                  <a:lnTo>
                    <a:pt x="16264128" y="85725"/>
                  </a:lnTo>
                  <a:lnTo>
                    <a:pt x="16264128" y="171450"/>
                  </a:lnTo>
                  <a:lnTo>
                    <a:pt x="85725" y="171450"/>
                  </a:lnTo>
                  <a:close/>
                </a:path>
              </a:pathLst>
            </a:custGeom>
            <a:solidFill>
              <a:srgbClr val="000000"/>
            </a:solidFill>
          </p:spPr>
          <p:txBody>
            <a:bodyPr/>
            <a:lstStyle/>
            <a:p>
              <a:endParaRPr lang="en-US"/>
            </a:p>
          </p:txBody>
        </p:sp>
      </p:grpSp>
      <p:grpSp>
        <p:nvGrpSpPr>
          <p:cNvPr id="25" name="Group 25"/>
          <p:cNvGrpSpPr/>
          <p:nvPr/>
        </p:nvGrpSpPr>
        <p:grpSpPr>
          <a:xfrm>
            <a:off x="7845144" y="2635244"/>
            <a:ext cx="2611033" cy="2441418"/>
            <a:chOff x="0" y="0"/>
            <a:chExt cx="2357755" cy="2204593"/>
          </a:xfrm>
        </p:grpSpPr>
        <p:sp>
          <p:nvSpPr>
            <p:cNvPr id="26" name="Freeform 26"/>
            <p:cNvSpPr/>
            <p:nvPr/>
          </p:nvSpPr>
          <p:spPr>
            <a:xfrm>
              <a:off x="0" y="0"/>
              <a:ext cx="2357755" cy="2204593"/>
            </a:xfrm>
            <a:custGeom>
              <a:avLst/>
              <a:gdLst/>
              <a:ahLst/>
              <a:cxnLst/>
              <a:rect l="l" t="t" r="r" b="b"/>
              <a:pathLst>
                <a:path w="2357755" h="2204593">
                  <a:moveTo>
                    <a:pt x="0" y="0"/>
                  </a:moveTo>
                  <a:lnTo>
                    <a:pt x="2357755" y="0"/>
                  </a:lnTo>
                  <a:lnTo>
                    <a:pt x="2357755" y="2204593"/>
                  </a:lnTo>
                  <a:lnTo>
                    <a:pt x="0" y="2204593"/>
                  </a:lnTo>
                  <a:lnTo>
                    <a:pt x="0" y="0"/>
                  </a:lnTo>
                  <a:close/>
                </a:path>
              </a:pathLst>
            </a:custGeom>
            <a:blipFill>
              <a:blip r:embed="rId12"/>
              <a:stretch>
                <a:fillRect l="-26" r="-26"/>
              </a:stretch>
            </a:blipFill>
          </p:spPr>
          <p:txBody>
            <a:bodyPr/>
            <a:lstStyle/>
            <a:p>
              <a:endParaRPr lang="en-US"/>
            </a:p>
          </p:txBody>
        </p:sp>
      </p:grpSp>
      <p:sp>
        <p:nvSpPr>
          <p:cNvPr id="27" name="TextBox 27"/>
          <p:cNvSpPr txBox="1"/>
          <p:nvPr/>
        </p:nvSpPr>
        <p:spPr>
          <a:xfrm>
            <a:off x="3159900" y="5461314"/>
            <a:ext cx="11968200" cy="837024"/>
          </a:xfrm>
          <a:prstGeom prst="rect">
            <a:avLst/>
          </a:prstGeom>
        </p:spPr>
        <p:txBody>
          <a:bodyPr lIns="0" tIns="0" rIns="0" bIns="0" rtlCol="0" anchor="t">
            <a:spAutoFit/>
          </a:bodyPr>
          <a:lstStyle/>
          <a:p>
            <a:pPr algn="ctr">
              <a:lnSpc>
                <a:spcPts val="7002"/>
              </a:lnSpc>
            </a:pPr>
            <a:r>
              <a:rPr lang="en-US" sz="4950" i="1" spc="-1" dirty="0">
                <a:solidFill>
                  <a:srgbClr val="FFFFFF"/>
                </a:solidFill>
                <a:latin typeface="Girl Scout 1"/>
                <a:sym typeface="Girl Scout 1"/>
              </a:rPr>
              <a:t>Next Meeting:</a:t>
            </a:r>
            <a:endParaRPr lang="en-US" dirty="0"/>
          </a:p>
        </p:txBody>
      </p:sp>
      <p:sp>
        <p:nvSpPr>
          <p:cNvPr id="28" name="TextBox 28"/>
          <p:cNvSpPr txBox="1"/>
          <p:nvPr/>
        </p:nvSpPr>
        <p:spPr>
          <a:xfrm>
            <a:off x="3166560" y="875899"/>
            <a:ext cx="11968200" cy="1021804"/>
          </a:xfrm>
          <a:prstGeom prst="rect">
            <a:avLst/>
          </a:prstGeom>
        </p:spPr>
        <p:txBody>
          <a:bodyPr lIns="0" tIns="0" rIns="0" bIns="0" rtlCol="0" anchor="t">
            <a:spAutoFit/>
          </a:bodyPr>
          <a:lstStyle/>
          <a:p>
            <a:pPr algn="ctr">
              <a:lnSpc>
                <a:spcPts val="8260"/>
              </a:lnSpc>
            </a:pPr>
            <a:r>
              <a:rPr lang="en-US" sz="5901" spc="139">
                <a:solidFill>
                  <a:srgbClr val="FFFFFF"/>
                </a:solidFill>
                <a:latin typeface="Girl Scout 1"/>
                <a:ea typeface="Girl Scout 1"/>
                <a:cs typeface="Girl Scout 1"/>
                <a:sym typeface="Girl Scout 1"/>
              </a:rPr>
              <a:t>Thank you for joining 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0DEF1"/>
        </a:solidFill>
        <a:effectLst/>
      </p:bgPr>
    </p:bg>
    <p:spTree>
      <p:nvGrpSpPr>
        <p:cNvPr id="1" name=""/>
        <p:cNvGrpSpPr/>
        <p:nvPr/>
      </p:nvGrpSpPr>
      <p:grpSpPr>
        <a:xfrm>
          <a:off x="0" y="0"/>
          <a:ext cx="0" cy="0"/>
          <a:chOff x="0" y="0"/>
          <a:chExt cx="0" cy="0"/>
        </a:xfrm>
      </p:grpSpPr>
      <p:sp>
        <p:nvSpPr>
          <p:cNvPr id="2" name="Freeform 2"/>
          <p:cNvSpPr/>
          <p:nvPr/>
        </p:nvSpPr>
        <p:spPr>
          <a:xfrm>
            <a:off x="-12495849" y="6492090"/>
            <a:ext cx="39618858" cy="17677382"/>
          </a:xfrm>
          <a:custGeom>
            <a:avLst/>
            <a:gdLst/>
            <a:ahLst/>
            <a:cxnLst/>
            <a:rect l="l" t="t" r="r" b="b"/>
            <a:pathLst>
              <a:path w="39618858" h="17677382">
                <a:moveTo>
                  <a:pt x="0" y="0"/>
                </a:moveTo>
                <a:lnTo>
                  <a:pt x="39618858" y="0"/>
                </a:lnTo>
                <a:lnTo>
                  <a:pt x="39618858" y="17677382"/>
                </a:lnTo>
                <a:lnTo>
                  <a:pt x="0" y="17677382"/>
                </a:lnTo>
                <a:lnTo>
                  <a:pt x="0" y="0"/>
                </a:lnTo>
                <a:close/>
              </a:path>
            </a:pathLst>
          </a:custGeom>
          <a:blipFill>
            <a:blip r:embed="rId3">
              <a:extLst>
                <a:ext uri="{96DAC541-7B7A-43D3-8B79-37D633B846F1}">
                  <asvg:svgBlip xmlns:asvg="http://schemas.microsoft.com/office/drawing/2016/SVG/main" r:embed="rId4"/>
                </a:ext>
              </a:extLst>
            </a:blip>
            <a:stretch>
              <a:fillRect l="-3" r="-3"/>
            </a:stretch>
          </a:blipFill>
        </p:spPr>
        <p:txBody>
          <a:bodyPr/>
          <a:lstStyle/>
          <a:p>
            <a:endParaRPr lang="en-US"/>
          </a:p>
        </p:txBody>
      </p:sp>
      <p:grpSp>
        <p:nvGrpSpPr>
          <p:cNvPr id="3" name="Group 3"/>
          <p:cNvGrpSpPr/>
          <p:nvPr/>
        </p:nvGrpSpPr>
        <p:grpSpPr>
          <a:xfrm>
            <a:off x="15536520" y="5801760"/>
            <a:ext cx="2699957" cy="1379506"/>
            <a:chOff x="0" y="0"/>
            <a:chExt cx="3599942" cy="1839341"/>
          </a:xfrm>
        </p:grpSpPr>
        <p:sp>
          <p:nvSpPr>
            <p:cNvPr id="4" name="Freeform 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5" name="Group 5"/>
          <p:cNvGrpSpPr/>
          <p:nvPr/>
        </p:nvGrpSpPr>
        <p:grpSpPr>
          <a:xfrm>
            <a:off x="-128520" y="2249280"/>
            <a:ext cx="2783491" cy="1421987"/>
            <a:chOff x="0" y="0"/>
            <a:chExt cx="3711321" cy="1895983"/>
          </a:xfrm>
        </p:grpSpPr>
        <p:sp>
          <p:nvSpPr>
            <p:cNvPr id="6" name="Freeform 6"/>
            <p:cNvSpPr/>
            <p:nvPr/>
          </p:nvSpPr>
          <p:spPr>
            <a:xfrm>
              <a:off x="0" y="0"/>
              <a:ext cx="3711321" cy="1895983"/>
            </a:xfrm>
            <a:custGeom>
              <a:avLst/>
              <a:gdLst/>
              <a:ahLst/>
              <a:cxnLst/>
              <a:rect l="l" t="t" r="r" b="b"/>
              <a:pathLst>
                <a:path w="3711321" h="1895983">
                  <a:moveTo>
                    <a:pt x="0" y="0"/>
                  </a:moveTo>
                  <a:lnTo>
                    <a:pt x="3711321" y="0"/>
                  </a:lnTo>
                  <a:lnTo>
                    <a:pt x="3711321" y="1895983"/>
                  </a:lnTo>
                  <a:lnTo>
                    <a:pt x="0" y="1895983"/>
                  </a:lnTo>
                  <a:lnTo>
                    <a:pt x="0" y="0"/>
                  </a:lnTo>
                  <a:close/>
                </a:path>
              </a:pathLst>
            </a:custGeom>
            <a:blipFill>
              <a:blip r:embed="rId5"/>
              <a:stretch>
                <a:fillRect t="-265" b="-265"/>
              </a:stretch>
            </a:blipFill>
          </p:spPr>
          <p:txBody>
            <a:bodyPr/>
            <a:lstStyle/>
            <a:p>
              <a:endParaRPr lang="en-US"/>
            </a:p>
          </p:txBody>
        </p:sp>
      </p:grpSp>
      <p:grpSp>
        <p:nvGrpSpPr>
          <p:cNvPr id="7" name="Group 7"/>
          <p:cNvGrpSpPr/>
          <p:nvPr/>
        </p:nvGrpSpPr>
        <p:grpSpPr>
          <a:xfrm>
            <a:off x="15483960" y="293760"/>
            <a:ext cx="2752154" cy="1406176"/>
            <a:chOff x="0" y="0"/>
            <a:chExt cx="3669538" cy="1874901"/>
          </a:xfrm>
        </p:grpSpPr>
        <p:sp>
          <p:nvSpPr>
            <p:cNvPr id="8" name="Freeform 8"/>
            <p:cNvSpPr/>
            <p:nvPr/>
          </p:nvSpPr>
          <p:spPr>
            <a:xfrm>
              <a:off x="0" y="0"/>
              <a:ext cx="3669538" cy="1874901"/>
            </a:xfrm>
            <a:custGeom>
              <a:avLst/>
              <a:gdLst/>
              <a:ahLst/>
              <a:cxnLst/>
              <a:rect l="l" t="t" r="r" b="b"/>
              <a:pathLst>
                <a:path w="3669538" h="1874901">
                  <a:moveTo>
                    <a:pt x="0" y="0"/>
                  </a:moveTo>
                  <a:lnTo>
                    <a:pt x="3669538" y="0"/>
                  </a:lnTo>
                  <a:lnTo>
                    <a:pt x="3669538" y="1874901"/>
                  </a:lnTo>
                  <a:lnTo>
                    <a:pt x="0" y="1874901"/>
                  </a:lnTo>
                  <a:lnTo>
                    <a:pt x="0" y="0"/>
                  </a:lnTo>
                  <a:close/>
                </a:path>
              </a:pathLst>
            </a:custGeom>
            <a:blipFill>
              <a:blip r:embed="rId5"/>
              <a:stretch>
                <a:fillRect t="-258" b="-258"/>
              </a:stretch>
            </a:blipFill>
          </p:spPr>
          <p:txBody>
            <a:bodyPr/>
            <a:lstStyle/>
            <a:p>
              <a:endParaRPr lang="en-US"/>
            </a:p>
          </p:txBody>
        </p:sp>
      </p:grpSp>
      <p:grpSp>
        <p:nvGrpSpPr>
          <p:cNvPr id="9" name="Group 9"/>
          <p:cNvGrpSpPr/>
          <p:nvPr/>
        </p:nvGrpSpPr>
        <p:grpSpPr>
          <a:xfrm>
            <a:off x="-451440" y="5176080"/>
            <a:ext cx="3514725" cy="1795653"/>
            <a:chOff x="0" y="0"/>
            <a:chExt cx="4686300" cy="2394204"/>
          </a:xfrm>
        </p:grpSpPr>
        <p:sp>
          <p:nvSpPr>
            <p:cNvPr id="10" name="Freeform 10"/>
            <p:cNvSpPr/>
            <p:nvPr/>
          </p:nvSpPr>
          <p:spPr>
            <a:xfrm>
              <a:off x="0" y="0"/>
              <a:ext cx="4686300" cy="2394204"/>
            </a:xfrm>
            <a:custGeom>
              <a:avLst/>
              <a:gdLst/>
              <a:ahLst/>
              <a:cxnLst/>
              <a:rect l="l" t="t" r="r" b="b"/>
              <a:pathLst>
                <a:path w="4686300" h="2394204">
                  <a:moveTo>
                    <a:pt x="0" y="0"/>
                  </a:moveTo>
                  <a:lnTo>
                    <a:pt x="4686300" y="0"/>
                  </a:lnTo>
                  <a:lnTo>
                    <a:pt x="4686300" y="2394204"/>
                  </a:lnTo>
                  <a:lnTo>
                    <a:pt x="0" y="2394204"/>
                  </a:lnTo>
                  <a:lnTo>
                    <a:pt x="0" y="0"/>
                  </a:lnTo>
                  <a:close/>
                </a:path>
              </a:pathLst>
            </a:custGeom>
            <a:blipFill>
              <a:blip r:embed="rId5"/>
              <a:stretch>
                <a:fillRect t="-262" b="-262"/>
              </a:stretch>
            </a:blipFill>
          </p:spPr>
          <p:txBody>
            <a:bodyPr/>
            <a:lstStyle/>
            <a:p>
              <a:endParaRPr lang="en-US"/>
            </a:p>
          </p:txBody>
        </p:sp>
      </p:grpSp>
      <p:grpSp>
        <p:nvGrpSpPr>
          <p:cNvPr id="11" name="Group 11"/>
          <p:cNvGrpSpPr/>
          <p:nvPr/>
        </p:nvGrpSpPr>
        <p:grpSpPr>
          <a:xfrm>
            <a:off x="7313760" y="-294840"/>
            <a:ext cx="2699957" cy="1379506"/>
            <a:chOff x="0" y="0"/>
            <a:chExt cx="3599942" cy="1839341"/>
          </a:xfrm>
        </p:grpSpPr>
        <p:sp>
          <p:nvSpPr>
            <p:cNvPr id="12" name="Freeform 12"/>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3" name="Group 13"/>
          <p:cNvGrpSpPr/>
          <p:nvPr/>
        </p:nvGrpSpPr>
        <p:grpSpPr>
          <a:xfrm>
            <a:off x="16027200" y="3166200"/>
            <a:ext cx="2699957" cy="1379506"/>
            <a:chOff x="0" y="0"/>
            <a:chExt cx="3599942" cy="1839341"/>
          </a:xfrm>
        </p:grpSpPr>
        <p:sp>
          <p:nvSpPr>
            <p:cNvPr id="14" name="Freeform 14"/>
            <p:cNvSpPr/>
            <p:nvPr/>
          </p:nvSpPr>
          <p:spPr>
            <a:xfrm>
              <a:off x="0" y="0"/>
              <a:ext cx="3599942" cy="1839341"/>
            </a:xfrm>
            <a:custGeom>
              <a:avLst/>
              <a:gdLst/>
              <a:ahLst/>
              <a:cxnLst/>
              <a:rect l="l" t="t" r="r" b="b"/>
              <a:pathLst>
                <a:path w="3599942" h="1839341">
                  <a:moveTo>
                    <a:pt x="0" y="0"/>
                  </a:moveTo>
                  <a:lnTo>
                    <a:pt x="3599942" y="0"/>
                  </a:lnTo>
                  <a:lnTo>
                    <a:pt x="3599942" y="1839341"/>
                  </a:lnTo>
                  <a:lnTo>
                    <a:pt x="0" y="1839341"/>
                  </a:lnTo>
                  <a:lnTo>
                    <a:pt x="0" y="0"/>
                  </a:lnTo>
                  <a:close/>
                </a:path>
              </a:pathLst>
            </a:custGeom>
            <a:blipFill>
              <a:blip r:embed="rId5"/>
              <a:stretch>
                <a:fillRect t="-258" b="-258"/>
              </a:stretch>
            </a:blipFill>
          </p:spPr>
          <p:txBody>
            <a:bodyPr/>
            <a:lstStyle/>
            <a:p>
              <a:endParaRPr lang="en-US"/>
            </a:p>
          </p:txBody>
        </p:sp>
      </p:grpSp>
      <p:grpSp>
        <p:nvGrpSpPr>
          <p:cNvPr id="15" name="Group 15"/>
          <p:cNvGrpSpPr/>
          <p:nvPr/>
        </p:nvGrpSpPr>
        <p:grpSpPr>
          <a:xfrm>
            <a:off x="-4512538" y="8262260"/>
            <a:ext cx="24521423" cy="2981798"/>
            <a:chOff x="0" y="0"/>
            <a:chExt cx="32695231" cy="3975731"/>
          </a:xfrm>
        </p:grpSpPr>
        <p:grpSp>
          <p:nvGrpSpPr>
            <p:cNvPr id="16" name="Group 16"/>
            <p:cNvGrpSpPr/>
            <p:nvPr/>
          </p:nvGrpSpPr>
          <p:grpSpPr>
            <a:xfrm>
              <a:off x="0" y="76287"/>
              <a:ext cx="18458906" cy="3899444"/>
              <a:chOff x="0" y="0"/>
              <a:chExt cx="18458906" cy="3899444"/>
            </a:xfrm>
          </p:grpSpPr>
          <p:sp>
            <p:nvSpPr>
              <p:cNvPr id="17" name="Freeform 17"/>
              <p:cNvSpPr/>
              <p:nvPr/>
            </p:nvSpPr>
            <p:spPr>
              <a:xfrm>
                <a:off x="0" y="0"/>
                <a:ext cx="18458942" cy="3899408"/>
              </a:xfrm>
              <a:custGeom>
                <a:avLst/>
                <a:gdLst/>
                <a:ahLst/>
                <a:cxnLst/>
                <a:rect l="l" t="t" r="r" b="b"/>
                <a:pathLst>
                  <a:path w="18458942" h="3899408">
                    <a:moveTo>
                      <a:pt x="0" y="0"/>
                    </a:moveTo>
                    <a:lnTo>
                      <a:pt x="18458942" y="0"/>
                    </a:lnTo>
                    <a:lnTo>
                      <a:pt x="18458942" y="3899408"/>
                    </a:lnTo>
                    <a:lnTo>
                      <a:pt x="0" y="3899408"/>
                    </a:lnTo>
                    <a:lnTo>
                      <a:pt x="0" y="0"/>
                    </a:lnTo>
                    <a:close/>
                  </a:path>
                </a:pathLst>
              </a:custGeom>
              <a:blipFill>
                <a:blip r:embed="rId6"/>
                <a:stretch>
                  <a:fillRect t="-29" b="-30"/>
                </a:stretch>
              </a:blipFill>
            </p:spPr>
            <p:txBody>
              <a:bodyPr/>
              <a:lstStyle/>
              <a:p>
                <a:endParaRPr lang="en-US"/>
              </a:p>
            </p:txBody>
          </p:sp>
        </p:grpSp>
        <p:grpSp>
          <p:nvGrpSpPr>
            <p:cNvPr id="18" name="Group 18"/>
            <p:cNvGrpSpPr/>
            <p:nvPr/>
          </p:nvGrpSpPr>
          <p:grpSpPr>
            <a:xfrm>
              <a:off x="14211542" y="0"/>
              <a:ext cx="18483689" cy="3904680"/>
              <a:chOff x="0" y="0"/>
              <a:chExt cx="18813754" cy="3974406"/>
            </a:xfrm>
          </p:grpSpPr>
          <p:sp>
            <p:nvSpPr>
              <p:cNvPr id="19" name="Freeform 19"/>
              <p:cNvSpPr/>
              <p:nvPr/>
            </p:nvSpPr>
            <p:spPr>
              <a:xfrm>
                <a:off x="0" y="0"/>
                <a:ext cx="18813780" cy="3974465"/>
              </a:xfrm>
              <a:custGeom>
                <a:avLst/>
                <a:gdLst/>
                <a:ahLst/>
                <a:cxnLst/>
                <a:rect l="l" t="t" r="r" b="b"/>
                <a:pathLst>
                  <a:path w="18813780" h="3974465">
                    <a:moveTo>
                      <a:pt x="0" y="0"/>
                    </a:moveTo>
                    <a:lnTo>
                      <a:pt x="18813780" y="0"/>
                    </a:lnTo>
                    <a:lnTo>
                      <a:pt x="18813780" y="3974465"/>
                    </a:lnTo>
                    <a:lnTo>
                      <a:pt x="0" y="3974465"/>
                    </a:lnTo>
                    <a:lnTo>
                      <a:pt x="0" y="0"/>
                    </a:lnTo>
                    <a:close/>
                  </a:path>
                </a:pathLst>
              </a:custGeom>
              <a:blipFill>
                <a:blip r:embed="rId6"/>
                <a:stretch>
                  <a:fillRect t="-29" b="-27"/>
                </a:stretch>
              </a:blipFill>
            </p:spPr>
            <p:txBody>
              <a:bodyPr/>
              <a:lstStyle/>
              <a:p>
                <a:endParaRPr lang="en-US"/>
              </a:p>
            </p:txBody>
          </p:sp>
        </p:grpSp>
      </p:grpSp>
      <p:sp>
        <p:nvSpPr>
          <p:cNvPr id="22" name="Freeform 22"/>
          <p:cNvSpPr/>
          <p:nvPr/>
        </p:nvSpPr>
        <p:spPr>
          <a:xfrm>
            <a:off x="1972582" y="409892"/>
            <a:ext cx="13382311" cy="6561841"/>
          </a:xfrm>
          <a:custGeom>
            <a:avLst/>
            <a:gdLst/>
            <a:ahLst/>
            <a:cxnLst/>
            <a:rect l="l" t="t" r="r" b="b"/>
            <a:pathLst>
              <a:path w="13382311" h="6561841">
                <a:moveTo>
                  <a:pt x="0" y="0"/>
                </a:moveTo>
                <a:lnTo>
                  <a:pt x="13382310" y="0"/>
                </a:lnTo>
                <a:lnTo>
                  <a:pt x="13382310" y="6561841"/>
                </a:lnTo>
                <a:lnTo>
                  <a:pt x="0" y="6561841"/>
                </a:lnTo>
                <a:lnTo>
                  <a:pt x="0" y="0"/>
                </a:lnTo>
                <a:close/>
              </a:path>
            </a:pathLst>
          </a:custGeom>
          <a:blipFill>
            <a:blip r:embed="rId7">
              <a:extLst>
                <a:ext uri="{96DAC541-7B7A-43D3-8B79-37D633B846F1}">
                  <asvg:svgBlip xmlns:asvg="http://schemas.microsoft.com/office/drawing/2016/SVG/main" r:embed="rId8"/>
                </a:ext>
              </a:extLst>
            </a:blip>
            <a:stretch>
              <a:fillRect t="-1" b="-1"/>
            </a:stretch>
          </a:blipFill>
        </p:spPr>
        <p:txBody>
          <a:bodyPr/>
          <a:lstStyle/>
          <a:p>
            <a:endParaRPr lang="en-US"/>
          </a:p>
        </p:txBody>
      </p:sp>
      <p:sp>
        <p:nvSpPr>
          <p:cNvPr id="23" name="TextBox 23"/>
          <p:cNvSpPr txBox="1"/>
          <p:nvPr/>
        </p:nvSpPr>
        <p:spPr>
          <a:xfrm>
            <a:off x="3159900" y="571025"/>
            <a:ext cx="11968200" cy="1021804"/>
          </a:xfrm>
          <a:prstGeom prst="rect">
            <a:avLst/>
          </a:prstGeom>
        </p:spPr>
        <p:txBody>
          <a:bodyPr lIns="0" tIns="0" rIns="0" bIns="0" rtlCol="0" anchor="t">
            <a:spAutoFit/>
          </a:bodyPr>
          <a:lstStyle/>
          <a:p>
            <a:pPr algn="ctr">
              <a:lnSpc>
                <a:spcPts val="8260"/>
              </a:lnSpc>
            </a:pPr>
            <a:r>
              <a:rPr lang="en-US" sz="5901" spc="139">
                <a:solidFill>
                  <a:srgbClr val="FFFFFF"/>
                </a:solidFill>
                <a:latin typeface="Girl Scout 2"/>
                <a:ea typeface="Girl Scout 2"/>
                <a:cs typeface="Girl Scout 2"/>
                <a:sym typeface="Girl Scout 2"/>
              </a:rPr>
              <a:t>Tonight’s Agenda</a:t>
            </a:r>
          </a:p>
        </p:txBody>
      </p:sp>
      <p:grpSp>
        <p:nvGrpSpPr>
          <p:cNvPr id="20" name="Group 20"/>
          <p:cNvGrpSpPr/>
          <p:nvPr/>
        </p:nvGrpSpPr>
        <p:grpSpPr>
          <a:xfrm>
            <a:off x="2900869" y="6996903"/>
            <a:ext cx="6243131" cy="3449330"/>
            <a:chOff x="0" y="0"/>
            <a:chExt cx="8324174" cy="4599106"/>
          </a:xfrm>
        </p:grpSpPr>
        <p:sp>
          <p:nvSpPr>
            <p:cNvPr id="21" name="Freeform 21"/>
            <p:cNvSpPr/>
            <p:nvPr/>
          </p:nvSpPr>
          <p:spPr>
            <a:xfrm>
              <a:off x="0" y="0"/>
              <a:ext cx="8324215" cy="4599051"/>
            </a:xfrm>
            <a:custGeom>
              <a:avLst/>
              <a:gdLst/>
              <a:ahLst/>
              <a:cxnLst/>
              <a:rect l="l" t="t" r="r" b="b"/>
              <a:pathLst>
                <a:path w="8324215" h="4599051">
                  <a:moveTo>
                    <a:pt x="0" y="0"/>
                  </a:moveTo>
                  <a:lnTo>
                    <a:pt x="8324215" y="0"/>
                  </a:lnTo>
                  <a:lnTo>
                    <a:pt x="8324215" y="4599051"/>
                  </a:lnTo>
                  <a:lnTo>
                    <a:pt x="0" y="4599051"/>
                  </a:lnTo>
                  <a:lnTo>
                    <a:pt x="0" y="0"/>
                  </a:lnTo>
                  <a:close/>
                </a:path>
              </a:pathLst>
            </a:custGeom>
            <a:blipFill>
              <a:blip r:embed="rId9"/>
              <a:stretch>
                <a:fillRect l="-16" r="-15" b="-1"/>
              </a:stretch>
            </a:blipFill>
          </p:spPr>
          <p:txBody>
            <a:bodyP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28A05-E039-804B-4D8B-01E5D83A7E9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F58881A-E0D1-0459-F8F2-FEFC6393B8A1}"/>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F5518EBB-6BE6-E4A3-0CAB-0D3DE7A20269}"/>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23F9349B-1B06-16B0-B6EF-2DA8852519AD}"/>
              </a:ext>
            </a:extLst>
          </p:cNvPr>
          <p:cNvSpPr txBox="1"/>
          <p:nvPr/>
        </p:nvSpPr>
        <p:spPr>
          <a:xfrm>
            <a:off x="9018408" y="922287"/>
            <a:ext cx="7937215" cy="3693319"/>
          </a:xfrm>
          <a:prstGeom prst="rect">
            <a:avLst/>
          </a:prstGeom>
        </p:spPr>
        <p:txBody>
          <a:bodyPr wrap="square" lIns="0" tIns="0" rIns="0" bIns="0" rtlCol="0" anchor="t">
            <a:spAutoFit/>
          </a:bodyPr>
          <a:lstStyle/>
          <a:p>
            <a:pPr algn="ctr"/>
            <a:r>
              <a:rPr lang="en-US" sz="6000" spc="118" dirty="0">
                <a:solidFill>
                  <a:srgbClr val="000000"/>
                </a:solidFill>
                <a:latin typeface="Girl Scout 2"/>
                <a:sym typeface="Girl Scout 2"/>
              </a:rPr>
              <a:t>April is </a:t>
            </a:r>
          </a:p>
          <a:p>
            <a:pPr algn="ctr"/>
            <a:r>
              <a:rPr lang="en-US" sz="6000" spc="118" dirty="0">
                <a:solidFill>
                  <a:srgbClr val="000000"/>
                </a:solidFill>
                <a:latin typeface="Girl Scout 2"/>
                <a:sym typeface="Girl Scout 2"/>
              </a:rPr>
              <a:t>Volunteer Appreciation Month!</a:t>
            </a:r>
            <a:endParaRPr lang="en-US" sz="6000" dirty="0"/>
          </a:p>
        </p:txBody>
      </p:sp>
      <p:sp>
        <p:nvSpPr>
          <p:cNvPr id="5" name="TextBox 4">
            <a:extLst>
              <a:ext uri="{FF2B5EF4-FFF2-40B4-BE49-F238E27FC236}">
                <a16:creationId xmlns:a16="http://schemas.microsoft.com/office/drawing/2014/main" id="{C1ED2765-032E-196C-8884-BEA8A2F67BAB}"/>
              </a:ext>
            </a:extLst>
          </p:cNvPr>
          <p:cNvSpPr txBox="1"/>
          <p:nvPr/>
        </p:nvSpPr>
        <p:spPr>
          <a:xfrm>
            <a:off x="8687197" y="5143500"/>
            <a:ext cx="8599635" cy="2769989"/>
          </a:xfrm>
          <a:prstGeom prst="rect">
            <a:avLst/>
          </a:prstGeom>
        </p:spPr>
        <p:txBody>
          <a:bodyPr wrap="square" lIns="0" tIns="0" rIns="0" bIns="0" rtlCol="0" anchor="t">
            <a:spAutoFit/>
          </a:bodyPr>
          <a:lstStyle/>
          <a:p>
            <a:pPr algn="ctr"/>
            <a:r>
              <a:rPr lang="en-US" sz="3600" spc="118" dirty="0">
                <a:latin typeface="Girl Scout Text Book"/>
                <a:ea typeface="Calibri"/>
                <a:cs typeface="Calibri"/>
              </a:rPr>
              <a:t>Thank you for serving Girl Scout families in our Service Unit!</a:t>
            </a:r>
          </a:p>
          <a:p>
            <a:pPr algn="ctr"/>
            <a:endParaRPr lang="en-US" sz="3600" spc="118" dirty="0">
              <a:latin typeface="Girl Scout Text Book"/>
              <a:ea typeface="Calibri"/>
              <a:cs typeface="Calibri"/>
            </a:endParaRPr>
          </a:p>
          <a:p>
            <a:pPr algn="ctr"/>
            <a:r>
              <a:rPr lang="en-US" sz="3600" spc="118" dirty="0">
                <a:latin typeface="Girl Scout Text Book"/>
                <a:ea typeface="Calibri"/>
                <a:cs typeface="Calibri"/>
              </a:rPr>
              <a:t>Remember to thank your fellow volunteers- old and new.</a:t>
            </a:r>
          </a:p>
        </p:txBody>
      </p:sp>
    </p:spTree>
    <p:extLst>
      <p:ext uri="{BB962C8B-B14F-4D97-AF65-F5344CB8AC3E}">
        <p14:creationId xmlns:p14="http://schemas.microsoft.com/office/powerpoint/2010/main" val="361742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F9032-C25B-C875-9074-F59C6D28B34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FE99922-3B72-153A-F119-60B8C1BD083C}"/>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ABFD157B-7868-A957-EB97-2D1FFF82CB7C}"/>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E1ACB7BF-589A-9E23-6509-0161D162E625}"/>
              </a:ext>
            </a:extLst>
          </p:cNvPr>
          <p:cNvSpPr txBox="1"/>
          <p:nvPr/>
        </p:nvSpPr>
        <p:spPr>
          <a:xfrm>
            <a:off x="9143880" y="616475"/>
            <a:ext cx="8123285" cy="1538883"/>
          </a:xfrm>
          <a:prstGeom prst="rect">
            <a:avLst/>
          </a:prstGeom>
        </p:spPr>
        <p:txBody>
          <a:bodyPr lIns="0" tIns="0" rIns="0" bIns="0" rtlCol="0" anchor="t">
            <a:spAutoFit/>
          </a:bodyPr>
          <a:lstStyle/>
          <a:p>
            <a:pPr algn="ctr"/>
            <a:r>
              <a:rPr lang="en-US" sz="5000" spc="118">
                <a:solidFill>
                  <a:srgbClr val="000000"/>
                </a:solidFill>
                <a:latin typeface="Girl Scout 2"/>
                <a:ea typeface="Girl Scout 2"/>
                <a:cs typeface="Girl Scout 2"/>
                <a:sym typeface="Girl Scout 2"/>
              </a:rPr>
              <a:t>GSCP2P Membership Updates</a:t>
            </a:r>
          </a:p>
        </p:txBody>
      </p:sp>
      <p:sp>
        <p:nvSpPr>
          <p:cNvPr id="6" name="TextBox 5">
            <a:extLst>
              <a:ext uri="{FF2B5EF4-FFF2-40B4-BE49-F238E27FC236}">
                <a16:creationId xmlns:a16="http://schemas.microsoft.com/office/drawing/2014/main" id="{5591902C-47E4-60EA-B11A-F6DB4CC165C4}"/>
              </a:ext>
            </a:extLst>
          </p:cNvPr>
          <p:cNvSpPr txBox="1"/>
          <p:nvPr/>
        </p:nvSpPr>
        <p:spPr>
          <a:xfrm>
            <a:off x="8084566" y="2306594"/>
            <a:ext cx="9385287" cy="60939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latin typeface="Girl Scout 1"/>
              </a:rPr>
              <a:t>Renewed girls = 4059</a:t>
            </a:r>
          </a:p>
          <a:p>
            <a:r>
              <a:rPr lang="en-US" sz="3000" dirty="0">
                <a:latin typeface="Girl Scout 1"/>
              </a:rPr>
              <a:t>New girls = 1351</a:t>
            </a:r>
          </a:p>
          <a:p>
            <a:r>
              <a:rPr lang="en-US" sz="3000" dirty="0">
                <a:latin typeface="Girl Scout 1"/>
              </a:rPr>
              <a:t>Total girls = 5410</a:t>
            </a:r>
          </a:p>
          <a:p>
            <a:endParaRPr lang="en-US" sz="3000" dirty="0">
              <a:latin typeface="Girl Scout 1" panose="020B0604020202020204" charset="0"/>
            </a:endParaRPr>
          </a:p>
          <a:p>
            <a:r>
              <a:rPr lang="en-US" sz="3000" dirty="0">
                <a:latin typeface="Girl Scout 1"/>
              </a:rPr>
              <a:t>Total GSCP2P Members (Girls + Adults) = 9753</a:t>
            </a:r>
          </a:p>
          <a:p>
            <a:pPr fontAlgn="base"/>
            <a:endParaRPr lang="en-US" sz="3000" i="1" dirty="0">
              <a:latin typeface="Girl Scout 1" panose="020B0604020202020204" charset="0"/>
            </a:endParaRPr>
          </a:p>
          <a:p>
            <a:r>
              <a:rPr lang="en-US" sz="3000" dirty="0">
                <a:latin typeface="Girl Scout 1"/>
              </a:rPr>
              <a:t>New Troop Total = 29 </a:t>
            </a:r>
          </a:p>
          <a:p>
            <a:endParaRPr lang="en-US" sz="3000" dirty="0">
              <a:latin typeface="Girl Scout 1" panose="020B0604020202020204" charset="0"/>
            </a:endParaRPr>
          </a:p>
          <a:p>
            <a:r>
              <a:rPr lang="en-US" sz="3000" dirty="0">
                <a:latin typeface="Girl Scout 1"/>
              </a:rPr>
              <a:t>On April 1, 2026, we will begin MY27 GSEB registrations! Current box recipients please watch for an email about how to register for next year's box and/or for second year troop plans.  </a:t>
            </a:r>
            <a:endParaRPr lang="en-US" sz="3000" dirty="0">
              <a:latin typeface="Girl Scout 1"/>
              <a:ea typeface="Calibri"/>
              <a:cs typeface="Calibri"/>
            </a:endParaRPr>
          </a:p>
          <a:p>
            <a:endParaRPr lang="en-US" sz="3000" i="1" dirty="0">
              <a:latin typeface="Girl Scout Text Book" panose="02020003000000000000" pitchFamily="18" charset="0"/>
            </a:endParaRPr>
          </a:p>
        </p:txBody>
      </p:sp>
    </p:spTree>
    <p:extLst>
      <p:ext uri="{BB962C8B-B14F-4D97-AF65-F5344CB8AC3E}">
        <p14:creationId xmlns:p14="http://schemas.microsoft.com/office/powerpoint/2010/main" val="853346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5D428-61EF-B85F-155F-FA4E23116F2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0A3BC43-52F2-4EE3-EFE6-F606541C0A28}"/>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9EA5E66C-2CBB-F3A8-A78D-4FD4F967E84F}"/>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AFD5466F-6BA5-7706-D81C-879BC9F185CC}"/>
              </a:ext>
            </a:extLst>
          </p:cNvPr>
          <p:cNvSpPr txBox="1"/>
          <p:nvPr/>
        </p:nvSpPr>
        <p:spPr>
          <a:xfrm>
            <a:off x="9143880" y="616475"/>
            <a:ext cx="8123285" cy="1722203"/>
          </a:xfrm>
          <a:prstGeom prst="rect">
            <a:avLst/>
          </a:prstGeom>
        </p:spPr>
        <p:txBody>
          <a:bodyPr lIns="0" tIns="0" rIns="0" bIns="0" rtlCol="0" anchor="t">
            <a:spAutoFit/>
          </a:bodyPr>
          <a:lstStyle/>
          <a:p>
            <a:pPr algn="ctr">
              <a:lnSpc>
                <a:spcPts val="6999"/>
              </a:lnSpc>
            </a:pPr>
            <a:r>
              <a:rPr lang="en-US" sz="5000" spc="118" dirty="0">
                <a:solidFill>
                  <a:srgbClr val="000000"/>
                </a:solidFill>
                <a:latin typeface="Girl Scout 2"/>
                <a:ea typeface="Girl Scout 2"/>
                <a:cs typeface="Girl Scout 2"/>
                <a:sym typeface="Girl Scout 2"/>
              </a:rPr>
              <a:t>Service Unit XXX Membership Updates</a:t>
            </a:r>
          </a:p>
        </p:txBody>
      </p:sp>
      <p:sp>
        <p:nvSpPr>
          <p:cNvPr id="6" name="TextBox 5">
            <a:extLst>
              <a:ext uri="{FF2B5EF4-FFF2-40B4-BE49-F238E27FC236}">
                <a16:creationId xmlns:a16="http://schemas.microsoft.com/office/drawing/2014/main" id="{C981920A-67EB-F005-5A52-443914DAF741}"/>
              </a:ext>
            </a:extLst>
          </p:cNvPr>
          <p:cNvSpPr txBox="1"/>
          <p:nvPr/>
        </p:nvSpPr>
        <p:spPr>
          <a:xfrm>
            <a:off x="10155001" y="2747517"/>
            <a:ext cx="6101041"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Girl Scout Text Book"/>
                <a:ea typeface="Calibri"/>
                <a:cs typeface="Calibri"/>
              </a:rPr>
              <a:t>As of...</a:t>
            </a:r>
            <a:endParaRPr lang="en-US" sz="2800" dirty="0">
              <a:latin typeface="Girl Scout Text Book"/>
            </a:endParaRPr>
          </a:p>
          <a:p>
            <a:endParaRPr lang="en-US" sz="2800" dirty="0">
              <a:latin typeface="Girl Scout Text Book" panose="02020003000000000000" pitchFamily="18" charset="0"/>
              <a:ea typeface="Calibri"/>
              <a:cs typeface="Calibri"/>
            </a:endParaRPr>
          </a:p>
          <a:p>
            <a:r>
              <a:rPr lang="en-US" sz="2800" dirty="0">
                <a:latin typeface="Girl Scout Text Book"/>
                <a:ea typeface="Calibri"/>
                <a:cs typeface="Calibri"/>
              </a:rPr>
              <a:t>Membership Year 2026</a:t>
            </a:r>
          </a:p>
          <a:p>
            <a:r>
              <a:rPr lang="en-US" sz="2800" dirty="0">
                <a:latin typeface="Girl Scout Text Book"/>
                <a:ea typeface="Calibri"/>
                <a:cs typeface="Calibri"/>
              </a:rPr>
              <a:t>Girl Goal -</a:t>
            </a:r>
          </a:p>
          <a:p>
            <a:r>
              <a:rPr lang="en-US" sz="2800" dirty="0">
                <a:latin typeface="Girl Scout Text Book"/>
                <a:ea typeface="Calibri"/>
                <a:cs typeface="Calibri"/>
              </a:rPr>
              <a:t>New Troop Goal -</a:t>
            </a:r>
          </a:p>
          <a:p>
            <a:endParaRPr lang="en-US" sz="2800" dirty="0">
              <a:latin typeface="Girl Scout Text Book" panose="02020003000000000000" pitchFamily="18" charset="0"/>
              <a:ea typeface="Calibri"/>
              <a:cs typeface="Calibri"/>
            </a:endParaRPr>
          </a:p>
          <a:p>
            <a:r>
              <a:rPr lang="en-US" sz="2800" dirty="0">
                <a:latin typeface="Girl Scout Text Book"/>
                <a:ea typeface="Calibri"/>
                <a:cs typeface="Calibri"/>
              </a:rPr>
              <a:t>As of …</a:t>
            </a:r>
          </a:p>
          <a:p>
            <a:r>
              <a:rPr lang="en-US" sz="2800" dirty="0">
                <a:latin typeface="Girl Scout Text Book"/>
                <a:ea typeface="Calibri"/>
                <a:cs typeface="Calibri"/>
              </a:rPr>
              <a:t>MY26 Girl Membership – </a:t>
            </a:r>
          </a:p>
          <a:p>
            <a:r>
              <a:rPr lang="en-US" sz="2800" dirty="0">
                <a:latin typeface="Girl Scout Text Book"/>
                <a:ea typeface="Calibri"/>
                <a:cs typeface="Calibri"/>
              </a:rPr>
              <a:t>New Troops -</a:t>
            </a:r>
          </a:p>
        </p:txBody>
      </p:sp>
    </p:spTree>
    <p:extLst>
      <p:ext uri="{BB962C8B-B14F-4D97-AF65-F5344CB8AC3E}">
        <p14:creationId xmlns:p14="http://schemas.microsoft.com/office/powerpoint/2010/main" val="2097896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35DFD-3B1F-E723-3C56-77FE841FF8F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26D0610-7DF6-9D8C-4991-57E5CF3E0B22}"/>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36DD7DA5-4F22-BF34-0FFF-D1701DDFE9B3}"/>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3B17C3C1-3F33-3063-B266-1D10E19031A8}"/>
              </a:ext>
            </a:extLst>
          </p:cNvPr>
          <p:cNvSpPr txBox="1"/>
          <p:nvPr/>
        </p:nvSpPr>
        <p:spPr>
          <a:xfrm>
            <a:off x="8997134" y="1222832"/>
            <a:ext cx="8123285" cy="2693045"/>
          </a:xfrm>
          <a:prstGeom prst="rect">
            <a:avLst/>
          </a:prstGeom>
        </p:spPr>
        <p:txBody>
          <a:bodyPr lIns="0" tIns="0" rIns="0" bIns="0" rtlCol="0" anchor="t">
            <a:spAutoFit/>
          </a:bodyPr>
          <a:lstStyle/>
          <a:p>
            <a:pPr algn="ctr">
              <a:lnSpc>
                <a:spcPts val="6999"/>
              </a:lnSpc>
            </a:pPr>
            <a:r>
              <a:rPr lang="en-US" sz="6000" spc="118" dirty="0">
                <a:solidFill>
                  <a:srgbClr val="000000"/>
                </a:solidFill>
                <a:latin typeface="Girl Scout 2"/>
                <a:ea typeface="Girl Scout 2"/>
                <a:cs typeface="Girl Scout 2"/>
              </a:rPr>
              <a:t>2026</a:t>
            </a:r>
            <a:endParaRPr lang="en-US" sz="6000" dirty="0">
              <a:latin typeface="Girl Scout 2"/>
              <a:ea typeface="Calibri"/>
              <a:cs typeface="Calibri"/>
            </a:endParaRPr>
          </a:p>
          <a:p>
            <a:pPr algn="ctr">
              <a:lnSpc>
                <a:spcPts val="6998"/>
              </a:lnSpc>
            </a:pPr>
            <a:r>
              <a:rPr lang="en-US" sz="6000" spc="118" dirty="0">
                <a:solidFill>
                  <a:srgbClr val="000000"/>
                </a:solidFill>
                <a:latin typeface="Girl Scout 2"/>
                <a:ea typeface="Girl Scout 2"/>
                <a:cs typeface="Girl Scout 2"/>
              </a:rPr>
              <a:t>Volunteer Conference</a:t>
            </a:r>
          </a:p>
        </p:txBody>
      </p:sp>
      <p:sp>
        <p:nvSpPr>
          <p:cNvPr id="8" name="TextBox 7">
            <a:extLst>
              <a:ext uri="{FF2B5EF4-FFF2-40B4-BE49-F238E27FC236}">
                <a16:creationId xmlns:a16="http://schemas.microsoft.com/office/drawing/2014/main" id="{3510B6DC-06F9-92F2-72DE-080859FBA854}"/>
              </a:ext>
            </a:extLst>
          </p:cNvPr>
          <p:cNvSpPr txBox="1"/>
          <p:nvPr/>
        </p:nvSpPr>
        <p:spPr>
          <a:xfrm>
            <a:off x="8296276" y="4333094"/>
            <a:ext cx="9525000"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latin typeface="Girl Scout 1"/>
                <a:ea typeface="Calibri"/>
                <a:cs typeface="Calibri"/>
              </a:rPr>
              <a:t>Saturday, August 1</a:t>
            </a:r>
            <a:endParaRPr lang="en-US" sz="3600" dirty="0">
              <a:latin typeface="Girl Scout 1" panose="020B0604020202020204" charset="0"/>
              <a:ea typeface="Calibri"/>
              <a:cs typeface="Calibri"/>
            </a:endParaRPr>
          </a:p>
          <a:p>
            <a:pPr algn="ctr"/>
            <a:r>
              <a:rPr lang="en-US" sz="3600" dirty="0">
                <a:latin typeface="Girl Scout 1"/>
                <a:ea typeface="Calibri"/>
                <a:cs typeface="Calibri"/>
              </a:rPr>
              <a:t>10 a.m. - 3 p.m.</a:t>
            </a:r>
          </a:p>
          <a:p>
            <a:pPr algn="ctr"/>
            <a:r>
              <a:rPr lang="en-US" sz="3600" dirty="0">
                <a:latin typeface="Girl Scout 1"/>
                <a:ea typeface="Calibri"/>
                <a:cs typeface="Calibri"/>
              </a:rPr>
              <a:t>Monticello Community Church,</a:t>
            </a:r>
          </a:p>
          <a:p>
            <a:pPr algn="ctr"/>
            <a:r>
              <a:rPr lang="en-US" sz="3600" dirty="0">
                <a:latin typeface="Girl Scout 1"/>
                <a:ea typeface="Calibri"/>
                <a:cs typeface="Calibri"/>
              </a:rPr>
              <a:t>Statesville</a:t>
            </a:r>
          </a:p>
          <a:p>
            <a:pPr algn="ctr"/>
            <a:r>
              <a:rPr lang="en-US" sz="3600" dirty="0">
                <a:latin typeface="Girl Scout 1"/>
                <a:ea typeface="Calibri"/>
                <a:cs typeface="Calibri"/>
              </a:rPr>
              <a:t>Registration link coming soon!</a:t>
            </a:r>
          </a:p>
          <a:p>
            <a:endParaRPr lang="en-US" sz="2000" dirty="0">
              <a:ea typeface="Calibri"/>
              <a:cs typeface="Calibri"/>
            </a:endParaRPr>
          </a:p>
          <a:p>
            <a:endParaRPr lang="en-US" sz="2000" dirty="0">
              <a:ea typeface="Calibri"/>
              <a:cs typeface="Calibri"/>
            </a:endParaRPr>
          </a:p>
        </p:txBody>
      </p:sp>
    </p:spTree>
    <p:extLst>
      <p:ext uri="{BB962C8B-B14F-4D97-AF65-F5344CB8AC3E}">
        <p14:creationId xmlns:p14="http://schemas.microsoft.com/office/powerpoint/2010/main" val="3945890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B517C-91EC-C7A2-D62F-C45E4473C2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1411A0-6294-D241-F905-DCF79C9747A0}"/>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3">
              <a:extLst>
                <a:ext uri="{96DAC541-7B7A-43D3-8B79-37D633B846F1}">
                  <asvg:svgBlip xmlns:asvg="http://schemas.microsoft.com/office/drawing/2016/SVG/main" r:embed="rId4"/>
                </a:ext>
              </a:extLst>
            </a:blip>
            <a:stretch>
              <a:fillRect t="-1" b="-1"/>
            </a:stretch>
          </a:blipFill>
        </p:spPr>
        <p:txBody>
          <a:bodyPr/>
          <a:lstStyle/>
          <a:p>
            <a:endParaRPr lang="en-US"/>
          </a:p>
        </p:txBody>
      </p:sp>
      <p:sp>
        <p:nvSpPr>
          <p:cNvPr id="3" name="Freeform 3">
            <a:extLst>
              <a:ext uri="{FF2B5EF4-FFF2-40B4-BE49-F238E27FC236}">
                <a16:creationId xmlns:a16="http://schemas.microsoft.com/office/drawing/2014/main" id="{AEF1B0E4-2B4A-AC73-98D6-FBC2E646F1FF}"/>
              </a:ext>
            </a:extLst>
          </p:cNvPr>
          <p:cNvSpPr/>
          <p:nvPr/>
        </p:nvSpPr>
        <p:spPr>
          <a:xfrm>
            <a:off x="1392544" y="2747517"/>
            <a:ext cx="5125098" cy="4791967"/>
          </a:xfrm>
          <a:custGeom>
            <a:avLst/>
            <a:gdLst/>
            <a:ahLst/>
            <a:cxnLst/>
            <a:rect l="l" t="t" r="r" b="b"/>
            <a:pathLst>
              <a:path w="5125098" h="4791967">
                <a:moveTo>
                  <a:pt x="0" y="0"/>
                </a:moveTo>
                <a:lnTo>
                  <a:pt x="5125098" y="0"/>
                </a:lnTo>
                <a:lnTo>
                  <a:pt x="5125098" y="4791966"/>
                </a:lnTo>
                <a:lnTo>
                  <a:pt x="0" y="4791966"/>
                </a:lnTo>
                <a:lnTo>
                  <a:pt x="0" y="0"/>
                </a:lnTo>
                <a:close/>
              </a:path>
            </a:pathLst>
          </a:custGeom>
          <a:blipFill>
            <a:blip r:embed="rId5"/>
            <a:stretch>
              <a:fillRect/>
            </a:stretch>
          </a:blipFill>
        </p:spPr>
        <p:txBody>
          <a:bodyPr/>
          <a:lstStyle/>
          <a:p>
            <a:endParaRPr lang="en-US"/>
          </a:p>
        </p:txBody>
      </p:sp>
      <p:sp>
        <p:nvSpPr>
          <p:cNvPr id="4" name="TextBox 4">
            <a:extLst>
              <a:ext uri="{FF2B5EF4-FFF2-40B4-BE49-F238E27FC236}">
                <a16:creationId xmlns:a16="http://schemas.microsoft.com/office/drawing/2014/main" id="{990949E7-8D49-79C1-231B-AA20B0889787}"/>
              </a:ext>
            </a:extLst>
          </p:cNvPr>
          <p:cNvSpPr txBox="1"/>
          <p:nvPr/>
        </p:nvSpPr>
        <p:spPr>
          <a:xfrm>
            <a:off x="8888763" y="450220"/>
            <a:ext cx="8123285" cy="824521"/>
          </a:xfrm>
          <a:prstGeom prst="rect">
            <a:avLst/>
          </a:prstGeom>
        </p:spPr>
        <p:txBody>
          <a:bodyPr lIns="0" tIns="0" rIns="0" bIns="0" rtlCol="0" anchor="t">
            <a:spAutoFit/>
          </a:bodyPr>
          <a:lstStyle/>
          <a:p>
            <a:pPr algn="ctr">
              <a:lnSpc>
                <a:spcPts val="6999"/>
              </a:lnSpc>
            </a:pPr>
            <a:r>
              <a:rPr lang="en-US" sz="5000" spc="118">
                <a:solidFill>
                  <a:srgbClr val="000000"/>
                </a:solidFill>
                <a:latin typeface="Girl Scout 2"/>
                <a:ea typeface="Girl Scout 2"/>
                <a:cs typeface="Girl Scout 2"/>
                <a:sym typeface="Girl Scout 2"/>
              </a:rPr>
              <a:t>SPRING RENEWAL </a:t>
            </a:r>
            <a:endParaRPr lang="en-US" sz="5000" spc="118">
              <a:solidFill>
                <a:srgbClr val="000000"/>
              </a:solidFill>
              <a:latin typeface="Girl Scout 2"/>
              <a:ea typeface="Girl Scout 2"/>
              <a:cs typeface="Girl Scout 2"/>
            </a:endParaRPr>
          </a:p>
        </p:txBody>
      </p:sp>
      <p:pic>
        <p:nvPicPr>
          <p:cNvPr id="5" name="Picture 4" descr="A poster with text and images&#10;&#10;AI-generated content may be incorrect.">
            <a:extLst>
              <a:ext uri="{FF2B5EF4-FFF2-40B4-BE49-F238E27FC236}">
                <a16:creationId xmlns:a16="http://schemas.microsoft.com/office/drawing/2014/main" id="{B4065DD8-A8B2-972B-DB22-D48081C4A8C0}"/>
              </a:ext>
            </a:extLst>
          </p:cNvPr>
          <p:cNvPicPr>
            <a:picLocks noChangeAspect="1"/>
          </p:cNvPicPr>
          <p:nvPr/>
        </p:nvPicPr>
        <p:blipFill>
          <a:blip r:embed="rId6"/>
          <a:stretch>
            <a:fillRect/>
          </a:stretch>
        </p:blipFill>
        <p:spPr>
          <a:xfrm>
            <a:off x="8637198" y="1444925"/>
            <a:ext cx="8626416" cy="8561717"/>
          </a:xfrm>
          <a:prstGeom prst="rect">
            <a:avLst/>
          </a:prstGeom>
        </p:spPr>
      </p:pic>
    </p:spTree>
    <p:extLst>
      <p:ext uri="{BB962C8B-B14F-4D97-AF65-F5344CB8AC3E}">
        <p14:creationId xmlns:p14="http://schemas.microsoft.com/office/powerpoint/2010/main" val="1134642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2AAAA-69DD-5FA7-0119-0614E2000B54}"/>
            </a:ext>
          </a:extLst>
        </p:cNvPr>
        <p:cNvGrpSpPr/>
        <p:nvPr/>
      </p:nvGrpSpPr>
      <p:grpSpPr>
        <a:xfrm>
          <a:off x="0" y="0"/>
          <a:ext cx="0" cy="0"/>
          <a:chOff x="0" y="0"/>
          <a:chExt cx="0" cy="0"/>
        </a:xfrm>
      </p:grpSpPr>
      <p:sp>
        <p:nvSpPr>
          <p:cNvPr id="10" name="Freeform 2">
            <a:extLst>
              <a:ext uri="{FF2B5EF4-FFF2-40B4-BE49-F238E27FC236}">
                <a16:creationId xmlns:a16="http://schemas.microsoft.com/office/drawing/2014/main" id="{ECE9058B-5E9A-25AA-443F-5D1AD7A35F1D}"/>
              </a:ext>
            </a:extLst>
          </p:cNvPr>
          <p:cNvSpPr/>
          <p:nvPr/>
        </p:nvSpPr>
        <p:spPr>
          <a:xfrm rot="5400000">
            <a:off x="-4110980"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4">
              <a:extLst>
                <a:ext uri="{96DAC541-7B7A-43D3-8B79-37D633B846F1}">
                  <asvg:svgBlip xmlns:asvg="http://schemas.microsoft.com/office/drawing/2016/SVG/main" r:embed="rId5"/>
                </a:ext>
              </a:extLst>
            </a:blip>
            <a:stretch>
              <a:fillRect t="-1" b="-1"/>
            </a:stretch>
          </a:blipFill>
        </p:spPr>
        <p:txBody>
          <a:bodyPr/>
          <a:lstStyle/>
          <a:p>
            <a:endParaRPr lang="en-US"/>
          </a:p>
        </p:txBody>
      </p:sp>
      <p:sp>
        <p:nvSpPr>
          <p:cNvPr id="6" name="TextBox 3">
            <a:extLst>
              <a:ext uri="{FF2B5EF4-FFF2-40B4-BE49-F238E27FC236}">
                <a16:creationId xmlns:a16="http://schemas.microsoft.com/office/drawing/2014/main" id="{5BB6810F-FA03-3345-8A13-8B159791F782}"/>
              </a:ext>
            </a:extLst>
          </p:cNvPr>
          <p:cNvSpPr txBox="1"/>
          <p:nvPr/>
        </p:nvSpPr>
        <p:spPr>
          <a:xfrm>
            <a:off x="8790509" y="1807509"/>
            <a:ext cx="8637313" cy="6307176"/>
          </a:xfrm>
          <a:prstGeom prst="rect">
            <a:avLst/>
          </a:prstGeom>
        </p:spPr>
        <p:txBody>
          <a:bodyPr wrap="square" lIns="0" tIns="0" rIns="0" bIns="0" rtlCol="0" anchor="t">
            <a:spAutoFit/>
          </a:bodyPr>
          <a:lstStyle/>
          <a:p>
            <a:pPr algn="ctr"/>
            <a:r>
              <a:rPr lang="en-US" sz="6000" b="1" spc="118" dirty="0">
                <a:solidFill>
                  <a:srgbClr val="000000"/>
                </a:solidFill>
                <a:latin typeface="Girl Scout 2" panose="020B0604020202020204" charset="0"/>
              </a:rPr>
              <a:t>2026 Annual Meeting</a:t>
            </a:r>
          </a:p>
          <a:p>
            <a:pPr algn="ctr"/>
            <a:endParaRPr lang="en-US" sz="3600" b="1" spc="118" dirty="0">
              <a:latin typeface="Girl Scout 1" panose="020B0604020202020204" charset="0"/>
              <a:ea typeface="Calibri"/>
              <a:cs typeface="Calibri"/>
            </a:endParaRPr>
          </a:p>
          <a:p>
            <a:pPr algn="ctr"/>
            <a:r>
              <a:rPr lang="en-US" sz="3600" b="1" spc="118" dirty="0">
                <a:latin typeface="Girl Scout 1" panose="020B0604020202020204" charset="0"/>
                <a:ea typeface="Calibri"/>
                <a:cs typeface="Calibri"/>
              </a:rPr>
              <a:t>Saturday, April 25</a:t>
            </a:r>
          </a:p>
          <a:p>
            <a:pPr algn="ctr"/>
            <a:r>
              <a:rPr lang="en-US" sz="3600" b="1" spc="118" dirty="0">
                <a:latin typeface="Girl Scout 1" panose="020B0604020202020204" charset="0"/>
                <a:ea typeface="Calibri"/>
                <a:cs typeface="Calibri"/>
              </a:rPr>
              <a:t>10 a.m. - 3 p.m.</a:t>
            </a:r>
          </a:p>
          <a:p>
            <a:pPr algn="ctr"/>
            <a:r>
              <a:rPr lang="en-US" sz="3600" b="1" spc="118" dirty="0">
                <a:latin typeface="Girl Scout 1" panose="020B0604020202020204" charset="0"/>
                <a:ea typeface="Calibri"/>
                <a:cs typeface="Calibri"/>
              </a:rPr>
              <a:t>Mary E. </a:t>
            </a:r>
            <a:r>
              <a:rPr lang="en-US" sz="3600" b="1" spc="118" dirty="0" err="1">
                <a:latin typeface="Girl Scout 1" panose="020B0604020202020204" charset="0"/>
                <a:ea typeface="Calibri"/>
                <a:cs typeface="Calibri"/>
              </a:rPr>
              <a:t>Rittling</a:t>
            </a:r>
            <a:r>
              <a:rPr lang="en-US" sz="3600" b="1" spc="118" dirty="0">
                <a:latin typeface="Girl Scout 1" panose="020B0604020202020204" charset="0"/>
                <a:ea typeface="Calibri"/>
                <a:cs typeface="Calibri"/>
              </a:rPr>
              <a:t> Conference Center</a:t>
            </a:r>
          </a:p>
          <a:p>
            <a:pPr algn="ctr"/>
            <a:r>
              <a:rPr lang="en-US" sz="3600" b="1" spc="118" dirty="0">
                <a:latin typeface="Girl Scout 1" panose="020B0604020202020204" charset="0"/>
                <a:ea typeface="Calibri"/>
                <a:cs typeface="Calibri"/>
              </a:rPr>
              <a:t>Thomasville</a:t>
            </a:r>
          </a:p>
          <a:p>
            <a:pPr algn="ctr">
              <a:lnSpc>
                <a:spcPts val="6998"/>
              </a:lnSpc>
            </a:pPr>
            <a:endParaRPr lang="en-US" sz="3600" b="1" spc="118" dirty="0">
              <a:latin typeface="Girl Scout 1"/>
              <a:ea typeface="Calibri"/>
              <a:cs typeface="Calibri"/>
            </a:endParaRPr>
          </a:p>
          <a:p>
            <a:pPr algn="ctr">
              <a:lnSpc>
                <a:spcPts val="6998"/>
              </a:lnSpc>
            </a:pPr>
            <a:r>
              <a:rPr lang="en-US" sz="3600" b="1" spc="118" dirty="0">
                <a:latin typeface="Girl Scout 1"/>
                <a:ea typeface="Calibri"/>
                <a:cs typeface="Calibri"/>
                <a:hlinkClick r:id="rId6"/>
              </a:rPr>
              <a:t>Registration is open!</a:t>
            </a:r>
            <a:endParaRPr lang="en-US" sz="3600" b="1" spc="118" dirty="0">
              <a:latin typeface="Girl Scout 1"/>
              <a:ea typeface="Calibri"/>
              <a:cs typeface="Calibri"/>
            </a:endParaRPr>
          </a:p>
          <a:p>
            <a:pPr algn="ctr">
              <a:lnSpc>
                <a:spcPts val="6998"/>
              </a:lnSpc>
            </a:pPr>
            <a:endParaRPr lang="en-US" sz="4800" b="1" spc="118" dirty="0">
              <a:latin typeface="Girl Scout 2"/>
              <a:ea typeface="Calibri"/>
              <a:cs typeface="Calibri"/>
            </a:endParaRPr>
          </a:p>
        </p:txBody>
      </p:sp>
      <p:sp>
        <p:nvSpPr>
          <p:cNvPr id="3" name="Freeform 2">
            <a:extLst>
              <a:ext uri="{FF2B5EF4-FFF2-40B4-BE49-F238E27FC236}">
                <a16:creationId xmlns:a16="http://schemas.microsoft.com/office/drawing/2014/main" id="{766A0F24-4973-1BA8-631C-19665E2D6746}"/>
              </a:ext>
            </a:extLst>
          </p:cNvPr>
          <p:cNvSpPr/>
          <p:nvPr/>
        </p:nvSpPr>
        <p:spPr>
          <a:xfrm rot="5400000">
            <a:off x="-4422707" y="1188407"/>
            <a:ext cx="16132146" cy="7910187"/>
          </a:xfrm>
          <a:custGeom>
            <a:avLst/>
            <a:gdLst/>
            <a:ahLst/>
            <a:cxnLst/>
            <a:rect l="l" t="t" r="r" b="b"/>
            <a:pathLst>
              <a:path w="16132146" h="7910187">
                <a:moveTo>
                  <a:pt x="0" y="0"/>
                </a:moveTo>
                <a:lnTo>
                  <a:pt x="16132146" y="0"/>
                </a:lnTo>
                <a:lnTo>
                  <a:pt x="16132146" y="7910186"/>
                </a:lnTo>
                <a:lnTo>
                  <a:pt x="0" y="7910186"/>
                </a:lnTo>
                <a:lnTo>
                  <a:pt x="0" y="0"/>
                </a:lnTo>
                <a:close/>
              </a:path>
            </a:pathLst>
          </a:custGeom>
          <a:blipFill>
            <a:blip r:embed="rId4">
              <a:extLst>
                <a:ext uri="{96DAC541-7B7A-43D3-8B79-37D633B846F1}">
                  <asvg:svgBlip xmlns:asvg="http://schemas.microsoft.com/office/drawing/2016/SVG/main" r:embed="rId5"/>
                </a:ext>
              </a:extLst>
            </a:blip>
            <a:stretch>
              <a:fillRect t="-1" b="-1"/>
            </a:stretch>
          </a:blipFill>
        </p:spPr>
        <p:txBody>
          <a:bodyPr/>
          <a:lstStyle/>
          <a:p>
            <a:endParaRPr lang="en-US"/>
          </a:p>
        </p:txBody>
      </p:sp>
      <p:pic>
        <p:nvPicPr>
          <p:cNvPr id="2" name="Picture 1" descr="A yellow and black logo&#10;&#10;AI-generated content may be incorrect.">
            <a:extLst>
              <a:ext uri="{FF2B5EF4-FFF2-40B4-BE49-F238E27FC236}">
                <a16:creationId xmlns:a16="http://schemas.microsoft.com/office/drawing/2014/main" id="{08F1B82A-6EBD-947D-A785-34330F1CC51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1080012" y="2161560"/>
            <a:ext cx="9423605" cy="5953125"/>
          </a:xfrm>
          <a:prstGeom prst="rect">
            <a:avLst/>
          </a:prstGeom>
        </p:spPr>
      </p:pic>
    </p:spTree>
    <p:extLst>
      <p:ext uri="{BB962C8B-B14F-4D97-AF65-F5344CB8AC3E}">
        <p14:creationId xmlns:p14="http://schemas.microsoft.com/office/powerpoint/2010/main" val="486457327"/>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f11abea-e276-4f72-86ba-0852261825f0" xsi:nil="true"/>
    <lcf76f155ced4ddcb4097134ff3c332f xmlns="9c8b3e01-21a3-4231-92db-e43f121983e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1777960495404487B459F9F2FA48C7" ma:contentTypeVersion="19" ma:contentTypeDescription="Create a new document." ma:contentTypeScope="" ma:versionID="b2012447aef9d72e4205f7b09d67ddc2">
  <xsd:schema xmlns:xsd="http://www.w3.org/2001/XMLSchema" xmlns:xs="http://www.w3.org/2001/XMLSchema" xmlns:p="http://schemas.microsoft.com/office/2006/metadata/properties" xmlns:ns2="4f11abea-e276-4f72-86ba-0852261825f0" xmlns:ns3="9c8b3e01-21a3-4231-92db-e43f121983ea" targetNamespace="http://schemas.microsoft.com/office/2006/metadata/properties" ma:root="true" ma:fieldsID="0a931d0f01eae512a5f8d247939838da" ns2:_="" ns3:_="">
    <xsd:import namespace="4f11abea-e276-4f72-86ba-0852261825f0"/>
    <xsd:import namespace="9c8b3e01-21a3-4231-92db-e43f121983e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1abea-e276-4f72-86ba-0852261825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399e035-6eda-4160-95e4-b7743ce107f3}" ma:internalName="TaxCatchAll" ma:showField="CatchAllData" ma:web="4f11abea-e276-4f72-86ba-0852261825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c8b3e01-21a3-4231-92db-e43f121983e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dacfef-2058-4685-9086-0967de32dd0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61F90A-0963-4D23-9550-7D6868C65998}">
  <ds:schemaRefs>
    <ds:schemaRef ds:uri="http://schemas.microsoft.com/sharepoint/v3/contenttype/forms"/>
  </ds:schemaRefs>
</ds:datastoreItem>
</file>

<file path=customXml/itemProps2.xml><?xml version="1.0" encoding="utf-8"?>
<ds:datastoreItem xmlns:ds="http://schemas.openxmlformats.org/officeDocument/2006/customXml" ds:itemID="{97644DE0-EE62-426D-BA67-3CA71C141910}">
  <ds:schemaRefs>
    <ds:schemaRef ds:uri="4f11abea-e276-4f72-86ba-0852261825f0"/>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purl.org/dc/dcmitype/"/>
    <ds:schemaRef ds:uri="http://www.w3.org/XML/1998/namespace"/>
    <ds:schemaRef ds:uri="9c8b3e01-21a3-4231-92db-e43f121983ea"/>
    <ds:schemaRef ds:uri="http://purl.org/dc/terms/"/>
  </ds:schemaRefs>
</ds:datastoreItem>
</file>

<file path=customXml/itemProps3.xml><?xml version="1.0" encoding="utf-8"?>
<ds:datastoreItem xmlns:ds="http://schemas.openxmlformats.org/officeDocument/2006/customXml" ds:itemID="{366999E7-3604-4599-AC7E-6543EF43DEBB}">
  <ds:schemaRefs>
    <ds:schemaRef ds:uri="4f11abea-e276-4f72-86ba-0852261825f0"/>
    <ds:schemaRef ds:uri="9c8b3e01-21a3-4231-92db-e43f121983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25</TotalTime>
  <Words>1595</Words>
  <Application>Microsoft Office PowerPoint</Application>
  <PresentationFormat>Custom</PresentationFormat>
  <Paragraphs>213</Paragraphs>
  <Slides>25</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Girl Scout 1</vt:lpstr>
      <vt:lpstr>Girl Scout Text Book</vt:lpstr>
      <vt:lpstr>Wingdings</vt:lpstr>
      <vt:lpstr>Courier New</vt:lpstr>
      <vt:lpstr>Trefoil Sans Medium</vt:lpstr>
      <vt:lpstr>Girl Scout 2</vt:lpstr>
      <vt:lpstr>Calibri</vt:lpstr>
      <vt:lpstr>Palatino Linotype</vt:lpstr>
      <vt:lpstr>Arial</vt:lpstr>
      <vt:lpstr>Girl Scout Display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SALT Meeting PowerPoint</dc:title>
  <dc:creator>Jaclyn Johnson</dc:creator>
  <cp:lastModifiedBy>Jaclyn Johnson</cp:lastModifiedBy>
  <cp:revision>4</cp:revision>
  <dcterms:created xsi:type="dcterms:W3CDTF">2006-08-16T00:00:00Z</dcterms:created>
  <dcterms:modified xsi:type="dcterms:W3CDTF">2026-03-27T20:14:28Z</dcterms:modified>
  <dc:identifier>DAGv9gEKDSc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0x010100081777960495404487B459F9F2FA48C7</vt:lpwstr>
  </property>
  <property fmtid="{D5CDD505-2E9C-101B-9397-08002B2CF9AE}" pid="3" name="MediaServiceImageTags">
    <vt:lpwstr/>
  </property>
</Properties>
</file>