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FEB3A_1E98F8C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8" r:id="rId6"/>
    <p:sldId id="257" r:id="rId7"/>
    <p:sldId id="281" r:id="rId8"/>
    <p:sldId id="2147478321" r:id="rId9"/>
    <p:sldId id="2147478315" r:id="rId10"/>
    <p:sldId id="2147478330" r:id="rId11"/>
    <p:sldId id="2147478298" r:id="rId12"/>
    <p:sldId id="2147478329" r:id="rId13"/>
    <p:sldId id="2147478334" r:id="rId14"/>
    <p:sldId id="2147478320" r:id="rId15"/>
    <p:sldId id="2147478319" r:id="rId16"/>
    <p:sldId id="2147478301" r:id="rId17"/>
    <p:sldId id="2147478299" r:id="rId18"/>
    <p:sldId id="2147478337" r:id="rId19"/>
    <p:sldId id="2147478335" r:id="rId20"/>
    <p:sldId id="2147478332" r:id="rId21"/>
    <p:sldId id="2147478333" r:id="rId22"/>
    <p:sldId id="2147478338" r:id="rId23"/>
    <p:sldId id="2147478324" r:id="rId24"/>
    <p:sldId id="271" r:id="rId25"/>
    <p:sldId id="2147478339" r:id="rId26"/>
  </p:sldIdLst>
  <p:sldSz cx="18288000" cy="10287000"/>
  <p:notesSz cx="7102475" cy="9388475"/>
  <p:embeddedFontLst>
    <p:embeddedFont>
      <p:font typeface="Girl Scout 1" panose="020B0604020202020204" charset="0"/>
      <p:regular r:id="rId28"/>
    </p:embeddedFont>
    <p:embeddedFont>
      <p:font typeface="Girl Scout 2" panose="020B0604020202020204" charset="0"/>
      <p:regular r:id="rId29"/>
    </p:embeddedFont>
    <p:embeddedFont>
      <p:font typeface="Girl Scout Display Light" panose="02020003000000000000" pitchFamily="18" charset="0"/>
      <p:regular r:id="rId30"/>
      <p:italic r:id="rId31"/>
    </p:embeddedFont>
    <p:embeddedFont>
      <p:font typeface="Girl Scout Text Book" panose="02020003000000000000" pitchFamily="18" charset="0"/>
      <p:regular r:id="rId32"/>
      <p:bold r:id="rId33"/>
      <p:italic r:id="rId34"/>
    </p:embeddedFont>
    <p:embeddedFont>
      <p:font typeface="Palatino Linotype" panose="02040502050505030304" pitchFamily="18" charset="0"/>
      <p:regular r:id="rId35"/>
      <p:bold r:id="rId36"/>
      <p:italic r:id="rId37"/>
      <p:boldItalic r:id="rId38"/>
    </p:embeddedFont>
    <p:embeddedFont>
      <p:font typeface="Trefoil Sans Medium" panose="00000600000000000000" pitchFamily="50"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61"/>
    <a:srgbClr val="A0DEF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CF5F9-472C-4236-ADC0-E37EACCB42A9}" v="3" dt="2025-12-04T22:04:3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19" autoAdjust="0"/>
  </p:normalViewPr>
  <p:slideViewPr>
    <p:cSldViewPr snapToGrid="0">
      <p:cViewPr varScale="1">
        <p:scale>
          <a:sx n="47" d="100"/>
          <a:sy n="47" d="100"/>
        </p:scale>
        <p:origin x="113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addSld delSld modSld">
      <pc:chgData name="Jaclyn Johnson" userId="fe93cd4b-5131-4483-8536-9c03ea42d0c2" providerId="ADAL" clId="{88340363-F6DB-4248-91C2-B92AE537B9B0}" dt="2025-12-04T22:05:45.785" v="44" actId="2696"/>
      <pc:docMkLst>
        <pc:docMk/>
      </pc:docMkLst>
      <pc:sldChg chg="modSp mod">
        <pc:chgData name="Jaclyn Johnson" userId="fe93cd4b-5131-4483-8536-9c03ea42d0c2" providerId="ADAL" clId="{88340363-F6DB-4248-91C2-B92AE537B9B0}" dt="2025-12-04T22:03:38.815" v="33" actId="6549"/>
        <pc:sldMkLst>
          <pc:docMk/>
          <pc:sldMk cId="0" sldId="256"/>
        </pc:sldMkLst>
        <pc:spChg chg="mod">
          <ac:chgData name="Jaclyn Johnson" userId="fe93cd4b-5131-4483-8536-9c03ea42d0c2" providerId="ADAL" clId="{88340363-F6DB-4248-91C2-B92AE537B9B0}" dt="2025-12-04T22:03:38.815" v="33" actId="6549"/>
          <ac:spMkLst>
            <pc:docMk/>
            <pc:sldMk cId="0" sldId="256"/>
            <ac:spMk id="31" creationId="{00000000-0000-0000-0000-000000000000}"/>
          </ac:spMkLst>
        </pc:spChg>
        <pc:spChg chg="mod">
          <ac:chgData name="Jaclyn Johnson" userId="fe93cd4b-5131-4483-8536-9c03ea42d0c2" providerId="ADAL" clId="{88340363-F6DB-4248-91C2-B92AE537B9B0}" dt="2025-12-04T22:03:30.674" v="20" actId="20577"/>
          <ac:spMkLst>
            <pc:docMk/>
            <pc:sldMk cId="0" sldId="256"/>
            <ac:spMk id="32" creationId="{00000000-0000-0000-0000-000000000000}"/>
          </ac:spMkLst>
        </pc:spChg>
      </pc:sldChg>
      <pc:sldChg chg="modSp mod modNotesTx">
        <pc:chgData name="Jaclyn Johnson" userId="fe93cd4b-5131-4483-8536-9c03ea42d0c2" providerId="ADAL" clId="{88340363-F6DB-4248-91C2-B92AE537B9B0}" dt="2025-12-04T22:03:52.146" v="36" actId="20577"/>
        <pc:sldMkLst>
          <pc:docMk/>
          <pc:sldMk cId="0" sldId="257"/>
        </pc:sldMkLst>
        <pc:spChg chg="mod">
          <ac:chgData name="Jaclyn Johnson" userId="fe93cd4b-5131-4483-8536-9c03ea42d0c2" providerId="ADAL" clId="{88340363-F6DB-4248-91C2-B92AE537B9B0}" dt="2025-12-04T22:03:49.161" v="35" actId="20577"/>
          <ac:spMkLst>
            <pc:docMk/>
            <pc:sldMk cId="0" sldId="257"/>
            <ac:spMk id="24" creationId="{779C115C-0320-727A-07E1-1A4C40CECF67}"/>
          </ac:spMkLst>
        </pc:spChg>
      </pc:sldChg>
      <pc:sldChg chg="modNotesTx">
        <pc:chgData name="Jaclyn Johnson" userId="fe93cd4b-5131-4483-8536-9c03ea42d0c2" providerId="ADAL" clId="{88340363-F6DB-4248-91C2-B92AE537B9B0}" dt="2025-12-04T22:03:44.911" v="34" actId="20577"/>
        <pc:sldMkLst>
          <pc:docMk/>
          <pc:sldMk cId="0" sldId="258"/>
        </pc:sldMkLst>
      </pc:sldChg>
      <pc:sldChg chg="add">
        <pc:chgData name="Jaclyn Johnson" userId="fe93cd4b-5131-4483-8536-9c03ea42d0c2" providerId="ADAL" clId="{88340363-F6DB-4248-91C2-B92AE537B9B0}" dt="2025-12-04T22:04:36.653" v="38"/>
        <pc:sldMkLst>
          <pc:docMk/>
          <pc:sldMk cId="0" sldId="271"/>
        </pc:sldMkLst>
      </pc:sldChg>
      <pc:sldChg chg="del">
        <pc:chgData name="Jaclyn Johnson" userId="fe93cd4b-5131-4483-8536-9c03ea42d0c2" providerId="ADAL" clId="{88340363-F6DB-4248-91C2-B92AE537B9B0}" dt="2025-12-04T22:05:45.785" v="44" actId="2696"/>
        <pc:sldMkLst>
          <pc:docMk/>
          <pc:sldMk cId="0" sldId="279"/>
        </pc:sldMkLst>
      </pc:sldChg>
      <pc:sldChg chg="modNotesTx">
        <pc:chgData name="Jaclyn Johnson" userId="fe93cd4b-5131-4483-8536-9c03ea42d0c2" providerId="ADAL" clId="{88340363-F6DB-4248-91C2-B92AE537B9B0}" dt="2025-12-04T22:05:24.624" v="42" actId="20577"/>
        <pc:sldMkLst>
          <pc:docMk/>
          <pc:sldMk cId="3185657109" sldId="2147478301"/>
        </pc:sldMkLst>
      </pc:sldChg>
      <pc:sldChg chg="add">
        <pc:chgData name="Jaclyn Johnson" userId="fe93cd4b-5131-4483-8536-9c03ea42d0c2" providerId="ADAL" clId="{88340363-F6DB-4248-91C2-B92AE537B9B0}" dt="2025-12-04T22:04:07.430" v="37"/>
        <pc:sldMkLst>
          <pc:docMk/>
          <pc:sldMk cId="2097896219" sldId="2147478321"/>
        </pc:sldMkLst>
      </pc:sldChg>
      <pc:sldChg chg="add">
        <pc:chgData name="Jaclyn Johnson" userId="fe93cd4b-5131-4483-8536-9c03ea42d0c2" providerId="ADAL" clId="{88340363-F6DB-4248-91C2-B92AE537B9B0}" dt="2025-12-04T22:04:36.653" v="38"/>
        <pc:sldMkLst>
          <pc:docMk/>
          <pc:sldMk cId="3989402128" sldId="2147478324"/>
        </pc:sldMkLst>
      </pc:sldChg>
      <pc:sldChg chg="modSp mod">
        <pc:chgData name="Jaclyn Johnson" userId="fe93cd4b-5131-4483-8536-9c03ea42d0c2" providerId="ADAL" clId="{88340363-F6DB-4248-91C2-B92AE537B9B0}" dt="2025-12-04T22:05:08.821" v="41" actId="1076"/>
        <pc:sldMkLst>
          <pc:docMk/>
          <pc:sldMk cId="4068792632" sldId="2147478329"/>
        </pc:sldMkLst>
        <pc:spChg chg="mod">
          <ac:chgData name="Jaclyn Johnson" userId="fe93cd4b-5131-4483-8536-9c03ea42d0c2" providerId="ADAL" clId="{88340363-F6DB-4248-91C2-B92AE537B9B0}" dt="2025-12-04T22:05:08.821" v="41" actId="1076"/>
          <ac:spMkLst>
            <pc:docMk/>
            <pc:sldMk cId="4068792632" sldId="2147478329"/>
            <ac:spMk id="2" creationId="{8F73B551-301E-302F-1D7B-07D25B8E5CAB}"/>
          </ac:spMkLst>
        </pc:spChg>
      </pc:sldChg>
      <pc:sldChg chg="modSp mod">
        <pc:chgData name="Jaclyn Johnson" userId="fe93cd4b-5131-4483-8536-9c03ea42d0c2" providerId="ADAL" clId="{88340363-F6DB-4248-91C2-B92AE537B9B0}" dt="2025-12-04T22:04:51.381" v="40" actId="20577"/>
        <pc:sldMkLst>
          <pc:docMk/>
          <pc:sldMk cId="513341635" sldId="2147478330"/>
        </pc:sldMkLst>
        <pc:spChg chg="mod">
          <ac:chgData name="Jaclyn Johnson" userId="fe93cd4b-5131-4483-8536-9c03ea42d0c2" providerId="ADAL" clId="{88340363-F6DB-4248-91C2-B92AE537B9B0}" dt="2025-12-04T22:04:51.381" v="40" actId="20577"/>
          <ac:spMkLst>
            <pc:docMk/>
            <pc:sldMk cId="513341635" sldId="2147478330"/>
            <ac:spMk id="5" creationId="{1B8052BB-FF90-AC6B-CA90-BB323923B444}"/>
          </ac:spMkLst>
        </pc:spChg>
      </pc:sldChg>
      <pc:sldChg chg="del">
        <pc:chgData name="Jaclyn Johnson" userId="fe93cd4b-5131-4483-8536-9c03ea42d0c2" providerId="ADAL" clId="{88340363-F6DB-4248-91C2-B92AE537B9B0}" dt="2025-12-04T22:05:42.239" v="43" actId="2696"/>
        <pc:sldMkLst>
          <pc:docMk/>
          <pc:sldMk cId="899907795" sldId="2147478331"/>
        </pc:sldMkLst>
      </pc:sldChg>
      <pc:sldChg chg="add">
        <pc:chgData name="Jaclyn Johnson" userId="fe93cd4b-5131-4483-8536-9c03ea42d0c2" providerId="ADAL" clId="{88340363-F6DB-4248-91C2-B92AE537B9B0}" dt="2025-12-04T22:04:36.653" v="38"/>
        <pc:sldMkLst>
          <pc:docMk/>
          <pc:sldMk cId="908877986" sldId="2147478333"/>
        </pc:sldMkLst>
      </pc:sldChg>
      <pc:sldChg chg="add">
        <pc:chgData name="Jaclyn Johnson" userId="fe93cd4b-5131-4483-8536-9c03ea42d0c2" providerId="ADAL" clId="{88340363-F6DB-4248-91C2-B92AE537B9B0}" dt="2025-12-04T22:04:36.653" v="38"/>
        <pc:sldMkLst>
          <pc:docMk/>
          <pc:sldMk cId="0" sldId="2147478338"/>
        </pc:sldMkLst>
      </pc:sldChg>
      <pc:sldChg chg="add setBg">
        <pc:chgData name="Jaclyn Johnson" userId="fe93cd4b-5131-4483-8536-9c03ea42d0c2" providerId="ADAL" clId="{88340363-F6DB-4248-91C2-B92AE537B9B0}" dt="2025-12-04T22:04:36.653" v="38"/>
        <pc:sldMkLst>
          <pc:docMk/>
          <pc:sldMk cId="0" sldId="2147478339"/>
        </pc:sldMkLst>
      </pc:sldChg>
    </pc:docChg>
  </pc:docChgLst>
</pc:chgInfo>
</file>

<file path=ppt/comments/modernComment_7FFFEB3A_1E98F8C3.xml><?xml version="1.0" encoding="utf-8"?>
<p188:cmLst xmlns:a="http://schemas.openxmlformats.org/drawingml/2006/main" xmlns:r="http://schemas.openxmlformats.org/officeDocument/2006/relationships" xmlns:p188="http://schemas.microsoft.com/office/powerpoint/2018/8/main">
  <p188:cm id="{34853706-D4C9-451A-BD92-0CB9D8D54C1C}" authorId="{973D39FE-2CE6-C530-B76A-74E310914412}" created="2025-11-19T16:31:45.134">
    <pc:sldMkLst xmlns:pc="http://schemas.microsoft.com/office/powerpoint/2013/main/command">
      <pc:docMk/>
      <pc:sldMk cId="513341635" sldId="2147478330"/>
    </pc:sldMkLst>
    <p188:replyLst>
      <p188:reply id="{EE4B444D-DBF7-431B-8EBB-DD7A7E46C242}" authorId="{AFFC5E34-D383-3FAD-C4A2-7CEBBB6D1F06}" created="2025-11-20T12:19:01.852">
        <p188:txBody>
          <a:bodyPr/>
          <a:lstStyle/>
          <a:p>
            <a:r>
              <a:rPr lang="en-US"/>
              <a:t>[@Cindy Mathis] I have added a blurb about Rallyhood and the cookie program. thanks!</a:t>
            </a:r>
          </a:p>
        </p188:txBody>
      </p188:reply>
    </p188:replyLst>
    <p188:txBody>
      <a:bodyPr/>
      <a:lstStyle/>
      <a:p>
        <a:r>
          <a:rPr lang="en-US"/>
          <a:t>[@Alexis Braca] [@Sandi Heavener] If there are certain rallies that we want to shout out here as a congrats, feel free to add. Ex: if Fall Product had good engagement or if there is a SU that has a high enrollment rate.</a:t>
        </a:r>
      </a:p>
    </p188:txBody>
    <p188:extLst>
      <p:ext xmlns:p="http://schemas.openxmlformats.org/presentationml/2006/main" uri="{57CB4572-C831-44C2-8A1C-0ADB6CCDFE69}">
        <p223:reactions xmlns:p223="http://schemas.microsoft.com/office/powerpoint/2022/03/main">
          <p223:rxn type="👍">
            <p223:instance time="2025-11-20T15:21:41.436" authorId="{7859838B-D36B-6C8E-89F4-EAA13E2B41B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12/4/2025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irlscoutsp2p.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r>
              <a:rPr lang="en-US" dirty="0"/>
              <a:t>Believe it or not, Cookie Season is right around the corner! As you gear up in your role as Service Unit Cookie Manager — or support your Service Unit Cookie Manager — there are just a few important dates and next steps to keep on your radar.</a:t>
            </a:r>
            <a:endParaRPr lang="en-US" dirty="0">
              <a:ea typeface="Calibri"/>
              <a:cs typeface="Calibri"/>
            </a:endParaRPr>
          </a:p>
          <a:p>
            <a:endParaRPr lang="en-US" dirty="0"/>
          </a:p>
          <a:p>
            <a:r>
              <a:rPr lang="en-US" dirty="0"/>
              <a:t>Over the next few weeks, your Service Unit Cookie Manager will be reaching out to troops to make sure they have submitted their Initial Order. Troops may enter their Initial Order </a:t>
            </a:r>
            <a:r>
              <a:rPr lang="en-US" i="1" dirty="0"/>
              <a:t>once their signed Troop Cookie Manager Agreement has been received.</a:t>
            </a:r>
            <a:r>
              <a:rPr lang="en-US" dirty="0"/>
              <a:t> After that, an account will be created for them in the Smart Cookies platform so they can move forward.</a:t>
            </a:r>
            <a:endParaRPr lang="en-US" dirty="0">
              <a:ea typeface="Calibri"/>
              <a:cs typeface="Calibri"/>
            </a:endParaRPr>
          </a:p>
          <a:p>
            <a:endParaRPr lang="en-US" dirty="0"/>
          </a:p>
          <a:p>
            <a:r>
              <a:rPr lang="en-US" dirty="0"/>
              <a:t>Initial Orders must be submitted between now and December 5th — this is a firm deadline, so please help your troops plan ahead and enter their orders as early as possible.</a:t>
            </a:r>
            <a:endParaRPr lang="en-US" dirty="0">
              <a:ea typeface="Calibri"/>
              <a:cs typeface="Calibri"/>
            </a:endParaRPr>
          </a:p>
          <a:p>
            <a:endParaRPr lang="en-US" dirty="0"/>
          </a:p>
          <a:p>
            <a:r>
              <a:rPr lang="en-US" dirty="0"/>
              <a:t>The Digital Cookie email will go out on December 8th. While girls will be able to start setting up their accounts, selling will not officially begin until December 16th.</a:t>
            </a:r>
            <a:endParaRPr lang="en-US" dirty="0">
              <a:ea typeface="Calibri"/>
              <a:cs typeface="Calibri"/>
            </a:endParaRPr>
          </a:p>
          <a:p>
            <a:r>
              <a:rPr lang="en-US" dirty="0"/>
              <a:t>Here as a reminder are some of the key dates to keep in mind as we move into this year’s Cookie Program. </a:t>
            </a:r>
          </a:p>
          <a:p>
            <a:endParaRPr lang="en-US" dirty="0"/>
          </a:p>
          <a:p>
            <a:r>
              <a:rPr lang="en-US" dirty="0"/>
              <a:t>Thank you, as always, for your leadership and support — we couldn’t do this without you!</a:t>
            </a:r>
            <a:endParaRPr lang="en-US" dirty="0">
              <a:ea typeface="Calibri"/>
              <a:cs typeface="Calibri"/>
            </a:endParaRPr>
          </a:p>
          <a:p>
            <a:pPr marR="0" lvl="0" algn="l">
              <a:lnSpc>
                <a:spcPct val="114999"/>
              </a:lnSpc>
              <a:spcBef>
                <a:spcPts val="0"/>
              </a:spcBef>
              <a:spcAft>
                <a:spcPts val="0"/>
              </a:spcAft>
            </a:pPr>
            <a:endParaRPr lang="en-US" sz="1200" dirty="0">
              <a:effectLst/>
              <a:latin typeface="Girl Scout Text Book"/>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10</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br>
              <a:rPr lang="en-US" spc="61">
                <a:ea typeface="Calibri"/>
                <a:cs typeface="+mn-lt"/>
              </a:rPr>
            </a:br>
            <a:endParaRPr lang="en-US" spc="61">
              <a:ea typeface="Calibri"/>
              <a:cs typeface="+mn-lt"/>
            </a:endParaRP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r>
              <a:rPr lang="en-US" dirty="0"/>
              <a:t>KIM STIKELEATHER</a:t>
            </a:r>
            <a:endParaRPr lang="en-US" dirty="0">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14</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99AA-2E98-D0B9-F3BF-8FE6AE9B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28E2B-1D00-DD52-000B-72D45FF89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CA2F-617B-8E8E-8435-440825AC917E}"/>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042AC8F7-D1C6-CFFB-CD7D-31D81FAB019A}"/>
              </a:ext>
            </a:extLst>
          </p:cNvPr>
          <p:cNvSpPr>
            <a:spLocks noGrp="1"/>
          </p:cNvSpPr>
          <p:nvPr>
            <p:ph type="sldNum" sz="quarter" idx="5"/>
          </p:nvPr>
        </p:nvSpPr>
        <p:spPr/>
        <p:txBody>
          <a:bodyPr/>
          <a:lstStyle/>
          <a:p>
            <a:fld id="{8CBCB34E-50E2-40A4-B161-B712AA98D072}" type="slidenum">
              <a:rPr lang="en-US" smtClean="0"/>
              <a:t>17</a:t>
            </a:fld>
            <a:endParaRPr lang="en-US"/>
          </a:p>
        </p:txBody>
      </p:sp>
    </p:spTree>
    <p:extLst>
      <p:ext uri="{BB962C8B-B14F-4D97-AF65-F5344CB8AC3E}">
        <p14:creationId xmlns:p14="http://schemas.microsoft.com/office/powerpoint/2010/main" val="402043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21</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22</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agenda is packed this evening with lots of great information!</a:t>
            </a:r>
            <a:endParaRPr lang="en-US" dirty="0">
              <a:ea typeface="Calibri"/>
              <a:cs typeface="Calibri"/>
            </a:endParaRPr>
          </a:p>
          <a:p>
            <a:endParaRPr lang="en-US" dirty="0"/>
          </a:p>
          <a:p>
            <a:r>
              <a:rPr lang="en-US" i="1" dirty="0"/>
              <a:t>Go through list…</a:t>
            </a:r>
            <a:endParaRPr lang="en-US" i="1" dirty="0">
              <a:ea typeface="Calibri"/>
              <a:cs typeface="Calibri"/>
            </a:endParaRPr>
          </a:p>
          <a:p>
            <a:endParaRPr lang="en-US" dirty="0"/>
          </a:p>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A quick update for everyone.</a:t>
            </a:r>
          </a:p>
          <a:p>
            <a:endParaRPr lang="en-US"/>
          </a:p>
          <a:p>
            <a:r>
              <a:rPr lang="en-US" i="1"/>
              <a:t>Read slide and celebrate!</a:t>
            </a: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RALLYHOOD UPDATES</a:t>
            </a:r>
          </a:p>
          <a:p>
            <a:pPr>
              <a:lnSpc>
                <a:spcPts val="3499"/>
              </a:lnSpc>
            </a:pPr>
            <a:r>
              <a:rPr lang="en-US">
                <a:ea typeface="Calibri"/>
                <a:cs typeface="Calibri"/>
              </a:rPr>
              <a:t>GSCP2P has successfully completed Phase 1. Thank you for encouraging members to join our platform.</a:t>
            </a:r>
            <a:r>
              <a:rPr lang="en-US"/>
              <a:t> Our next, and final, onboarding step is to integrate Stripe into troop and service unit rallies. This will allow troops and service units to accept payments for dues, event registrations and more.</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are currently working on installing this feature with our early adopter group. Soon the form to request Stripe in your troop or service unit rally will be open to all troop and service unit volunteers. Requests will be completed in the order they are received, so stay tuned and keep an eye out for the </a:t>
            </a:r>
            <a:r>
              <a:rPr lang="en-US" err="1">
                <a:ea typeface="Calibri"/>
                <a:cs typeface="Calibri"/>
              </a:rPr>
              <a:t>Rallyhood</a:t>
            </a:r>
            <a:r>
              <a:rPr lang="en-US">
                <a:ea typeface="Calibri"/>
                <a:cs typeface="Calibri"/>
              </a:rPr>
              <a:t> Stripe Request Form in Today's Tips and on our </a:t>
            </a:r>
            <a:r>
              <a:rPr lang="en-US" err="1">
                <a:ea typeface="Calibri"/>
                <a:cs typeface="Calibri"/>
              </a:rPr>
              <a:t>Rallyhood</a:t>
            </a:r>
            <a:r>
              <a:rPr lang="en-US">
                <a:ea typeface="Calibri"/>
                <a:cs typeface="Calibri"/>
              </a:rPr>
              <a:t> information webpage at </a:t>
            </a:r>
            <a:r>
              <a:rPr lang="en-US">
                <a:ea typeface="Calibri"/>
                <a:cs typeface="Calibri"/>
                <a:hlinkClick r:id="rId3"/>
              </a:rPr>
              <a:t>www.girlscoutsp2p.org</a:t>
            </a:r>
            <a:r>
              <a:rPr lang="en-US">
                <a:ea typeface="Calibri"/>
                <a:cs typeface="Calibri"/>
              </a:rPr>
              <a:t>. You can easily find this page by clicking  on the </a:t>
            </a:r>
            <a:r>
              <a:rPr lang="en-US" err="1">
                <a:ea typeface="Calibri"/>
                <a:cs typeface="Calibri"/>
              </a:rPr>
              <a:t>rallyhood</a:t>
            </a:r>
            <a:r>
              <a:rPr lang="en-US">
                <a:ea typeface="Calibri"/>
                <a:cs typeface="Calibri"/>
              </a:rPr>
              <a:t> icon in the top menu. </a:t>
            </a:r>
          </a:p>
          <a:p>
            <a:endParaRPr lang="en-US">
              <a:ea typeface="Calibri"/>
              <a:cs typeface="Calibri"/>
            </a:endParaRPr>
          </a:p>
          <a:p>
            <a:r>
              <a:rPr lang="en-US">
                <a:ea typeface="Calibri"/>
                <a:cs typeface="Calibri"/>
              </a:rPr>
              <a:t>We highly encourage your TCMs and SUCMs to join the rallies in </a:t>
            </a:r>
            <a:r>
              <a:rPr lang="en-US" err="1">
                <a:ea typeface="Calibri"/>
                <a:cs typeface="Calibri"/>
              </a:rPr>
              <a:t>Rallyhood</a:t>
            </a:r>
            <a:r>
              <a:rPr lang="en-US">
                <a:ea typeface="Calibri"/>
                <a:cs typeface="Calibri"/>
              </a:rPr>
              <a:t> for Cookie season. This is a great place for volunteers to share ideas/best practices and receive up to date information about the cookie program from council. </a:t>
            </a:r>
            <a:r>
              <a:rPr lang="en-US" err="1">
                <a:ea typeface="Calibri"/>
                <a:cs typeface="Calibri"/>
              </a:rPr>
              <a:t>Rallyhood</a:t>
            </a:r>
            <a:r>
              <a:rPr lang="en-US">
                <a:ea typeface="Calibri"/>
                <a:cs typeface="Calibri"/>
              </a:rPr>
              <a:t> is replacing </a:t>
            </a:r>
            <a:r>
              <a:rPr lang="en-US" err="1">
                <a:ea typeface="Calibri"/>
                <a:cs typeface="Calibri"/>
              </a:rPr>
              <a:t>TeamApp</a:t>
            </a:r>
            <a:r>
              <a:rPr lang="en-US">
                <a:ea typeface="Calibri"/>
                <a:cs typeface="Calibri"/>
              </a:rPr>
              <a:t> this year and all weather updates and inventory delays will be announced here. </a:t>
            </a:r>
          </a:p>
          <a:p>
            <a:endParaRPr lang="en-US">
              <a:ea typeface="Calibri"/>
              <a:cs typeface="Calibri"/>
            </a:endParaRPr>
          </a:p>
          <a:p>
            <a:r>
              <a:rPr lang="en-US">
                <a:ea typeface="Calibri"/>
                <a:cs typeface="Calibri"/>
              </a:rPr>
              <a:t>Now, we would like to take a moment and see if you all have any questions on anything covered so far.</a:t>
            </a:r>
          </a:p>
        </p:txBody>
      </p:sp>
      <p:sp>
        <p:nvSpPr>
          <p:cNvPr id="4" name="Slide Number Placeholder 3"/>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19427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FAD4-9F81-D5AF-BC0B-F383A7F6F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95BC-4191-6497-B579-8315924F0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F7FB0-7BAA-C968-91EB-FBEA15293690}"/>
              </a:ext>
            </a:extLst>
          </p:cNvPr>
          <p:cNvSpPr>
            <a:spLocks noGrp="1"/>
          </p:cNvSpPr>
          <p:nvPr>
            <p:ph type="body" idx="1"/>
          </p:nvPr>
        </p:nvSpPr>
        <p:spPr/>
        <p:txBody>
          <a:bodyPr/>
          <a:lstStyle/>
          <a:p>
            <a:r>
              <a:rPr lang="en-US" spc="61"/>
              <a:t>We’re excited to share that we ended this year’s Fall Program with an overall flat sale. Even more exciting, we saw a significant increase in both nut order card sales and girl delivery items. That growth is a direct reflection of </a:t>
            </a:r>
            <a:r>
              <a:rPr lang="en-US" i="1" spc="61"/>
              <a:t>your</a:t>
            </a:r>
            <a:r>
              <a:rPr lang="en-US" spc="61"/>
              <a:t> dedication, creativity, and commitment to the girls.</a:t>
            </a:r>
            <a:endParaRPr lang="en-US"/>
          </a:p>
          <a:p>
            <a:endParaRPr lang="en-US" spc="61"/>
          </a:p>
          <a:p>
            <a:r>
              <a:rPr lang="en-US" spc="61"/>
              <a:t>Thank you for the countless hours you spent supporting your girls, sharing their stories, managing orders, and showing up week after week. Your efforts make a real difference in the lives of our Girl Scouts. We are so grateful for all that you do, and we couldn’t have done this without you. Congratulations on a job incredibly well done!</a:t>
            </a:r>
            <a:endParaRPr lang="en-US"/>
          </a:p>
          <a:p>
            <a:endParaRPr lang="en-US" spc="61">
              <a:ea typeface="Calibri"/>
              <a:cs typeface="Calibri"/>
            </a:endParaRPr>
          </a:p>
          <a:p>
            <a:endParaRPr lang="en-US" sz="2500" spc="61">
              <a:ea typeface="Calibri"/>
              <a:cs typeface="Calibri"/>
            </a:endParaRPr>
          </a:p>
        </p:txBody>
      </p:sp>
      <p:sp>
        <p:nvSpPr>
          <p:cNvPr id="4" name="Slide Number Placeholder 3">
            <a:extLst>
              <a:ext uri="{FF2B5EF4-FFF2-40B4-BE49-F238E27FC236}">
                <a16:creationId xmlns:a16="http://schemas.microsoft.com/office/drawing/2014/main" id="{554C80E2-2795-5B74-94A0-AA3F56745481}"/>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201701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r>
              <a:rPr lang="en-US" spc="61" dirty="0">
                <a:ea typeface="Calibri"/>
                <a:cs typeface="Calibri"/>
              </a:rPr>
              <a:t>Give info and then invite anyone to ask questions here.</a:t>
            </a:r>
            <a:endParaRPr lang="en-US" spc="61" dirty="0"/>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413208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irlscoutsp2p.org/en/sf-events-repository/2025/subzero-effect---daisies--brownies-and-juniors.html" TargetMode="External"/><Relationship Id="rId7" Type="http://schemas.openxmlformats.org/officeDocument/2006/relationships/hyperlink" Target="https://www.girlscoutsp2p.org/en/sf-events-repository/2026/rainforest-adventures--daisy--brownie--and-juniors--rutherfordto.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girlscoutsp2p.org/en/sf-events-repository/2026/sing-in-the-new-year-singalong-in-person-session.html" TargetMode="External"/><Relationship Id="rId5" Type="http://schemas.openxmlformats.org/officeDocument/2006/relationships/hyperlink" Target="https://www.girlscoutsp2p.org/en/sf-events-repository/2026/girl-scout-day-with-uncg-women-s-basketball--greensboro-.html" TargetMode="External"/><Relationship Id="rId10" Type="http://schemas.openxmlformats.org/officeDocument/2006/relationships/image" Target="../media/image27.png"/><Relationship Id="rId4" Type="http://schemas.openxmlformats.org/officeDocument/2006/relationships/hyperlink" Target="https://www.girlscoutsp2p.org/en/sf-events-repository/2025/aeronautics.html" TargetMode="External"/><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irlscoutsp2p.org/en/sf-events-repository/2025/subzero-effect---cadettes--seniors-and-ambassadors.html" TargetMode="External"/><Relationship Id="rId7" Type="http://schemas.openxmlformats.org/officeDocument/2006/relationships/hyperlink" Target="https://www.girlscoutsp2p.org/en/sf-events-repository/2026/rainforest-adventures--cadette--senior--and-ambassadors--rutherf.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girlscoutsp2p.org/en/sf-events-repository/2026/sing-in-the-new-year-singalong-in-person-session.html" TargetMode="External"/><Relationship Id="rId5" Type="http://schemas.openxmlformats.org/officeDocument/2006/relationships/hyperlink" Target="https://www.girlscoutsp2p.org/en/sf-events-repository/2026/girl-scout-day-with-uncg-women-s-basketball--greensboro-.html" TargetMode="External"/><Relationship Id="rId10" Type="http://schemas.openxmlformats.org/officeDocument/2006/relationships/image" Target="../media/image27.png"/><Relationship Id="rId4" Type="http://schemas.openxmlformats.org/officeDocument/2006/relationships/hyperlink" Target="https://www.girlscoutsp2p.org/en/sf-events-repository/2025/naturally-art-ificial.html" TargetMode="External"/><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hyperlink" Target="https://www.girlscoutsp2p.org/en/sf-events-repository/2025/virtual--gold-award-training1.html" TargetMode="External"/><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girlscoutsp2p.org/en/sf-events-repository/2025/virtual--adult-awards-info-nigh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click.email.girlscouts.org/?qs=e6cf47f78293e7d722afb551fd287ec34759609fd4ca9a7fddccba65e207130535f4b8baedf83126ceb2652ae526e625" TargetMode="External"/><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click.email.girlscouts.org/?qs=e6e4828de4a6f4fcc31fcdb6ed2a92c46d6e7b4d4e9538fb0786040527f34341f131119e7a1b77f192f9bce04d23302a" TargetMode="External"/><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7FFFEB3A_1E98F8C3.xm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49292" y="6665985"/>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dirty="0"/>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1" spc="125" dirty="0">
                <a:solidFill>
                  <a:srgbClr val="FFFFFF"/>
                </a:solidFill>
                <a:latin typeface="Girl Scout 1"/>
                <a:ea typeface="Girl Scout 1"/>
                <a:cs typeface="Girl Scout 1"/>
                <a:sym typeface="Girl Scout 1"/>
              </a:rPr>
              <a:t>Service Unit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latin typeface="Palatino Linotype" panose="02040502050505030304" pitchFamily="18" charset="0"/>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dirty="0">
                  <a:latin typeface="Palatino Linotype" panose="02040502050505030304" pitchFamily="18" charset="0"/>
                </a:rPr>
                <a:t>December 5</a:t>
              </a:r>
              <a:r>
                <a:rPr lang="en-US" sz="1575" dirty="0">
                  <a:latin typeface="Palatino Linotype" panose="02040502050505030304" pitchFamily="18" charset="0"/>
                </a:rPr>
                <a:t>– Troop initial order due in Smart Cookies</a:t>
              </a:r>
            </a:p>
            <a:p>
              <a:endParaRPr lang="en-US" sz="1575" dirty="0">
                <a:latin typeface="Palatino Linotype" panose="02040502050505030304" pitchFamily="18" charset="0"/>
              </a:endParaRPr>
            </a:p>
            <a:p>
              <a:r>
                <a:rPr lang="en-US" sz="1575" b="1" dirty="0">
                  <a:latin typeface="Palatino Linotype" panose="02040502050505030304" pitchFamily="18" charset="0"/>
                </a:rPr>
                <a:t>December 8 </a:t>
              </a:r>
              <a:r>
                <a:rPr lang="en-US" sz="1575" b="1" baseline="30000" dirty="0">
                  <a:latin typeface="Palatino Linotype" panose="02040502050505030304" pitchFamily="18" charset="0"/>
                </a:rPr>
                <a:t> </a:t>
              </a:r>
              <a:r>
                <a:rPr lang="en-US" sz="1575" baseline="30000" dirty="0">
                  <a:latin typeface="Palatino Linotype" panose="02040502050505030304" pitchFamily="18" charset="0"/>
                </a:rPr>
                <a:t>-</a:t>
              </a:r>
              <a:r>
                <a:rPr lang="en-US" sz="1575" dirty="0">
                  <a:latin typeface="Palatino Linotype" panose="02040502050505030304" pitchFamily="18" charset="0"/>
                </a:rPr>
                <a:t> Digital Cookie e-mails launched to both girls and troop volunteers</a:t>
              </a:r>
            </a:p>
            <a:p>
              <a:endParaRPr lang="en-US" sz="1575" dirty="0">
                <a:latin typeface="Palatino Linotype" panose="02040502050505030304" pitchFamily="18" charset="0"/>
              </a:endParaRPr>
            </a:p>
            <a:p>
              <a:r>
                <a:rPr lang="en-US" sz="1575" b="1" dirty="0">
                  <a:latin typeface="Palatino Linotype" panose="02040502050505030304" pitchFamily="18" charset="0"/>
                </a:rPr>
                <a:t>December 16 </a:t>
              </a:r>
              <a:r>
                <a:rPr lang="en-US" sz="1575" dirty="0">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75" b="1">
                  <a:latin typeface="Palatino Linotype" panose="02040502050505030304" pitchFamily="18" charset="0"/>
                </a:rPr>
                <a:t>February 17 </a:t>
              </a:r>
              <a:r>
                <a:rPr lang="en-US" sz="1575">
                  <a:latin typeface="Palatino Linotype" panose="02040502050505030304" pitchFamily="18" charset="0"/>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March 1</a:t>
              </a:r>
              <a:r>
                <a:rPr lang="en-US" sz="1575">
                  <a:latin typeface="Palatino Linotype" panose="02040502050505030304" pitchFamily="18" charset="0"/>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75" b="1">
                  <a:latin typeface="Palatino Linotype" panose="02040502050505030304" pitchFamily="18" charset="0"/>
                </a:rPr>
                <a:t>March 10 </a:t>
              </a:r>
              <a:r>
                <a:rPr lang="en-US" sz="1575">
                  <a:latin typeface="Palatino Linotype" panose="02040502050505030304" pitchFamily="18" charset="0"/>
                </a:rPr>
                <a:t>– Buy 5 entries due council</a:t>
              </a:r>
            </a:p>
            <a:p>
              <a:endParaRPr lang="en-US" sz="1575">
                <a:latin typeface="Palatino Linotype" panose="02040502050505030304" pitchFamily="18" charset="0"/>
              </a:endParaRPr>
            </a:p>
            <a:p>
              <a:r>
                <a:rPr lang="en-US" sz="1575" b="1">
                  <a:latin typeface="Palatino Linotype" panose="02040502050505030304" pitchFamily="18" charset="0"/>
                </a:rPr>
                <a:t>April 2 </a:t>
              </a:r>
              <a:r>
                <a:rPr lang="en-US" sz="1575">
                  <a:latin typeface="Palatino Linotype" panose="02040502050505030304" pitchFamily="18" charset="0"/>
                </a:rPr>
                <a:t>– Second/final ACH withdrawal</a:t>
              </a:r>
            </a:p>
            <a:p>
              <a:endParaRPr lang="en-US" sz="1575">
                <a:latin typeface="Palatino Linotype" panose="02040502050505030304" pitchFamily="18" charset="0"/>
              </a:endParaRPr>
            </a:p>
            <a:p>
              <a:r>
                <a:rPr lang="en-US" sz="1575" b="1">
                  <a:latin typeface="Palatino Linotype" panose="02040502050505030304" pitchFamily="18" charset="0"/>
                </a:rPr>
                <a:t>April 9</a:t>
              </a:r>
              <a:r>
                <a:rPr lang="en-US" sz="1575">
                  <a:latin typeface="Palatino Linotype" panose="02040502050505030304" pitchFamily="18" charset="0"/>
                </a:rPr>
                <a:t> –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6000" y="898117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DCCF719-D869-F8B7-D7EF-984FAAC5E631}"/>
              </a:ext>
            </a:extLst>
          </p:cNvPr>
          <p:cNvSpPr txBox="1"/>
          <p:nvPr/>
        </p:nvSpPr>
        <p:spPr>
          <a:xfrm>
            <a:off x="6720715" y="1155411"/>
            <a:ext cx="12546779" cy="838691"/>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rPr>
              <a:t>Daisies/Brownies/Juniors</a:t>
            </a:r>
            <a:endParaRPr lang="en-US" sz="5000" b="1" dirty="0">
              <a:ea typeface="Calibri"/>
              <a:cs typeface="Calibri"/>
            </a:endParaRPr>
          </a:p>
        </p:txBody>
      </p:sp>
      <p:sp>
        <p:nvSpPr>
          <p:cNvPr id="14" name="TextBox 13">
            <a:extLst>
              <a:ext uri="{FF2B5EF4-FFF2-40B4-BE49-F238E27FC236}">
                <a16:creationId xmlns:a16="http://schemas.microsoft.com/office/drawing/2014/main" id="{116D1EBB-3E5E-DA21-1945-BC21506E937C}"/>
              </a:ext>
            </a:extLst>
          </p:cNvPr>
          <p:cNvSpPr txBox="1"/>
          <p:nvPr/>
        </p:nvSpPr>
        <p:spPr>
          <a:xfrm>
            <a:off x="7934066" y="2558728"/>
            <a:ext cx="8961390"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3000" dirty="0">
                <a:latin typeface="Girl Scout Text Book"/>
              </a:rPr>
              <a:t>12/6 </a:t>
            </a:r>
            <a:r>
              <a:rPr lang="en-US" sz="3000" dirty="0">
                <a:latin typeface="Girl Scout Text Book"/>
                <a:hlinkClick r:id="rId3"/>
              </a:rPr>
              <a:t>Rutherfordton: SubZERO Effect</a:t>
            </a:r>
            <a:r>
              <a:rPr lang="en-US" sz="3000" dirty="0">
                <a:latin typeface="Girl Scout Text Book"/>
              </a:rPr>
              <a:t> - Using liquid nitrogen, we'll shatter a ball, make an explosion, and examine the three states of matter!</a:t>
            </a:r>
          </a:p>
          <a:p>
            <a:pPr marL="742950" lvl="1" indent="-285750">
              <a:buFont typeface="Courier New"/>
              <a:buChar char="○"/>
            </a:pPr>
            <a:r>
              <a:rPr lang="en-US" sz="3000" dirty="0">
                <a:latin typeface="Girl Scout Text Book"/>
                <a:ea typeface="Calibri"/>
                <a:cs typeface="Calibri"/>
              </a:rPr>
              <a:t>12/13 </a:t>
            </a:r>
            <a:r>
              <a:rPr lang="en-US" sz="3000" dirty="0">
                <a:latin typeface="Girl Scout Text Book"/>
                <a:ea typeface="Calibri"/>
                <a:cs typeface="Calibri"/>
                <a:hlinkClick r:id="rId4"/>
              </a:rPr>
              <a:t>Rutherfordton: Aeronautics</a:t>
            </a:r>
            <a:r>
              <a:rPr lang="en-US" sz="3000" dirty="0">
                <a:latin typeface="Girl Scout Text Book"/>
                <a:ea typeface="Calibri"/>
                <a:cs typeface="Calibri"/>
              </a:rPr>
              <a:t> - </a:t>
            </a:r>
            <a:r>
              <a:rPr lang="en-US" sz="3000" dirty="0">
                <a:latin typeface="Girl Scout Text Book"/>
              </a:rPr>
              <a:t>Launch into learning while exploring the nature of things that fly! </a:t>
            </a:r>
          </a:p>
          <a:p>
            <a:pPr marL="742950" lvl="1" indent="-285750">
              <a:buFont typeface="Courier New"/>
              <a:buChar char="○"/>
            </a:pPr>
            <a:r>
              <a:rPr lang="en-US" sz="3000" dirty="0">
                <a:latin typeface="Girl Scout Text Book"/>
                <a:ea typeface="Calibri"/>
                <a:cs typeface="Calibri"/>
              </a:rPr>
              <a:t>1/3 </a:t>
            </a:r>
            <a:r>
              <a:rPr lang="en-US" sz="3000" dirty="0">
                <a:latin typeface="Girl Scout Text Book"/>
                <a:ea typeface="Calibri"/>
                <a:cs typeface="Calibri"/>
                <a:hlinkClick r:id="rId5"/>
              </a:rPr>
              <a:t>Greensboro: UNCG Women's Basketball Girl Scout Day</a:t>
            </a:r>
            <a:endParaRPr lang="en-US" sz="3000" dirty="0">
              <a:latin typeface="Girl Scout Text Book" panose="02020003000000000000" pitchFamily="18" charset="0"/>
              <a:ea typeface="Calibri"/>
              <a:cs typeface="Calibri"/>
            </a:endParaRPr>
          </a:p>
          <a:p>
            <a:pPr marL="742950" lvl="1" indent="-285750">
              <a:buFont typeface="Courier New"/>
              <a:buChar char="○"/>
            </a:pPr>
            <a:r>
              <a:rPr lang="en-US" sz="3000" dirty="0">
                <a:latin typeface="Girl Scout Text Book"/>
                <a:ea typeface="Calibri"/>
                <a:cs typeface="Calibri"/>
              </a:rPr>
              <a:t>1/9 </a:t>
            </a:r>
            <a:r>
              <a:rPr lang="en-US" sz="3000" dirty="0">
                <a:latin typeface="Girl Scout Text Book"/>
                <a:ea typeface="Calibri"/>
                <a:cs typeface="Calibri"/>
                <a:hlinkClick r:id="rId6"/>
              </a:rPr>
              <a:t>Hickory: Sing in the New Year</a:t>
            </a:r>
            <a:r>
              <a:rPr lang="en-US" sz="3000" dirty="0">
                <a:latin typeface="Girl Scout Text Book"/>
                <a:ea typeface="Calibri"/>
                <a:cs typeface="Calibri"/>
              </a:rPr>
              <a:t> – Kick off 2026 right with a day of Girl Scout Songs and traditions.</a:t>
            </a:r>
          </a:p>
          <a:p>
            <a:pPr marL="742950" lvl="1" indent="-285750">
              <a:buFont typeface="Courier New"/>
              <a:buChar char="○"/>
            </a:pPr>
            <a:r>
              <a:rPr lang="en-US" sz="3000" dirty="0">
                <a:latin typeface="Girl Scout Text Book"/>
                <a:ea typeface="Calibri"/>
                <a:cs typeface="Calibri"/>
              </a:rPr>
              <a:t>1/9 Greensboro: Cookie Kickoff! *Link coming soon!</a:t>
            </a:r>
          </a:p>
          <a:p>
            <a:pPr marL="742950" lvl="1" indent="-285750">
              <a:buFont typeface="Courier New"/>
              <a:buChar char="○"/>
            </a:pPr>
            <a:r>
              <a:rPr lang="en-US" sz="3000" dirty="0">
                <a:latin typeface="Girl Scout Text Book"/>
                <a:ea typeface="Calibri"/>
                <a:cs typeface="Calibri"/>
              </a:rPr>
              <a:t>1/10 Rutherfordton: </a:t>
            </a:r>
            <a:r>
              <a:rPr lang="en-US" sz="3000" dirty="0">
                <a:latin typeface="Girl Scout Text Book"/>
                <a:ea typeface="Calibri"/>
                <a:cs typeface="Calibri"/>
                <a:hlinkClick r:id="rId7"/>
              </a:rPr>
              <a:t>Rainforest Adventures</a:t>
            </a:r>
          </a:p>
        </p:txBody>
      </p:sp>
      <p:sp>
        <p:nvSpPr>
          <p:cNvPr id="2" name="Freeform 2">
            <a:extLst>
              <a:ext uri="{FF2B5EF4-FFF2-40B4-BE49-F238E27FC236}">
                <a16:creationId xmlns:a16="http://schemas.microsoft.com/office/drawing/2014/main" id="{2ABB6374-77D0-8EBB-9791-8D818CF9F3E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93C15C5A-6021-44E1-7D90-49B6DBA92E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61812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7595554" y="507160"/>
            <a:ext cx="10698176" cy="838691"/>
          </a:xfrm>
          <a:prstGeom prst="rect">
            <a:avLst/>
          </a:prstGeom>
        </p:spPr>
        <p:txBody>
          <a:bodyPr wrap="square" lIns="0" tIns="0" rIns="0" bIns="0" rtlCol="0" anchor="t">
            <a:spAutoFit/>
          </a:bodyPr>
          <a:lstStyle/>
          <a:p>
            <a:pPr algn="ctr">
              <a:lnSpc>
                <a:spcPts val="6999"/>
              </a:lnSpc>
            </a:pPr>
            <a:r>
              <a:rPr lang="en-US" sz="4800" b="1" spc="118" dirty="0">
                <a:solidFill>
                  <a:srgbClr val="000000"/>
                </a:solidFill>
                <a:latin typeface="Girl Scout 2"/>
              </a:rPr>
              <a:t>Cadettes/Seniors/Ambassadors</a:t>
            </a:r>
            <a:endParaRPr lang="en-US" sz="4800" b="1" dirty="0">
              <a:ea typeface="Calibri"/>
              <a:cs typeface="Calibri"/>
            </a:endParaRPr>
          </a:p>
        </p:txBody>
      </p:sp>
      <p:sp>
        <p:nvSpPr>
          <p:cNvPr id="7" name="TextBox 6">
            <a:extLst>
              <a:ext uri="{FF2B5EF4-FFF2-40B4-BE49-F238E27FC236}">
                <a16:creationId xmlns:a16="http://schemas.microsoft.com/office/drawing/2014/main" id="{48DE26B7-1154-F574-E1F9-CCD32DE78803}"/>
              </a:ext>
            </a:extLst>
          </p:cNvPr>
          <p:cNvSpPr txBox="1"/>
          <p:nvPr/>
        </p:nvSpPr>
        <p:spPr>
          <a:xfrm>
            <a:off x="8355719" y="1534233"/>
            <a:ext cx="8839980"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Arial"/>
              <a:buChar char="•"/>
            </a:pPr>
            <a:r>
              <a:rPr lang="en-US" sz="3000" dirty="0">
                <a:latin typeface="Girl Scout Text Book"/>
                <a:ea typeface="Calibri"/>
                <a:cs typeface="Calibri"/>
              </a:rPr>
              <a:t>12/6 </a:t>
            </a:r>
            <a:r>
              <a:rPr lang="en-US" sz="3000" dirty="0">
                <a:latin typeface="Girl Scout Text Book"/>
                <a:hlinkClick r:id="rId3"/>
              </a:rPr>
              <a:t>Rutherfordton: SubZERO Effect </a:t>
            </a:r>
            <a:r>
              <a:rPr lang="en-US" sz="3000" dirty="0">
                <a:latin typeface="Girl Scout Text Book"/>
              </a:rPr>
              <a:t>- Using liquid nitrogen, we'll shatter a ball, make an explosion, and examine the three states of matter!</a:t>
            </a:r>
            <a:endParaRPr lang="en-US" dirty="0">
              <a:latin typeface="Girl Scout Text Book"/>
            </a:endParaRPr>
          </a:p>
          <a:p>
            <a:pPr marL="914400" lvl="1" indent="-457200">
              <a:buFont typeface="Arial"/>
              <a:buChar char="•"/>
            </a:pPr>
            <a:r>
              <a:rPr lang="en-US" sz="3000" dirty="0">
                <a:latin typeface="Girl Scout Text Book"/>
                <a:ea typeface="Calibri"/>
                <a:cs typeface="Calibri"/>
              </a:rPr>
              <a:t>12/13 </a:t>
            </a:r>
            <a:r>
              <a:rPr lang="en-US" sz="3000" dirty="0">
                <a:latin typeface="Girl Scout Text Book"/>
                <a:ea typeface="Calibri"/>
                <a:cs typeface="Calibri"/>
                <a:hlinkClick r:id="rId4"/>
              </a:rPr>
              <a:t>Rutherfordton: Naturally ART-ificial </a:t>
            </a:r>
            <a:r>
              <a:rPr lang="en-US" sz="3000" dirty="0">
                <a:latin typeface="Girl Scout Text Book"/>
                <a:ea typeface="Calibri"/>
                <a:cs typeface="Calibri"/>
              </a:rPr>
              <a:t>- </a:t>
            </a:r>
            <a:r>
              <a:rPr lang="en-US" sz="3000" dirty="0">
                <a:latin typeface="Girl Scout Text Book"/>
              </a:rPr>
              <a:t>This dynamic program encourages creativity and critical thinking through the creation of a nature inspired robot! Girl Scouts will gain an understanding of the engineering design process and circuitry.</a:t>
            </a:r>
            <a:br>
              <a:rPr lang="en-US" sz="3000" dirty="0">
                <a:latin typeface="Girl Scout Text Book"/>
              </a:rPr>
            </a:br>
            <a:r>
              <a:rPr lang="en-US" sz="3000" dirty="0">
                <a:latin typeface="Girl Scout Text Book"/>
                <a:ea typeface="Calibri"/>
                <a:cs typeface="Calibri"/>
              </a:rPr>
              <a:t>1/3 </a:t>
            </a:r>
            <a:r>
              <a:rPr lang="en-US" sz="3000" dirty="0">
                <a:latin typeface="Girl Scout Text Book"/>
                <a:ea typeface="Calibri"/>
                <a:cs typeface="Calibri"/>
                <a:hlinkClick r:id="rId5"/>
              </a:rPr>
              <a:t>Greensboro: UNCG Women's Basketball Girl Scout Day</a:t>
            </a:r>
            <a:endParaRPr lang="en-US" sz="3000">
              <a:latin typeface="Girl Scout Text Book"/>
              <a:ea typeface="Calibri"/>
              <a:cs typeface="Calibri"/>
            </a:endParaRPr>
          </a:p>
          <a:p>
            <a:pPr marL="914400" lvl="1" indent="-457200">
              <a:buFont typeface="Arial"/>
              <a:buChar char="•"/>
            </a:pPr>
            <a:r>
              <a:rPr lang="en-US" sz="3000" dirty="0">
                <a:latin typeface="Girl Scout Text Book"/>
                <a:ea typeface="Calibri"/>
                <a:cs typeface="Calibri"/>
              </a:rPr>
              <a:t>1/9 </a:t>
            </a:r>
            <a:r>
              <a:rPr lang="en-US" sz="3000" dirty="0">
                <a:latin typeface="Girl Scout Text Book"/>
                <a:ea typeface="Calibri"/>
                <a:cs typeface="Calibri"/>
                <a:hlinkClick r:id="rId6"/>
              </a:rPr>
              <a:t>Hickory: Sing in the New Year</a:t>
            </a:r>
            <a:r>
              <a:rPr lang="en-US" sz="3000" dirty="0">
                <a:latin typeface="Girl Scout Text Book"/>
                <a:ea typeface="Calibri"/>
                <a:cs typeface="Calibri"/>
              </a:rPr>
              <a:t> – Kick off 2026 right with a day of Girl Scout Songs and traditions.</a:t>
            </a:r>
          </a:p>
          <a:p>
            <a:pPr marL="914400" lvl="1" indent="-457200">
              <a:buFont typeface="Arial"/>
              <a:buChar char="•"/>
            </a:pPr>
            <a:r>
              <a:rPr lang="en-US" sz="3000" dirty="0">
                <a:latin typeface="Girl Scout Text Book"/>
                <a:ea typeface="Calibri"/>
                <a:cs typeface="Calibri"/>
              </a:rPr>
              <a:t>1/9 Greensboro: Cookie Kickoff! *Link coming soon!</a:t>
            </a:r>
          </a:p>
          <a:p>
            <a:pPr marL="914400" lvl="1" indent="-457200">
              <a:buFont typeface="Arial"/>
              <a:buChar char="•"/>
            </a:pPr>
            <a:r>
              <a:rPr lang="en-US" sz="3000" dirty="0">
                <a:latin typeface="Girl Scout Text Book"/>
                <a:ea typeface="Calibri"/>
                <a:cs typeface="Calibri"/>
              </a:rPr>
              <a:t>1/10 Rutherfordton: </a:t>
            </a:r>
            <a:r>
              <a:rPr lang="en-US" sz="3000" dirty="0">
                <a:latin typeface="Girl Scout Text Book"/>
                <a:ea typeface="Calibri"/>
                <a:cs typeface="Calibri"/>
                <a:hlinkClick r:id="rId7"/>
              </a:rPr>
              <a:t>Rainforest Adventures</a:t>
            </a:r>
            <a:endParaRPr lang="en-US">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50729B1E-1147-22B3-9CC4-15BC48C8EA02}"/>
              </a:ext>
            </a:extLst>
          </p:cNvPr>
          <p:cNvSpPr/>
          <p:nvPr/>
        </p:nvSpPr>
        <p:spPr>
          <a:xfrm>
            <a:off x="1080817"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402866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ea typeface="Girl Scout 2"/>
                <a:cs typeface="Girl Scout 2"/>
              </a:rPr>
              <a:t>Upcoming Adult Trainings</a:t>
            </a:r>
            <a:endParaRPr lang="en-US" sz="5000" b="1" dirty="0"/>
          </a:p>
        </p:txBody>
      </p:sp>
      <p:sp>
        <p:nvSpPr>
          <p:cNvPr id="2" name="TextBox 1">
            <a:extLst>
              <a:ext uri="{FF2B5EF4-FFF2-40B4-BE49-F238E27FC236}">
                <a16:creationId xmlns:a16="http://schemas.microsoft.com/office/drawing/2014/main" id="{C62815FE-11D6-AC63-0B88-837432349EC5}"/>
              </a:ext>
            </a:extLst>
          </p:cNvPr>
          <p:cNvSpPr txBox="1"/>
          <p:nvPr/>
        </p:nvSpPr>
        <p:spPr>
          <a:xfrm>
            <a:off x="8286381" y="2747517"/>
            <a:ext cx="8609075"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Arial" panose="020B0604020202020204" pitchFamily="34" charset="0"/>
              <a:buChar char="•"/>
            </a:pPr>
            <a:r>
              <a:rPr lang="en-US" sz="3000" dirty="0">
                <a:latin typeface="Girl Scout Text Book"/>
                <a:ea typeface="Calibri"/>
                <a:cs typeface="Calibri"/>
              </a:rPr>
              <a:t>12/3</a:t>
            </a:r>
            <a:r>
              <a:rPr lang="en-US" sz="3000" i="1" dirty="0">
                <a:latin typeface="Girl Scout Text Book"/>
                <a:ea typeface="Calibri"/>
                <a:cs typeface="Calibri"/>
              </a:rPr>
              <a:t> </a:t>
            </a:r>
            <a:r>
              <a:rPr lang="en-US" sz="3000" dirty="0">
                <a:latin typeface="Girl Scout Text Book"/>
                <a:ea typeface="Calibri"/>
                <a:cs typeface="Calibri"/>
              </a:rPr>
              <a:t>Virtual: Adult Awards Information Night</a:t>
            </a:r>
          </a:p>
          <a:p>
            <a:pPr marL="914400" lvl="1" indent="-457200">
              <a:buFont typeface="Arial" panose="020B0604020202020204" pitchFamily="34" charset="0"/>
              <a:buChar char="•"/>
            </a:pPr>
            <a:r>
              <a:rPr lang="en-US" sz="3000" dirty="0">
                <a:latin typeface="Girl Scout Text Book"/>
                <a:ea typeface="Calibri"/>
                <a:cs typeface="Calibri"/>
              </a:rPr>
              <a:t>12/4 Virtual: Volunteer Toolkit info Night</a:t>
            </a:r>
          </a:p>
          <a:p>
            <a:pPr marL="914400" lvl="1" indent="-457200">
              <a:buFont typeface="Arial" panose="020B0604020202020204" pitchFamily="34" charset="0"/>
              <a:buChar char="•"/>
            </a:pPr>
            <a:r>
              <a:rPr lang="en-US" sz="3000" dirty="0">
                <a:latin typeface="Girl Scout Text Book"/>
                <a:ea typeface="Calibri"/>
                <a:cs typeface="Calibri"/>
              </a:rPr>
              <a:t>12/11 Virtual: </a:t>
            </a:r>
            <a:r>
              <a:rPr lang="en-US" sz="3000" dirty="0">
                <a:latin typeface="Girl Scout Text Book"/>
                <a:ea typeface="Calibri"/>
                <a:cs typeface="Calibri"/>
                <a:hlinkClick r:id="rId3"/>
              </a:rPr>
              <a:t>Gold Award Training</a:t>
            </a:r>
          </a:p>
          <a:p>
            <a:pPr marL="914400" lvl="1" indent="-457200">
              <a:buFont typeface="Arial" panose="020B0604020202020204" pitchFamily="34" charset="0"/>
              <a:buChar char="•"/>
            </a:pPr>
            <a:r>
              <a:rPr lang="en-US" sz="3000" dirty="0">
                <a:latin typeface="Girl Scout Text Book"/>
                <a:ea typeface="Calibri"/>
                <a:cs typeface="Calibri"/>
              </a:rPr>
              <a:t>12/17 Virtual: </a:t>
            </a:r>
            <a:r>
              <a:rPr lang="en-US" sz="3000" dirty="0">
                <a:latin typeface="Girl Scout Text Book"/>
                <a:ea typeface="Calibri"/>
                <a:cs typeface="Calibri"/>
                <a:hlinkClick r:id="rId4"/>
              </a:rPr>
              <a:t>Adult Awards Information Night</a:t>
            </a:r>
          </a:p>
          <a:p>
            <a:pPr marL="914400" lvl="1" indent="-457200">
              <a:buFont typeface="Arial" panose="020B0604020202020204" pitchFamily="34" charset="0"/>
              <a:buChar char="•"/>
            </a:pPr>
            <a:r>
              <a:rPr lang="en-US" sz="3000">
                <a:latin typeface="Girl Scout Text Book"/>
                <a:ea typeface="Calibri"/>
                <a:cs typeface="Calibri"/>
              </a:rPr>
              <a:t>1/5 &amp; 7 Virtual: Youth Mental Health </a:t>
            </a:r>
            <a:r>
              <a:rPr lang="en-US" sz="3000" dirty="0">
                <a:latin typeface="Girl Scout Text Book"/>
                <a:ea typeface="Calibri"/>
                <a:cs typeface="Calibri"/>
              </a:rPr>
              <a:t>First Aid – support the kids in your life by learning how to spot the warning signs for a mental health challenge.  </a:t>
            </a:r>
            <a:r>
              <a:rPr lang="en-US" sz="3000" i="1" dirty="0">
                <a:latin typeface="Girl Scout Text Book"/>
                <a:ea typeface="Calibri"/>
                <a:cs typeface="Calibri"/>
              </a:rPr>
              <a:t>Registration coming soon!</a:t>
            </a:r>
            <a:endParaRPr lang="en-US"/>
          </a:p>
          <a:p>
            <a:pPr marL="914400" lvl="1" indent="-457200">
              <a:buFont typeface="Arial" panose="020B0604020202020204" pitchFamily="34" charset="0"/>
              <a:buChar char="•"/>
            </a:pPr>
            <a:endParaRPr lang="en-US" sz="3000" i="1" dirty="0">
              <a:latin typeface="Girl Scout Text Book"/>
              <a:ea typeface="Calibri"/>
              <a:cs typeface="Calibri"/>
            </a:endParaRPr>
          </a:p>
          <a:p>
            <a:pPr lvl="1"/>
            <a:endParaRPr lang="en-US" sz="3000" i="1" dirty="0">
              <a:latin typeface="Girl Scout Text Book"/>
              <a:ea typeface="Calibri"/>
              <a:cs typeface="Calibri"/>
            </a:endParaRPr>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5">
              <a:extLst>
                <a:ext uri="{96DAC541-7B7A-43D3-8B79-37D633B846F1}">
                  <asvg:svgBlip xmlns:asvg="http://schemas.microsoft.com/office/drawing/2016/SVG/main" r:embed="rId6"/>
                </a:ext>
              </a:extLst>
            </a:blip>
            <a:stretch>
              <a:fillRect t="-1" b="-1"/>
            </a:stretch>
          </a:blipFill>
        </p:spPr>
        <p:txBody>
          <a:bodyPr/>
          <a:lstStyle/>
          <a:p>
            <a:endParaRPr lang="en-US"/>
          </a:p>
        </p:txBody>
      </p:sp>
      <p:sp>
        <p:nvSpPr>
          <p:cNvPr id="5" name="Freeform 3">
            <a:extLst>
              <a:ext uri="{FF2B5EF4-FFF2-40B4-BE49-F238E27FC236}">
                <a16:creationId xmlns:a16="http://schemas.microsoft.com/office/drawing/2014/main" id="{C11FA149-7752-5B7E-F7C4-039FB891F0C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18565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138288" y="574480"/>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Board Approved  Awards</a:t>
            </a:r>
          </a:p>
        </p:txBody>
      </p:sp>
      <p:pic>
        <p:nvPicPr>
          <p:cNvPr id="5" name="Picture 4" descr=" ">
            <a:extLst>
              <a:ext uri="{FF2B5EF4-FFF2-40B4-BE49-F238E27FC236}">
                <a16:creationId xmlns:a16="http://schemas.microsoft.com/office/drawing/2014/main" id="{0F8335B4-7A57-E7F0-62CC-553D144FD63C}"/>
              </a:ext>
            </a:extLst>
          </p:cNvPr>
          <p:cNvPicPr>
            <a:picLocks noChangeAspect="1"/>
          </p:cNvPicPr>
          <p:nvPr/>
        </p:nvPicPr>
        <p:blipFill>
          <a:blip r:embed="rId6"/>
          <a:stretch>
            <a:fillRect/>
          </a:stretch>
        </p:blipFill>
        <p:spPr>
          <a:xfrm>
            <a:off x="8386764" y="2745357"/>
            <a:ext cx="9129710" cy="3810448"/>
          </a:xfrm>
          <a:prstGeom prst="rect">
            <a:avLst/>
          </a:prstGeom>
        </p:spPr>
      </p:pic>
    </p:spTree>
    <p:extLst>
      <p:ext uri="{BB962C8B-B14F-4D97-AF65-F5344CB8AC3E}">
        <p14:creationId xmlns:p14="http://schemas.microsoft.com/office/powerpoint/2010/main" val="86116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D821316-D980-3372-E3ED-A88E6F7109C4}"/>
              </a:ext>
            </a:extLst>
          </p:cNvPr>
          <p:cNvGrpSpPr/>
          <p:nvPr/>
        </p:nvGrpSpPr>
        <p:grpSpPr>
          <a:xfrm>
            <a:off x="1148577" y="5142192"/>
            <a:ext cx="16412621" cy="4458208"/>
            <a:chOff x="1019989" y="4970742"/>
            <a:chExt cx="16412621" cy="4458208"/>
          </a:xfrm>
        </p:grpSpPr>
        <p:sp>
          <p:nvSpPr>
            <p:cNvPr id="5" name="Rectangle: Rounded Corners 4">
              <a:extLst>
                <a:ext uri="{FF2B5EF4-FFF2-40B4-BE49-F238E27FC236}">
                  <a16:creationId xmlns:a16="http://schemas.microsoft.com/office/drawing/2014/main" id="{D30FA151-311B-4981-235B-D5B04151D0FF}"/>
                </a:ext>
              </a:extLst>
            </p:cNvPr>
            <p:cNvSpPr/>
            <p:nvPr/>
          </p:nvSpPr>
          <p:spPr>
            <a:xfrm>
              <a:off x="14438749" y="4970742"/>
              <a:ext cx="2993861" cy="10482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Volunteer of  Excellence</a:t>
              </a:r>
            </a:p>
          </p:txBody>
        </p:sp>
        <p:sp>
          <p:nvSpPr>
            <p:cNvPr id="6" name="Rectangle: Rounded Corners 5">
              <a:extLst>
                <a:ext uri="{FF2B5EF4-FFF2-40B4-BE49-F238E27FC236}">
                  <a16:creationId xmlns:a16="http://schemas.microsoft.com/office/drawing/2014/main" id="{DED47CF3-EFF9-C063-01B5-23D2E645B9B3}"/>
                </a:ext>
              </a:extLst>
            </p:cNvPr>
            <p:cNvSpPr/>
            <p:nvPr/>
          </p:nvSpPr>
          <p:spPr>
            <a:xfrm>
              <a:off x="14381599" y="8492395"/>
              <a:ext cx="2993861" cy="936555"/>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Thanks Badge </a:t>
              </a:r>
            </a:p>
          </p:txBody>
        </p:sp>
        <p:sp>
          <p:nvSpPr>
            <p:cNvPr id="7" name="Rectangle: Rounded Corners 6">
              <a:extLst>
                <a:ext uri="{FF2B5EF4-FFF2-40B4-BE49-F238E27FC236}">
                  <a16:creationId xmlns:a16="http://schemas.microsoft.com/office/drawing/2014/main" id="{B1C17F17-F0FF-FCCF-D659-D9B767ED330B}"/>
                </a:ext>
              </a:extLst>
            </p:cNvPr>
            <p:cNvSpPr/>
            <p:nvPr/>
          </p:nvSpPr>
          <p:spPr>
            <a:xfrm>
              <a:off x="14381599" y="7397872"/>
              <a:ext cx="2993861" cy="765107"/>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Honor Pin</a:t>
              </a:r>
            </a:p>
          </p:txBody>
        </p:sp>
        <p:sp>
          <p:nvSpPr>
            <p:cNvPr id="8" name="Rectangle: Rounded Corners 7">
              <a:extLst>
                <a:ext uri="{FF2B5EF4-FFF2-40B4-BE49-F238E27FC236}">
                  <a16:creationId xmlns:a16="http://schemas.microsoft.com/office/drawing/2014/main" id="{660D2E76-9709-39EF-E22B-E646D3DAD8E7}"/>
                </a:ext>
              </a:extLst>
            </p:cNvPr>
            <p:cNvSpPr/>
            <p:nvPr/>
          </p:nvSpPr>
          <p:spPr>
            <a:xfrm>
              <a:off x="14438749" y="6130788"/>
              <a:ext cx="2950998" cy="762512"/>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Appreciation Pin</a:t>
              </a:r>
            </a:p>
          </p:txBody>
        </p:sp>
        <p:sp>
          <p:nvSpPr>
            <p:cNvPr id="9" name="Rectangle: Rounded Corners 8">
              <a:extLst>
                <a:ext uri="{FF2B5EF4-FFF2-40B4-BE49-F238E27FC236}">
                  <a16:creationId xmlns:a16="http://schemas.microsoft.com/office/drawing/2014/main" id="{46DBCC7B-632F-0F64-1F29-3A59A2CF1EB7}"/>
                </a:ext>
              </a:extLst>
            </p:cNvPr>
            <p:cNvSpPr/>
            <p:nvPr/>
          </p:nvSpPr>
          <p:spPr>
            <a:xfrm>
              <a:off x="9742607" y="5099329"/>
              <a:ext cx="3808248" cy="80537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Direct service to girls </a:t>
              </a:r>
            </a:p>
          </p:txBody>
        </p:sp>
        <p:sp>
          <p:nvSpPr>
            <p:cNvPr id="10" name="Rectangle: Rounded Corners 9">
              <a:extLst>
                <a:ext uri="{FF2B5EF4-FFF2-40B4-BE49-F238E27FC236}">
                  <a16:creationId xmlns:a16="http://schemas.microsoft.com/office/drawing/2014/main" id="{1AACC299-E2A9-3C03-0BE8-DF3CFE630197}"/>
                </a:ext>
              </a:extLst>
            </p:cNvPr>
            <p:cNvSpPr/>
            <p:nvPr/>
          </p:nvSpPr>
          <p:spPr>
            <a:xfrm>
              <a:off x="9742607" y="6073638"/>
              <a:ext cx="3808248" cy="8196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One Service Unit </a:t>
              </a:r>
            </a:p>
          </p:txBody>
        </p:sp>
        <p:sp>
          <p:nvSpPr>
            <p:cNvPr id="11" name="Rectangle: Rounded Corners 10">
              <a:extLst>
                <a:ext uri="{FF2B5EF4-FFF2-40B4-BE49-F238E27FC236}">
                  <a16:creationId xmlns:a16="http://schemas.microsoft.com/office/drawing/2014/main" id="{476867A4-EDF6-4D53-FA20-3ABC104C0494}"/>
                </a:ext>
              </a:extLst>
            </p:cNvPr>
            <p:cNvSpPr/>
            <p:nvPr/>
          </p:nvSpPr>
          <p:spPr>
            <a:xfrm>
              <a:off x="9728319" y="7032752"/>
              <a:ext cx="3808248" cy="110958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Two Service Units or Communities</a:t>
              </a:r>
            </a:p>
          </p:txBody>
        </p:sp>
        <p:sp>
          <p:nvSpPr>
            <p:cNvPr id="12" name="Rectangle: Rounded Corners 11">
              <a:extLst>
                <a:ext uri="{FF2B5EF4-FFF2-40B4-BE49-F238E27FC236}">
                  <a16:creationId xmlns:a16="http://schemas.microsoft.com/office/drawing/2014/main" id="{24AAA4A5-E64F-5E6C-32E6-B75EA6ACE187}"/>
                </a:ext>
              </a:extLst>
            </p:cNvPr>
            <p:cNvSpPr/>
            <p:nvPr/>
          </p:nvSpPr>
          <p:spPr>
            <a:xfrm>
              <a:off x="9728319" y="8338941"/>
              <a:ext cx="3822535" cy="10482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Entire council or Girl Scout Movement</a:t>
              </a:r>
            </a:p>
          </p:txBody>
        </p:sp>
        <p:sp>
          <p:nvSpPr>
            <p:cNvPr id="13" name="Plaque 12">
              <a:extLst>
                <a:ext uri="{FF2B5EF4-FFF2-40B4-BE49-F238E27FC236}">
                  <a16:creationId xmlns:a16="http://schemas.microsoft.com/office/drawing/2014/main" id="{106A7A86-7B45-8491-A25C-2D3B219D5DDA}"/>
                </a:ext>
              </a:extLst>
            </p:cNvPr>
            <p:cNvSpPr/>
            <p:nvPr/>
          </p:nvSpPr>
          <p:spPr>
            <a:xfrm>
              <a:off x="1314184" y="5199342"/>
              <a:ext cx="3108960" cy="1043183"/>
            </a:xfrm>
            <a:prstGeom prst="plaque">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Fantastic  Volunteer</a:t>
              </a:r>
            </a:p>
          </p:txBody>
        </p:sp>
        <p:sp>
          <p:nvSpPr>
            <p:cNvPr id="15" name="Flowchart: Preparation 14">
              <a:extLst>
                <a:ext uri="{FF2B5EF4-FFF2-40B4-BE49-F238E27FC236}">
                  <a16:creationId xmlns:a16="http://schemas.microsoft.com/office/drawing/2014/main" id="{F2351C75-6265-BE2A-5955-21C793530074}"/>
                </a:ext>
              </a:extLst>
            </p:cNvPr>
            <p:cNvSpPr/>
            <p:nvPr/>
          </p:nvSpPr>
          <p:spPr>
            <a:xfrm>
              <a:off x="5338229" y="6881580"/>
              <a:ext cx="2973823" cy="1423915"/>
            </a:xfrm>
            <a:prstGeom prst="flowChartPreparati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Where is their impact?</a:t>
              </a:r>
            </a:p>
          </p:txBody>
        </p:sp>
        <p:cxnSp>
          <p:nvCxnSpPr>
            <p:cNvPr id="17" name="Straight Connector 16">
              <a:extLst>
                <a:ext uri="{FF2B5EF4-FFF2-40B4-BE49-F238E27FC236}">
                  <a16:creationId xmlns:a16="http://schemas.microsoft.com/office/drawing/2014/main" id="{353E73C4-4672-C33D-1D13-FF8B1BD7E518}"/>
                </a:ext>
              </a:extLst>
            </p:cNvPr>
            <p:cNvCxnSpPr>
              <a:cxnSpLocks/>
            </p:cNvCxnSpPr>
            <p:nvPr/>
          </p:nvCxnSpPr>
          <p:spPr>
            <a:xfrm flipH="1" flipV="1">
              <a:off x="8950007" y="5585045"/>
              <a:ext cx="14287" cy="3267931"/>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B2B9E3-E827-0A2B-39EB-CA23A5EE82E8}"/>
                </a:ext>
              </a:extLst>
            </p:cNvPr>
            <p:cNvCxnSpPr>
              <a:cxnSpLocks/>
            </p:cNvCxnSpPr>
            <p:nvPr/>
          </p:nvCxnSpPr>
          <p:spPr>
            <a:xfrm>
              <a:off x="13522280" y="5570758"/>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203CB38-ACC3-3A83-14DC-94E9898FFA15}"/>
                </a:ext>
              </a:extLst>
            </p:cNvPr>
            <p:cNvSpPr/>
            <p:nvPr/>
          </p:nvSpPr>
          <p:spPr>
            <a:xfrm>
              <a:off x="1019989" y="7076770"/>
              <a:ext cx="3556000" cy="1185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Goes above and beyond</a:t>
              </a:r>
            </a:p>
          </p:txBody>
        </p:sp>
        <p:cxnSp>
          <p:nvCxnSpPr>
            <p:cNvPr id="24" name="Straight Connector 23">
              <a:extLst>
                <a:ext uri="{FF2B5EF4-FFF2-40B4-BE49-F238E27FC236}">
                  <a16:creationId xmlns:a16="http://schemas.microsoft.com/office/drawing/2014/main" id="{81F18B8D-78DB-DFE7-C0CF-C8DE4F3AF5A1}"/>
                </a:ext>
              </a:extLst>
            </p:cNvPr>
            <p:cNvCxnSpPr>
              <a:cxnSpLocks/>
            </p:cNvCxnSpPr>
            <p:nvPr/>
          </p:nvCxnSpPr>
          <p:spPr>
            <a:xfrm>
              <a:off x="13579430" y="655659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84FC38-8EE9-068E-6ECC-73C57241202A}"/>
                </a:ext>
              </a:extLst>
            </p:cNvPr>
            <p:cNvCxnSpPr>
              <a:cxnSpLocks/>
            </p:cNvCxnSpPr>
            <p:nvPr/>
          </p:nvCxnSpPr>
          <p:spPr>
            <a:xfrm>
              <a:off x="13522280" y="7704992"/>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944DC3-8E1C-8F57-55DF-57F48299DB8B}"/>
                </a:ext>
              </a:extLst>
            </p:cNvPr>
            <p:cNvCxnSpPr>
              <a:cxnSpLocks/>
            </p:cNvCxnSpPr>
            <p:nvPr/>
          </p:nvCxnSpPr>
          <p:spPr>
            <a:xfrm>
              <a:off x="13465130" y="8957213"/>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587D1D-8D55-334B-FE19-3746CE46D999}"/>
                </a:ext>
              </a:extLst>
            </p:cNvPr>
            <p:cNvCxnSpPr>
              <a:cxnSpLocks/>
            </p:cNvCxnSpPr>
            <p:nvPr/>
          </p:nvCxnSpPr>
          <p:spPr>
            <a:xfrm>
              <a:off x="4575989" y="7592280"/>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E8EA8F7-82D3-AE62-2680-1E73393E02CA}"/>
                </a:ext>
              </a:extLst>
            </p:cNvPr>
            <p:cNvCxnSpPr>
              <a:cxnSpLocks/>
            </p:cNvCxnSpPr>
            <p:nvPr/>
          </p:nvCxnSpPr>
          <p:spPr>
            <a:xfrm>
              <a:off x="8878570" y="564219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910DE8-DD19-6A19-52DA-758F94E1C349}"/>
                </a:ext>
              </a:extLst>
            </p:cNvPr>
            <p:cNvCxnSpPr>
              <a:cxnSpLocks/>
            </p:cNvCxnSpPr>
            <p:nvPr/>
          </p:nvCxnSpPr>
          <p:spPr>
            <a:xfrm>
              <a:off x="9027630" y="6513733"/>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CC79FA-1E85-3EC8-CF74-C3D0761B897E}"/>
                </a:ext>
              </a:extLst>
            </p:cNvPr>
            <p:cNvCxnSpPr>
              <a:cxnSpLocks/>
            </p:cNvCxnSpPr>
            <p:nvPr/>
          </p:nvCxnSpPr>
          <p:spPr>
            <a:xfrm>
              <a:off x="8899043" y="888577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3D3485-7098-A560-E397-C76E92C0B9EC}"/>
                </a:ext>
              </a:extLst>
            </p:cNvPr>
            <p:cNvCxnSpPr>
              <a:cxnSpLocks/>
            </p:cNvCxnSpPr>
            <p:nvPr/>
          </p:nvCxnSpPr>
          <p:spPr>
            <a:xfrm>
              <a:off x="8111161" y="7592280"/>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3D49FD-0CD8-23F8-DD53-4AB7C4C13A09}"/>
                </a:ext>
              </a:extLst>
            </p:cNvPr>
            <p:cNvCxnSpPr>
              <a:cxnSpLocks/>
            </p:cNvCxnSpPr>
            <p:nvPr/>
          </p:nvCxnSpPr>
          <p:spPr>
            <a:xfrm>
              <a:off x="8878570" y="763355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5B552A1-7700-31E5-B692-08948750D7C3}"/>
                </a:ext>
              </a:extLst>
            </p:cNvPr>
            <p:cNvCxnSpPr>
              <a:cxnSpLocks/>
            </p:cNvCxnSpPr>
            <p:nvPr/>
          </p:nvCxnSpPr>
          <p:spPr>
            <a:xfrm flipH="1" flipV="1">
              <a:off x="2812277" y="6228237"/>
              <a:ext cx="100011" cy="834245"/>
            </a:xfrm>
            <a:prstGeom prst="line">
              <a:avLst/>
            </a:prstGeom>
            <a:ln w="57150">
              <a:solidFill>
                <a:srgbClr val="A0DEF1"/>
              </a:solidFill>
            </a:ln>
          </p:spPr>
          <p:style>
            <a:lnRef idx="1">
              <a:schemeClr val="accent1"/>
            </a:lnRef>
            <a:fillRef idx="0">
              <a:schemeClr val="accent1"/>
            </a:fillRef>
            <a:effectRef idx="0">
              <a:schemeClr val="accent1"/>
            </a:effectRef>
            <a:fontRef idx="minor">
              <a:schemeClr val="tx1"/>
            </a:fontRef>
          </p:style>
        </p:cxnSp>
      </p:grpSp>
      <p:sp>
        <p:nvSpPr>
          <p:cNvPr id="47" name="Rectangle: Rounded Corners 46">
            <a:extLst>
              <a:ext uri="{FF2B5EF4-FFF2-40B4-BE49-F238E27FC236}">
                <a16:creationId xmlns:a16="http://schemas.microsoft.com/office/drawing/2014/main" id="{2CE200AA-FC7F-C560-0284-05BD3D3B5C17}"/>
              </a:ext>
            </a:extLst>
          </p:cNvPr>
          <p:cNvSpPr/>
          <p:nvPr/>
        </p:nvSpPr>
        <p:spPr>
          <a:xfrm>
            <a:off x="5356735" y="4217391"/>
            <a:ext cx="6471458" cy="738279"/>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3000" b="1" dirty="0">
                <a:solidFill>
                  <a:schemeClr val="bg1"/>
                </a:solidFill>
                <a:latin typeface="Girl Scout Display Light"/>
              </a:rPr>
              <a:t>How do I choose the right award?</a:t>
            </a:r>
          </a:p>
        </p:txBody>
      </p:sp>
      <p:sp>
        <p:nvSpPr>
          <p:cNvPr id="16" name="Rectangle 15">
            <a:extLst>
              <a:ext uri="{FF2B5EF4-FFF2-40B4-BE49-F238E27FC236}">
                <a16:creationId xmlns:a16="http://schemas.microsoft.com/office/drawing/2014/main" id="{29D92ED1-BD8E-4361-2DAA-240197B1455D}"/>
              </a:ext>
            </a:extLst>
          </p:cNvPr>
          <p:cNvSpPr/>
          <p:nvPr/>
        </p:nvSpPr>
        <p:spPr>
          <a:xfrm>
            <a:off x="694642" y="576944"/>
            <a:ext cx="8443916" cy="3257548"/>
          </a:xfrm>
          <a:prstGeom prst="roundRect">
            <a:avLst/>
          </a:prstGeom>
          <a:solidFill>
            <a:srgbClr val="AF0061"/>
          </a:solidFill>
          <a:ln>
            <a:solidFill>
              <a:srgbClr val="AF006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3200" b="1" dirty="0">
                <a:solidFill>
                  <a:schemeClr val="bg1"/>
                </a:solidFill>
                <a:latin typeface="Girl Scout Display Light"/>
              </a:rPr>
              <a:t>Who can be nominated? </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Anyone who meets the specific award criteria</a:t>
            </a:r>
            <a:endParaRPr lang="en-US" sz="28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Any active, registered, Girl Scout volunteer in good standing</a:t>
            </a:r>
            <a:endParaRPr lang="en-US" sz="2800" dirty="0">
              <a:solidFill>
                <a:schemeClr val="bg1"/>
              </a:solidFill>
              <a:latin typeface="Girl Scout Display Light"/>
              <a:ea typeface="Calibri"/>
              <a:cs typeface="Calibri"/>
            </a:endParaRPr>
          </a:p>
          <a:p>
            <a:r>
              <a:rPr lang="en-US" sz="3200" b="1" dirty="0">
                <a:solidFill>
                  <a:schemeClr val="bg1"/>
                </a:solidFill>
                <a:latin typeface="Girl Scout Display Light"/>
              </a:rPr>
              <a:t>Who can nominate?</a:t>
            </a:r>
            <a:r>
              <a:rPr lang="en-US" sz="3200" dirty="0">
                <a:solidFill>
                  <a:schemeClr val="bg1"/>
                </a:solidFill>
                <a:latin typeface="Girl Scout Display Light"/>
              </a:rPr>
              <a:t> </a:t>
            </a:r>
          </a:p>
          <a:p>
            <a:pPr marL="457200" indent="-457200">
              <a:buFont typeface="Arial,Sans-Serif"/>
              <a:buChar char="•"/>
            </a:pPr>
            <a:r>
              <a:rPr lang="en-US" sz="2800" i="1" dirty="0">
                <a:solidFill>
                  <a:schemeClr val="bg1"/>
                </a:solidFill>
                <a:latin typeface="Girl Scout Display Light"/>
              </a:rPr>
              <a:t>Anyone but the volunteer themselves</a:t>
            </a:r>
            <a:endParaRPr lang="en-US" dirty="0">
              <a:solidFill>
                <a:schemeClr val="bg1"/>
              </a:solidFill>
            </a:endParaRPr>
          </a:p>
          <a:p>
            <a:endParaRPr lang="en-US" sz="2800" b="1" dirty="0">
              <a:solidFill>
                <a:schemeClr val="bg1"/>
              </a:solidFill>
              <a:latin typeface="Girl Scout Text Book"/>
            </a:endParaRPr>
          </a:p>
        </p:txBody>
      </p:sp>
      <p:sp>
        <p:nvSpPr>
          <p:cNvPr id="21" name="Rectangle 15">
            <a:extLst>
              <a:ext uri="{FF2B5EF4-FFF2-40B4-BE49-F238E27FC236}">
                <a16:creationId xmlns:a16="http://schemas.microsoft.com/office/drawing/2014/main" id="{6BAEC3A6-78FC-A2C6-3D4B-D0D6F43EA35C}"/>
              </a:ext>
            </a:extLst>
          </p:cNvPr>
          <p:cNvSpPr/>
          <p:nvPr/>
        </p:nvSpPr>
        <p:spPr>
          <a:xfrm>
            <a:off x="9724341" y="691241"/>
            <a:ext cx="8329614" cy="3143249"/>
          </a:xfrm>
          <a:prstGeom prst="roundRect">
            <a:avLst/>
          </a:prstGeom>
          <a:solidFill>
            <a:srgbClr val="AF0061"/>
          </a:solidFill>
          <a:ln>
            <a:solidFill>
              <a:srgbClr val="AF006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3200" b="1" dirty="0">
                <a:solidFill>
                  <a:schemeClr val="bg1"/>
                </a:solidFill>
                <a:latin typeface="Girl Scout Display Light"/>
              </a:rPr>
              <a:t>How do I nominate?</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Using the online nomination form and </a:t>
            </a:r>
            <a:endParaRPr lang="en-US" sz="2800" dirty="0">
              <a:solidFill>
                <a:schemeClr val="bg1"/>
              </a:solidFill>
              <a:latin typeface="Girl Scout Display Light"/>
            </a:endParaRPr>
          </a:p>
          <a:p>
            <a:r>
              <a:rPr lang="en-US" sz="2800" i="1" dirty="0">
                <a:solidFill>
                  <a:schemeClr val="bg1"/>
                </a:solidFill>
                <a:latin typeface="Girl Scout Display Light"/>
              </a:rPr>
              <a:t>      Endorsement form found on our council's</a:t>
            </a:r>
            <a:endParaRPr lang="en-US" sz="2800" dirty="0">
              <a:solidFill>
                <a:schemeClr val="bg1"/>
              </a:solidFill>
              <a:latin typeface="Girl Scout Display Light"/>
            </a:endParaRPr>
          </a:p>
          <a:p>
            <a:r>
              <a:rPr lang="en-US" sz="2800" i="1" dirty="0">
                <a:solidFill>
                  <a:schemeClr val="bg1"/>
                </a:solidFill>
                <a:latin typeface="Girl Scout Display Light"/>
              </a:rPr>
              <a:t>    webpage under Forms</a:t>
            </a:r>
            <a:r>
              <a:rPr lang="en-US" sz="2800" dirty="0">
                <a:solidFill>
                  <a:schemeClr val="bg1"/>
                </a:solidFill>
                <a:latin typeface="Girl Scout Display Light"/>
              </a:rPr>
              <a:t>.</a:t>
            </a:r>
          </a:p>
          <a:p>
            <a:r>
              <a:rPr lang="en-US" sz="3200" b="1" dirty="0">
                <a:solidFill>
                  <a:schemeClr val="bg1"/>
                </a:solidFill>
                <a:latin typeface="Girl Scout Display Light"/>
              </a:rPr>
              <a:t>Deadline: </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February 1</a:t>
            </a:r>
            <a:endParaRPr lang="en-US" dirty="0">
              <a:solidFill>
                <a:schemeClr val="bg1"/>
              </a:solidFill>
            </a:endParaRPr>
          </a:p>
          <a:p>
            <a:endParaRPr lang="en-US" sz="2800" dirty="0">
              <a:solidFill>
                <a:schemeClr val="bg1"/>
              </a:solidFill>
              <a:latin typeface="Girl Scout Display Light"/>
            </a:endParaRPr>
          </a:p>
          <a:p>
            <a:endParaRPr lang="en-US" sz="2800" dirty="0">
              <a:solidFill>
                <a:schemeClr val="bg1"/>
              </a:solidFill>
              <a:latin typeface="Girl Scout Display Light"/>
            </a:endParaRPr>
          </a:p>
        </p:txBody>
      </p:sp>
    </p:spTree>
    <p:extLst>
      <p:ext uri="{BB962C8B-B14F-4D97-AF65-F5344CB8AC3E}">
        <p14:creationId xmlns:p14="http://schemas.microsoft.com/office/powerpoint/2010/main" val="34171700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C7722AA-0B6F-8EBB-C720-0FB3C4A195B3}"/>
              </a:ext>
            </a:extLst>
          </p:cNvPr>
          <p:cNvSpPr/>
          <p:nvPr/>
        </p:nvSpPr>
        <p:spPr>
          <a:xfrm>
            <a:off x="3460750" y="603250"/>
            <a:ext cx="10788650" cy="723900"/>
          </a:xfrm>
          <a:prstGeom prst="roundRect">
            <a:avLst/>
          </a:prstGeom>
          <a:solidFill>
            <a:srgbClr val="AF0061"/>
          </a:solidFill>
          <a:ln>
            <a:solidFill>
              <a:srgbClr val="AF006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latin typeface="Girl Scout Display Light"/>
                <a:ea typeface="Calibri"/>
                <a:cs typeface="Calibri"/>
              </a:rPr>
              <a:t>Writing Nominations and Endorsement Letters</a:t>
            </a:r>
            <a:endParaRPr lang="en-US" sz="3600" dirty="0">
              <a:ea typeface="Calibri"/>
              <a:cs typeface="Calibri"/>
            </a:endParaRPr>
          </a:p>
        </p:txBody>
      </p:sp>
      <p:sp>
        <p:nvSpPr>
          <p:cNvPr id="10" name="Rectangle: Rounded Corners 9">
            <a:extLst>
              <a:ext uri="{FF2B5EF4-FFF2-40B4-BE49-F238E27FC236}">
                <a16:creationId xmlns:a16="http://schemas.microsoft.com/office/drawing/2014/main" id="{090B4AC3-F615-AF69-48F1-9F4E65D2FCE8}"/>
              </a:ext>
            </a:extLst>
          </p:cNvPr>
          <p:cNvSpPr/>
          <p:nvPr/>
        </p:nvSpPr>
        <p:spPr>
          <a:xfrm>
            <a:off x="9937750" y="1635125"/>
            <a:ext cx="7820025" cy="8216900"/>
          </a:xfrm>
          <a:prstGeom prst="roundRect">
            <a:avLst/>
          </a:prstGeom>
          <a:solidFill>
            <a:schemeClr val="accent2">
              <a:lumMod val="20000"/>
              <a:lumOff val="80000"/>
            </a:schemeClr>
          </a:solidFill>
          <a:ln>
            <a:solidFill>
              <a:schemeClr val="accent2">
                <a:lumMod val="20000"/>
                <a:lumOff val="80000"/>
              </a:schemeClr>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solidFill>
                  <a:schemeClr val="tx1"/>
                </a:solidFill>
                <a:latin typeface="Girl Scout Display Light"/>
                <a:ea typeface="Calibri"/>
                <a:cs typeface="Calibri"/>
              </a:rPr>
              <a:t>DON'T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who has received an award in the last two years. </a:t>
            </a:r>
            <a:endParaRPr lang="en-US" dirty="0">
              <a:solidFill>
                <a:schemeClr val="tx1"/>
              </a:solidFill>
              <a:ea typeface="Calibri"/>
              <a:cs typeface="Calibri"/>
            </a:endParaRP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who does not meet the requirements.</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Just make a list. </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you do not know.</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Leave questions on the nomination form blank.</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Include information about what they do for other organizations.</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Wait until the last minute to ask for letters of endorsement.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Submit the same letter for different people.</a:t>
            </a:r>
          </a:p>
          <a:p>
            <a:endParaRPr lang="en-US" sz="2800" dirty="0">
              <a:latin typeface="Girl Scout Display Light"/>
              <a:ea typeface="Calibri"/>
              <a:cs typeface="Calibri"/>
            </a:endParaRPr>
          </a:p>
          <a:p>
            <a:pPr marL="342900" indent="-342900">
              <a:buFont typeface="Arial"/>
              <a:buChar char="•"/>
            </a:pPr>
            <a:endParaRPr lang="en-US" sz="2800" dirty="0">
              <a:latin typeface="Girl Scout Display Light"/>
              <a:ea typeface="Calibri"/>
              <a:cs typeface="Calibri"/>
            </a:endParaRPr>
          </a:p>
        </p:txBody>
      </p:sp>
      <p:sp>
        <p:nvSpPr>
          <p:cNvPr id="12" name="Rectangle: Rounded Corners 11">
            <a:extLst>
              <a:ext uri="{FF2B5EF4-FFF2-40B4-BE49-F238E27FC236}">
                <a16:creationId xmlns:a16="http://schemas.microsoft.com/office/drawing/2014/main" id="{CC9CD99A-34B8-859A-93A9-11EF5933B4CF}"/>
              </a:ext>
            </a:extLst>
          </p:cNvPr>
          <p:cNvSpPr/>
          <p:nvPr/>
        </p:nvSpPr>
        <p:spPr>
          <a:xfrm>
            <a:off x="698499" y="1635125"/>
            <a:ext cx="8613775" cy="8216900"/>
          </a:xfrm>
          <a:prstGeom prst="roundRect">
            <a:avLst/>
          </a:prstGeom>
          <a:solidFill>
            <a:srgbClr val="A0DEF1"/>
          </a:solidFill>
          <a:ln>
            <a:solidFill>
              <a:srgbClr val="A0DEF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solidFill>
                  <a:schemeClr val="tx1"/>
                </a:solidFill>
                <a:latin typeface="Girl Scout Display Light"/>
                <a:ea typeface="Calibri"/>
                <a:cs typeface="Calibri"/>
              </a:rPr>
              <a:t>DO</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a person only for one award.</a:t>
            </a:r>
            <a:endParaRPr lang="en-US" sz="2800" dirty="0">
              <a:solidFill>
                <a:schemeClr val="tx1"/>
              </a:solidFill>
              <a:ea typeface="Calibri"/>
              <a:cs typeface="Calibri"/>
            </a:endParaRP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you know who is deserving and meets the requirements of the award.</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Be specific in what you write.</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Fill out the entire nomination form, sharing what the nominee has done that is above and beyond their position/role.</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Ask people to write letters of endorsement.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Coordinate with people writing letters and submitting nomination form. Details need to be on the nomination form. </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Ensure the Nomination and Letters of Endorsement are submitted by on-time.</a:t>
            </a:r>
          </a:p>
          <a:p>
            <a:pPr marL="342900" indent="-342900">
              <a:buFont typeface="Arial"/>
              <a:buChar char="•"/>
            </a:pPr>
            <a:endParaRPr lang="en-US" sz="2800" dirty="0">
              <a:latin typeface="Girl Scout Display Light"/>
              <a:ea typeface="Calibri"/>
              <a:cs typeface="Calibri"/>
            </a:endParaRPr>
          </a:p>
          <a:p>
            <a:pPr marL="342900" indent="-342900">
              <a:buFont typeface="Arial"/>
              <a:buChar char="•"/>
            </a:pPr>
            <a:endParaRPr lang="en-US" sz="2000" dirty="0">
              <a:latin typeface="Girl Scout Display Light"/>
              <a:ea typeface="Calibri"/>
              <a:cs typeface="Calibri"/>
            </a:endParaRPr>
          </a:p>
        </p:txBody>
      </p:sp>
    </p:spTree>
    <p:extLst>
      <p:ext uri="{BB962C8B-B14F-4D97-AF65-F5344CB8AC3E}">
        <p14:creationId xmlns:p14="http://schemas.microsoft.com/office/powerpoint/2010/main" val="159509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10D8-9414-6F1F-780D-8C0B50E5BD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A75EEF-7B53-ADED-EBE1-64E51838C84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8CD2146A-638C-029B-41C8-4D160B912C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7CF41B-295C-F9B9-04E9-38016B349A1A}"/>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5" name="TextBox 4">
            <a:extLst>
              <a:ext uri="{FF2B5EF4-FFF2-40B4-BE49-F238E27FC236}">
                <a16:creationId xmlns:a16="http://schemas.microsoft.com/office/drawing/2014/main" id="{56A8D296-DA43-CFA7-BF37-516B989E98A6}"/>
              </a:ext>
            </a:extLst>
          </p:cNvPr>
          <p:cNvSpPr txBox="1"/>
          <p:nvPr/>
        </p:nvSpPr>
        <p:spPr>
          <a:xfrm>
            <a:off x="13350218" y="4701716"/>
            <a:ext cx="493778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irl Scout 1" panose="020B0604020202020204" charset="0"/>
              </a:rPr>
              <a:t>A huge congratulations to Tiffany, a Girl Scout Cadette from Troop 10182, for winning this year's Cookie Hoodie Design Contest! </a:t>
            </a:r>
            <a:br>
              <a:rPr lang="en-US" sz="2000" dirty="0">
                <a:latin typeface="Girl Scout 1" panose="020B0604020202020204" charset="0"/>
              </a:rPr>
            </a:br>
            <a:br>
              <a:rPr lang="en-US" sz="2000" dirty="0">
                <a:latin typeface="Girl Scout 1" panose="020B0604020202020204" charset="0"/>
              </a:rPr>
            </a:br>
            <a:r>
              <a:rPr lang="en-US" sz="2000" dirty="0">
                <a:latin typeface="Girl Scout 1" panose="020B0604020202020204" charset="0"/>
                <a:hlinkClick r:id="rId6" tooltip="https://click.email.girlscouts.org/?qs=e6e4828de4a6f4fcc31fcdb6ed2a92c46d6e7b4d4e9538fb0786040527f34341f131119e7a1b77f192f9bce04d23302a"/>
              </a:rPr>
              <a:t>Pre-order your cookie hoodie by Sunday, November 30!</a:t>
            </a:r>
            <a:r>
              <a:rPr lang="en-US" sz="2000" dirty="0">
                <a:latin typeface="Girl Scout 1" panose="020B0604020202020204" charset="0"/>
              </a:rPr>
              <a:t> All orders are available for delivery or pick-up in mid-December.</a:t>
            </a:r>
          </a:p>
          <a:p>
            <a:pPr algn="ctr"/>
            <a:endParaRPr lang="en-US" dirty="0"/>
          </a:p>
        </p:txBody>
      </p:sp>
      <p:pic>
        <p:nvPicPr>
          <p:cNvPr id="6" name="Picture 5" descr="A white hoodie with brown text and oranges&#10;&#10;AI-generated content may be incorrect.">
            <a:extLst>
              <a:ext uri="{FF2B5EF4-FFF2-40B4-BE49-F238E27FC236}">
                <a16:creationId xmlns:a16="http://schemas.microsoft.com/office/drawing/2014/main" id="{87ACE9DB-A623-B932-7863-6A8136853B02}"/>
              </a:ext>
            </a:extLst>
          </p:cNvPr>
          <p:cNvPicPr>
            <a:picLocks noChangeAspect="1"/>
          </p:cNvPicPr>
          <p:nvPr/>
        </p:nvPicPr>
        <p:blipFill>
          <a:blip r:embed="rId7"/>
          <a:stretch>
            <a:fillRect/>
          </a:stretch>
        </p:blipFill>
        <p:spPr>
          <a:xfrm>
            <a:off x="14656258" y="7298372"/>
            <a:ext cx="3343042" cy="2571480"/>
          </a:xfrm>
          <a:prstGeom prst="rect">
            <a:avLst/>
          </a:prstGeom>
        </p:spPr>
      </p:pic>
      <p:sp>
        <p:nvSpPr>
          <p:cNvPr id="7" name="TextBox 6">
            <a:extLst>
              <a:ext uri="{FF2B5EF4-FFF2-40B4-BE49-F238E27FC236}">
                <a16:creationId xmlns:a16="http://schemas.microsoft.com/office/drawing/2014/main" id="{4825290B-5408-3DE1-E5B8-386FD000C7C1}"/>
              </a:ext>
            </a:extLst>
          </p:cNvPr>
          <p:cNvSpPr txBox="1"/>
          <p:nvPr/>
        </p:nvSpPr>
        <p:spPr>
          <a:xfrm>
            <a:off x="8083398" y="2327175"/>
            <a:ext cx="945906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Girl Scout 1" panose="020B0604020202020204" charset="0"/>
                <a:ea typeface="Calibri"/>
                <a:cs typeface="Calibri"/>
              </a:rPr>
              <a:t>Reminder! Cookie Dough Expires on 12/12/2025.</a:t>
            </a:r>
          </a:p>
          <a:p>
            <a:r>
              <a:rPr lang="en-US" sz="2000" dirty="0">
                <a:latin typeface="Girl Scout 1" panose="020B0604020202020204" charset="0"/>
                <a:ea typeface="Calibri"/>
                <a:cs typeface="Calibri"/>
              </a:rPr>
              <a:t>Drop by the store or mobile shop near you or use the </a:t>
            </a:r>
            <a:r>
              <a:rPr lang="en-US" sz="2000" dirty="0">
                <a:latin typeface="Girl Scout 1" panose="020B0604020202020204" charset="0"/>
                <a:ea typeface="Calibri"/>
                <a:cs typeface="Calibri"/>
                <a:hlinkClick r:id="rId8"/>
              </a:rPr>
              <a:t>GSCP2P Shop Order Form</a:t>
            </a:r>
            <a:r>
              <a:rPr lang="en-US" sz="2000" dirty="0">
                <a:latin typeface="Girl Scout 1" panose="020B0604020202020204" charset="0"/>
                <a:ea typeface="Calibri"/>
                <a:cs typeface="Calibri"/>
              </a:rPr>
              <a:t> and a Business Operations staff member will contact you to process your order.</a:t>
            </a:r>
          </a:p>
          <a:p>
            <a:endParaRPr lang="en-US" dirty="0">
              <a:ea typeface="Calibri"/>
              <a:cs typeface="Calibri"/>
            </a:endParaRPr>
          </a:p>
        </p:txBody>
      </p:sp>
      <p:sp>
        <p:nvSpPr>
          <p:cNvPr id="8" name="TextBox 7">
            <a:extLst>
              <a:ext uri="{FF2B5EF4-FFF2-40B4-BE49-F238E27FC236}">
                <a16:creationId xmlns:a16="http://schemas.microsoft.com/office/drawing/2014/main" id="{8A6FEDCC-FAC3-9F86-A16A-B1E7BE785C1D}"/>
              </a:ext>
            </a:extLst>
          </p:cNvPr>
          <p:cNvSpPr txBox="1"/>
          <p:nvPr/>
        </p:nvSpPr>
        <p:spPr>
          <a:xfrm>
            <a:off x="8083398" y="4020552"/>
            <a:ext cx="6284161"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Girl Scout 1" panose="020B0604020202020204" charset="0"/>
                <a:ea typeface="Calibri"/>
                <a:cs typeface="Calibri"/>
              </a:rPr>
              <a:t>Upcoming Mobile Shops &amp; Special Shop Hours</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Cookie Expo &amp; University Mobile Shop</a:t>
            </a:r>
          </a:p>
          <a:p>
            <a:r>
              <a:rPr lang="en-US" sz="2000" dirty="0">
                <a:latin typeface="Girl Scout 1" panose="020B0604020202020204" charset="0"/>
                <a:ea typeface="Calibri"/>
                <a:cs typeface="Calibri"/>
              </a:rPr>
              <a:t>12/6  9 a.m.-3:30 p.m.</a:t>
            </a:r>
          </a:p>
          <a:p>
            <a:r>
              <a:rPr lang="en-US" sz="2000" dirty="0">
                <a:latin typeface="Girl Scout 1" panose="020B0604020202020204" charset="0"/>
                <a:ea typeface="Calibri"/>
                <a:cs typeface="Calibri"/>
              </a:rPr>
              <a:t>Black Mountain, NC</a:t>
            </a:r>
          </a:p>
          <a:p>
            <a:endParaRPr lang="en-US" sz="2000" b="1" dirty="0">
              <a:latin typeface="Girl Scout 1" panose="020B0604020202020204" charset="0"/>
              <a:ea typeface="Calibri"/>
              <a:cs typeface="Calibri"/>
            </a:endParaRPr>
          </a:p>
          <a:p>
            <a:r>
              <a:rPr lang="en-US" sz="2000" b="1" dirty="0">
                <a:latin typeface="Girl Scout 1" panose="020B0604020202020204" charset="0"/>
                <a:ea typeface="Calibri"/>
                <a:cs typeface="Calibri"/>
              </a:rPr>
              <a:t>Triad Shop Open </a:t>
            </a:r>
            <a:endParaRPr lang="en-US" sz="2000" dirty="0">
              <a:latin typeface="Girl Scout 1" panose="020B0604020202020204" charset="0"/>
            </a:endParaRPr>
          </a:p>
          <a:p>
            <a:r>
              <a:rPr lang="en-US" sz="2000" dirty="0">
                <a:latin typeface="Girl Scout 1" panose="020B0604020202020204" charset="0"/>
                <a:ea typeface="Calibri"/>
                <a:cs typeface="Calibri"/>
              </a:rPr>
              <a:t>12/14 3:30-4:30 p.m. for SU 147 &amp; 148</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Forsyth Cookie Rally Mobile Shop</a:t>
            </a:r>
          </a:p>
          <a:p>
            <a:r>
              <a:rPr lang="en-US" sz="2000" dirty="0">
                <a:latin typeface="Girl Scout 1" panose="020B0604020202020204" charset="0"/>
                <a:ea typeface="Calibri"/>
                <a:cs typeface="Calibri"/>
              </a:rPr>
              <a:t>Winston Salem</a:t>
            </a:r>
          </a:p>
          <a:p>
            <a:r>
              <a:rPr lang="en-US" sz="2000" dirty="0">
                <a:latin typeface="Girl Scout 1"/>
                <a:ea typeface="Calibri"/>
                <a:cs typeface="Calibri"/>
              </a:rPr>
              <a:t>1/14 2-5 p.m. for SU144 </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Cookie Rally Mobile Shop</a:t>
            </a:r>
          </a:p>
          <a:p>
            <a:r>
              <a:rPr lang="en-US" sz="2000" dirty="0">
                <a:latin typeface="Girl Scout 1" panose="020B0604020202020204" charset="0"/>
                <a:ea typeface="Calibri"/>
                <a:cs typeface="Calibri"/>
              </a:rPr>
              <a:t>Connelly Springs</a:t>
            </a:r>
          </a:p>
          <a:p>
            <a:r>
              <a:rPr lang="en-US" sz="2000" dirty="0">
                <a:latin typeface="Girl Scout 1" panose="020B0604020202020204" charset="0"/>
                <a:ea typeface="Calibri"/>
                <a:cs typeface="Calibri"/>
              </a:rPr>
              <a:t>1/4 3-5:30 PM for SU129</a:t>
            </a:r>
          </a:p>
          <a:p>
            <a:endParaRPr lang="en-US" sz="2000" dirty="0">
              <a:latin typeface="Girl Scout 1" panose="020B0604020202020204" charset="0"/>
              <a:ea typeface="Calibri"/>
              <a:cs typeface="Calibri"/>
            </a:endParaRPr>
          </a:p>
          <a:p>
            <a:r>
              <a:rPr lang="en-US" sz="2000" dirty="0">
                <a:latin typeface="Girl Scout 1" panose="020B0604020202020204" charset="0"/>
                <a:ea typeface="Calibri"/>
                <a:cs typeface="Calibri"/>
              </a:rPr>
              <a:t>Want to schedule a mobile shop? Check out our website and request a mobile shop today! </a:t>
            </a: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74628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dirty="0">
                <a:solidFill>
                  <a:srgbClr val="FFFFFF"/>
                </a:solidFill>
                <a:latin typeface="Girl Scout 1"/>
                <a:ea typeface="Girl Scout 1"/>
                <a:cs typeface="Girl Scout 1"/>
                <a:sym typeface="Girl Scout 1"/>
              </a:rPr>
              <a:t>Please enter your name, Service </a:t>
            </a:r>
            <a:r>
              <a:rPr lang="en-US" sz="3000" i="1" dirty="0">
                <a:solidFill>
                  <a:srgbClr val="FFFFFF"/>
                </a:solidFill>
                <a:latin typeface="Girl Scout 1"/>
                <a:ea typeface="Girl Scout 1"/>
                <a:cs typeface="Girl Scout 1"/>
                <a:sym typeface="Girl Scout 1"/>
              </a:rPr>
              <a:t>U</a:t>
            </a:r>
            <a:r>
              <a:rPr lang="en-US" sz="3000" i="1" spc="0" dirty="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Next Steps</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a:t>
            </a:r>
            <a:endParaRPr lang="en-US" dirty="0"/>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668550"/>
            <a:ext cx="11968200" cy="1021804"/>
          </a:xfrm>
          <a:prstGeom prst="rect">
            <a:avLst/>
          </a:prstGeom>
        </p:spPr>
        <p:txBody>
          <a:bodyPr lIns="0" tIns="0" rIns="0" bIns="0" rtlCol="0" anchor="t">
            <a:spAutoFit/>
          </a:bodyPr>
          <a:lstStyle/>
          <a:p>
            <a:pPr algn="ctr">
              <a:lnSpc>
                <a:spcPts val="8260"/>
              </a:lnSpc>
            </a:pPr>
            <a:r>
              <a:rPr lang="en-US" sz="5901" spc="139" dirty="0">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77005" y="638544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
        <p:nvSpPr>
          <p:cNvPr id="24" name="TextBox 23">
            <a:extLst>
              <a:ext uri="{FF2B5EF4-FFF2-40B4-BE49-F238E27FC236}">
                <a16:creationId xmlns:a16="http://schemas.microsoft.com/office/drawing/2014/main" id="{779C115C-0320-727A-07E1-1A4C40CECF67}"/>
              </a:ext>
            </a:extLst>
          </p:cNvPr>
          <p:cNvSpPr txBox="1"/>
          <p:nvPr/>
        </p:nvSpPr>
        <p:spPr>
          <a:xfrm>
            <a:off x="3139494" y="1818779"/>
            <a:ext cx="11968200" cy="1231106"/>
          </a:xfrm>
          <a:prstGeom prst="rect">
            <a:avLst/>
          </a:prstGeom>
        </p:spPr>
        <p:txBody>
          <a:bodyPr lIns="0" tIns="0" rIns="0" bIns="0" rtlCol="0" anchor="t">
            <a:spAutoFit/>
          </a:bodyPr>
          <a:lstStyle/>
          <a:p>
            <a:pPr marL="571500" indent="-571500" algn="ctr">
              <a:buFont typeface="Arial" panose="020B0604020202020204" pitchFamily="34" charset="0"/>
              <a:buChar char="•"/>
            </a:pPr>
            <a:endParaRPr lang="en-US" sz="4000" spc="139" dirty="0">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endParaRPr lang="en-US" sz="4000" spc="139" dirty="0">
              <a:solidFill>
                <a:srgbClr val="FFFFFF"/>
              </a:solidFill>
              <a:latin typeface="Girl Scout 2"/>
              <a:ea typeface="Girl Scout 2"/>
              <a:cs typeface="Girl Scout 2"/>
              <a:sym typeface="Girl Scout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dirty="0">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BB2ABAA-7D23-0FF1-4DD2-328FB1088288}"/>
              </a:ext>
            </a:extLst>
          </p:cNvPr>
          <p:cNvSpPr txBox="1"/>
          <p:nvPr/>
        </p:nvSpPr>
        <p:spPr>
          <a:xfrm>
            <a:off x="7910187" y="2338678"/>
            <a:ext cx="10203434" cy="8494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panose="020B0604020202020204" charset="0"/>
              </a:rPr>
              <a:t>Renewed girls - 3902</a:t>
            </a:r>
          </a:p>
          <a:p>
            <a:r>
              <a:rPr lang="en-US" sz="3000" dirty="0">
                <a:latin typeface="Girl Scout 1" panose="020B0604020202020204" charset="0"/>
              </a:rPr>
              <a:t>New girls – 999</a:t>
            </a:r>
          </a:p>
          <a:p>
            <a:r>
              <a:rPr lang="en-US" sz="3000" dirty="0">
                <a:latin typeface="Girl Scout 1" panose="020B0604020202020204" charset="0"/>
              </a:rPr>
              <a:t>Total girl - 4901</a:t>
            </a:r>
          </a:p>
          <a:p>
            <a:endParaRPr lang="en-US" dirty="0">
              <a:latin typeface="Girl Scout 1" panose="020B0604020202020204" charset="0"/>
            </a:endParaRPr>
          </a:p>
          <a:p>
            <a:endParaRPr lang="en-US" dirty="0">
              <a:latin typeface="Girl Scout 1" panose="020B0604020202020204" charset="0"/>
            </a:endParaRPr>
          </a:p>
          <a:p>
            <a:r>
              <a:rPr lang="en-US" sz="3000" dirty="0">
                <a:latin typeface="Girl Scout 1" panose="020B0604020202020204" charset="0"/>
              </a:rPr>
              <a:t>Total numbers (Girls + Adults) - 8835</a:t>
            </a:r>
            <a:endParaRPr lang="en-US" dirty="0">
              <a:latin typeface="Girl Scout 1" panose="020B0604020202020204" charset="0"/>
            </a:endParaRPr>
          </a:p>
          <a:p>
            <a:pPr fontAlgn="base"/>
            <a:endParaRPr lang="en-US" sz="3000" i="1" dirty="0">
              <a:latin typeface="Girl Scout 1" panose="020B0604020202020204" charset="0"/>
            </a:endParaRPr>
          </a:p>
          <a:p>
            <a:r>
              <a:rPr lang="en-US" sz="3000" i="1" dirty="0">
                <a:latin typeface="Girl Scout 1" panose="020B0604020202020204" charset="0"/>
              </a:rPr>
              <a:t>Congratulations to our additional SUs for achieving their ON TIME October 31 goal: 130 and 137 along with last month's SUs 114, 117, 118, 124, 125, 126, 131, 135, 141, 146, 148, 149 and 155. </a:t>
            </a:r>
          </a:p>
          <a:p>
            <a:endParaRPr lang="en-US" sz="3000" i="1" dirty="0">
              <a:latin typeface="Girl Scout 1" panose="020B0604020202020204" charset="0"/>
            </a:endParaRPr>
          </a:p>
          <a:p>
            <a:r>
              <a:rPr lang="en-US" sz="3000" i="1" dirty="0">
                <a:latin typeface="Girl Scout 1"/>
              </a:rPr>
              <a:t>With your help, 19 new troops have been started this FALL! </a:t>
            </a:r>
          </a:p>
          <a:p>
            <a:endParaRPr lang="en-US" sz="3000" i="1" dirty="0">
              <a:latin typeface="Girl Scout 1" panose="020B0604020202020204" charset="0"/>
            </a:endParaRPr>
          </a:p>
          <a:p>
            <a:r>
              <a:rPr lang="en-US" sz="3000" i="1" dirty="0">
                <a:latin typeface="Girl Scout 1" panose="020B0604020202020204" charset="0"/>
              </a:rPr>
              <a:t>It's not too late to sign up for the Girl Scout Experience Boxes – Daisy or Brownie. Contact your Engagement Manager!</a:t>
            </a:r>
          </a:p>
          <a:p>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361921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a:ea typeface="Calibri"/>
                <a:cs typeface="Calibri"/>
              </a:rPr>
              <a:t>As of...</a:t>
            </a:r>
            <a:endParaRPr lang="en-US" sz="2800" dirty="0">
              <a:latin typeface="Girl Scout Text Book"/>
            </a:endParaRP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As of …</a:t>
            </a:r>
          </a:p>
          <a:p>
            <a:r>
              <a:rPr lang="en-US" sz="2800" dirty="0">
                <a:latin typeface="Girl Scout Text Book"/>
                <a:ea typeface="Calibri"/>
                <a:cs typeface="Calibri"/>
              </a:rPr>
              <a:t>MY26 Girl Membership – </a:t>
            </a:r>
          </a:p>
          <a:p>
            <a:r>
              <a:rPr lang="en-US" sz="2800" dirty="0">
                <a:latin typeface="Girl Scout Text Book"/>
                <a:ea typeface="Calibri"/>
                <a:cs typeface="Calibri"/>
              </a:rPr>
              <a:t>New Troops -</a:t>
            </a:r>
          </a:p>
        </p:txBody>
      </p:sp>
    </p:spTree>
    <p:extLst>
      <p:ext uri="{BB962C8B-B14F-4D97-AF65-F5344CB8AC3E}">
        <p14:creationId xmlns:p14="http://schemas.microsoft.com/office/powerpoint/2010/main" val="209789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48E3E8FD-CAC4-8224-C3D6-9BDB17BAE5F7}"/>
              </a:ext>
            </a:extLst>
          </p:cNvPr>
          <p:cNvSpPr txBox="1"/>
          <p:nvPr/>
        </p:nvSpPr>
        <p:spPr>
          <a:xfrm>
            <a:off x="8402664" y="1884700"/>
            <a:ext cx="9316957"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a:rPr>
              <a:t>Delegates:</a:t>
            </a:r>
            <a:endParaRPr lang="en-US" dirty="0"/>
          </a:p>
          <a:p>
            <a:br>
              <a:rPr lang="en-US" sz="3000" dirty="0">
                <a:latin typeface="Girl Scout Text Book"/>
              </a:rPr>
            </a:br>
            <a:r>
              <a:rPr lang="en-US" sz="3000" dirty="0">
                <a:latin typeface="Girl Scout Text Book"/>
              </a:rPr>
              <a:t>If you have not elected Delegates please do so ASAP, so that we can get you added to the Delegates Rally and provide training. </a:t>
            </a:r>
            <a:endParaRPr lang="en-US" dirty="0"/>
          </a:p>
          <a:p>
            <a:endParaRPr lang="en-US" sz="3000" dirty="0">
              <a:latin typeface="Girl Scout Text Book"/>
            </a:endParaRPr>
          </a:p>
          <a:p>
            <a:r>
              <a:rPr lang="en-US" sz="3000" dirty="0">
                <a:latin typeface="Girl Scout Text Book"/>
              </a:rPr>
              <a:t>Those Service Units without information submitted are SU 114, 115, 117, 118, 132, 133, 142, 145, 151 and 153.</a:t>
            </a:r>
          </a:p>
          <a:p>
            <a:endParaRPr lang="en-US" sz="3000" dirty="0">
              <a:latin typeface="Girl Scout Text Book"/>
            </a:endParaRPr>
          </a:p>
          <a:p>
            <a:r>
              <a:rPr lang="en-US" sz="3000" dirty="0">
                <a:latin typeface="Girl Scout Text Book"/>
              </a:rPr>
              <a:t>We would like to SHOUT OUT our TOP contributors on </a:t>
            </a:r>
            <a:r>
              <a:rPr lang="en-US" sz="3000" dirty="0" err="1">
                <a:latin typeface="Girl Scout Text Book"/>
              </a:rPr>
              <a:t>Rallyhood</a:t>
            </a:r>
            <a:r>
              <a:rPr lang="en-US" sz="3000" dirty="0">
                <a:latin typeface="Girl Scout Text Book"/>
              </a:rPr>
              <a:t> – SU 142, 144, 155, 146, 132 and 117.</a:t>
            </a:r>
          </a:p>
          <a:p>
            <a:endParaRPr lang="en-US" sz="3000" dirty="0">
              <a:latin typeface="Girl Scout Text Book"/>
            </a:endParaRPr>
          </a:p>
          <a:p>
            <a:r>
              <a:rPr lang="en-US" sz="3000" dirty="0">
                <a:latin typeface="Girl Scout Text Book"/>
              </a:rPr>
              <a:t>Thank you, Service Unit teams, for helping to lead the way in Service Unit content and promotions!</a:t>
            </a:r>
          </a:p>
          <a:p>
            <a:endParaRPr lang="en-US" sz="3000" dirty="0">
              <a:latin typeface="Girl Scout Text Book"/>
            </a:endParaRPr>
          </a:p>
          <a:p>
            <a:endParaRPr lang="en-US" sz="3000" dirty="0">
              <a:latin typeface="Girl Scout Text Book"/>
            </a:endParaRPr>
          </a:p>
        </p:txBody>
      </p:sp>
    </p:spTree>
    <p:extLst>
      <p:ext uri="{BB962C8B-B14F-4D97-AF65-F5344CB8AC3E}">
        <p14:creationId xmlns:p14="http://schemas.microsoft.com/office/powerpoint/2010/main" val="79761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 name="Group 2">
            <a:extLst>
              <a:ext uri="{FF2B5EF4-FFF2-40B4-BE49-F238E27FC236}">
                <a16:creationId xmlns:a16="http://schemas.microsoft.com/office/drawing/2014/main" id="{182F6181-2F6A-D07F-FE53-CF013703D6C0}"/>
              </a:ext>
            </a:extLst>
          </p:cNvPr>
          <p:cNvGrpSpPr/>
          <p:nvPr/>
        </p:nvGrpSpPr>
        <p:grpSpPr>
          <a:xfrm>
            <a:off x="1157587" y="1430859"/>
            <a:ext cx="6243291" cy="7425281"/>
            <a:chOff x="0" y="0"/>
            <a:chExt cx="8324388" cy="9900374"/>
          </a:xfrm>
        </p:grpSpPr>
        <p:sp>
          <p:nvSpPr>
            <p:cNvPr id="6" name="Freeform 4">
              <a:extLst>
                <a:ext uri="{FF2B5EF4-FFF2-40B4-BE49-F238E27FC236}">
                  <a16:creationId xmlns:a16="http://schemas.microsoft.com/office/drawing/2014/main" id="{9835626F-F732-7630-6022-2A8F5CB08308}"/>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5">
              <a:extLst>
                <a:ext uri="{FF2B5EF4-FFF2-40B4-BE49-F238E27FC236}">
                  <a16:creationId xmlns:a16="http://schemas.microsoft.com/office/drawing/2014/main" id="{13C88F67-3649-B063-68AB-09692DF0ACE2}"/>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7"/>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9633F651-3742-7B41-57E7-77F73076730B}"/>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 name="TextBox 7">
            <a:extLst>
              <a:ext uri="{FF2B5EF4-FFF2-40B4-BE49-F238E27FC236}">
                <a16:creationId xmlns:a16="http://schemas.microsoft.com/office/drawing/2014/main" id="{D55EC1BF-AF5E-3AFA-9274-E85E4EB3D3AE}"/>
              </a:ext>
            </a:extLst>
          </p:cNvPr>
          <p:cNvSpPr txBox="1"/>
          <p:nvPr/>
        </p:nvSpPr>
        <p:spPr>
          <a:xfrm>
            <a:off x="9655406" y="753453"/>
            <a:ext cx="8123285" cy="82452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999"/>
              </a:lnSpc>
            </a:pPr>
            <a:r>
              <a:rPr lang="en-US" sz="5000" spc="118" err="1">
                <a:solidFill>
                  <a:srgbClr val="000000"/>
                </a:solidFill>
                <a:latin typeface="Girl Scout 2"/>
                <a:ea typeface="Girl Scout 2"/>
                <a:cs typeface="Girl Scout 2"/>
                <a:sym typeface="Girl Scout 2"/>
              </a:rPr>
              <a:t>Rallyhood</a:t>
            </a:r>
            <a:endParaRPr lang="en-US" sz="5000" spc="118" err="1">
              <a:solidFill>
                <a:srgbClr val="000000"/>
              </a:solidFill>
              <a:latin typeface="Girl Scout 2"/>
              <a:ea typeface="Girl Scout 2"/>
              <a:cs typeface="Girl Scout 2"/>
            </a:endParaRPr>
          </a:p>
        </p:txBody>
      </p:sp>
      <p:sp>
        <p:nvSpPr>
          <p:cNvPr id="5" name="TextBox 8">
            <a:extLst>
              <a:ext uri="{FF2B5EF4-FFF2-40B4-BE49-F238E27FC236}">
                <a16:creationId xmlns:a16="http://schemas.microsoft.com/office/drawing/2014/main" id="{1B8052BB-FF90-AC6B-CA90-BB323923B444}"/>
              </a:ext>
            </a:extLst>
          </p:cNvPr>
          <p:cNvSpPr txBox="1"/>
          <p:nvPr/>
        </p:nvSpPr>
        <p:spPr>
          <a:xfrm>
            <a:off x="8361955" y="2171699"/>
            <a:ext cx="9601907" cy="26638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499"/>
              </a:lnSpc>
              <a:buFont typeface="Arial"/>
              <a:buChar char="•"/>
            </a:pPr>
            <a:r>
              <a:rPr lang="en-US" sz="2500" spc="59" dirty="0">
                <a:solidFill>
                  <a:srgbClr val="000000"/>
                </a:solidFill>
                <a:latin typeface="Girl Scout Text Book"/>
                <a:ea typeface="Calibri"/>
                <a:cs typeface="Calibri"/>
                <a:sym typeface="Girl Scout 1"/>
              </a:rPr>
              <a:t>Phase 1 implementation complete! </a:t>
            </a:r>
            <a:endParaRPr lang="en-US" sz="2500" spc="59" dirty="0">
              <a:solidFill>
                <a:srgbClr val="000000"/>
              </a:solidFill>
              <a:latin typeface="Girl Scout Text Book" panose="02020003000000000000" pitchFamily="18" charset="0"/>
              <a:ea typeface="Calibri"/>
              <a:cs typeface="Calibri"/>
            </a:endParaRPr>
          </a:p>
          <a:p>
            <a:pPr marL="342900" indent="-342900">
              <a:lnSpc>
                <a:spcPts val="3499"/>
              </a:lnSpc>
              <a:buFont typeface="Arial"/>
              <a:buChar char="•"/>
            </a:pPr>
            <a:r>
              <a:rPr lang="en-US" sz="2500" spc="59" dirty="0">
                <a:solidFill>
                  <a:srgbClr val="000000"/>
                </a:solidFill>
                <a:latin typeface="Girl Scout Text Book"/>
                <a:ea typeface="Calibri"/>
                <a:cs typeface="Calibri"/>
              </a:rPr>
              <a:t>Phase 2: Integrating Stripe payment processor</a:t>
            </a:r>
          </a:p>
          <a:p>
            <a:pPr marL="800100" lvl="1" indent="-342900">
              <a:lnSpc>
                <a:spcPts val="3499"/>
              </a:lnSpc>
              <a:buFont typeface="Courier New"/>
              <a:buChar char="o"/>
            </a:pPr>
            <a:r>
              <a:rPr lang="en-US" sz="2500" spc="59" dirty="0" err="1">
                <a:solidFill>
                  <a:srgbClr val="000000"/>
                </a:solidFill>
                <a:latin typeface="Girl Scout Text Book"/>
                <a:ea typeface="Calibri"/>
                <a:cs typeface="Calibri"/>
              </a:rPr>
              <a:t>Rallyhood</a:t>
            </a:r>
            <a:r>
              <a:rPr lang="en-US" sz="2500" spc="59" dirty="0">
                <a:solidFill>
                  <a:srgbClr val="000000"/>
                </a:solidFill>
                <a:latin typeface="Girl Scout Text Book"/>
                <a:ea typeface="Calibri"/>
                <a:cs typeface="Calibri"/>
              </a:rPr>
              <a:t> Stripe Request Form coming soon!</a:t>
            </a:r>
          </a:p>
          <a:p>
            <a:pPr>
              <a:lnSpc>
                <a:spcPts val="3499"/>
              </a:lnSpc>
            </a:pPr>
            <a:endParaRPr lang="en-US" sz="2500" spc="59" dirty="0">
              <a:solidFill>
                <a:srgbClr val="000000"/>
              </a:solidFill>
              <a:latin typeface="Girl Scout Text Book"/>
              <a:ea typeface="Calibri"/>
              <a:cs typeface="Calibri"/>
            </a:endParaRPr>
          </a:p>
          <a:p>
            <a:pPr marL="342900" indent="-342900">
              <a:lnSpc>
                <a:spcPts val="3499"/>
              </a:lnSpc>
              <a:buFont typeface="Arial"/>
              <a:buChar char="•"/>
            </a:pPr>
            <a:endParaRPr lang="en-US" sz="2500" spc="59" dirty="0">
              <a:solidFill>
                <a:srgbClr val="000000"/>
              </a:solidFill>
              <a:latin typeface="Girl Scout Text Book"/>
              <a:ea typeface="Calibri"/>
              <a:cs typeface="Calibri"/>
            </a:endParaRPr>
          </a:p>
          <a:p>
            <a:pPr marL="342900" indent="-342900">
              <a:lnSpc>
                <a:spcPts val="3499"/>
              </a:lnSpc>
              <a:buFont typeface="Arial"/>
              <a:buChar char="•"/>
            </a:pPr>
            <a:endParaRPr lang="en-US" sz="2450" spc="59" dirty="0">
              <a:solidFill>
                <a:srgbClr val="000000"/>
              </a:solidFill>
              <a:latin typeface="Calibri"/>
              <a:ea typeface="Calibri"/>
              <a:cs typeface="Calibri"/>
            </a:endParaRPr>
          </a:p>
        </p:txBody>
      </p:sp>
      <p:pic>
        <p:nvPicPr>
          <p:cNvPr id="9" name="Picture 8" descr="A person smiling at the camera&#10;&#10;AI-generated content may be incorrect.">
            <a:extLst>
              <a:ext uri="{FF2B5EF4-FFF2-40B4-BE49-F238E27FC236}">
                <a16:creationId xmlns:a16="http://schemas.microsoft.com/office/drawing/2014/main" id="{787DCB60-DC95-DAE9-79B8-882DD8AA6531}"/>
              </a:ext>
            </a:extLst>
          </p:cNvPr>
          <p:cNvPicPr>
            <a:picLocks noChangeAspect="1"/>
          </p:cNvPicPr>
          <p:nvPr/>
        </p:nvPicPr>
        <p:blipFill>
          <a:blip r:embed="rId10"/>
          <a:stretch>
            <a:fillRect/>
          </a:stretch>
        </p:blipFill>
        <p:spPr>
          <a:xfrm>
            <a:off x="8551631" y="4770782"/>
            <a:ext cx="8672217" cy="5516218"/>
          </a:xfrm>
          <a:prstGeom prst="rect">
            <a:avLst/>
          </a:prstGeom>
        </p:spPr>
      </p:pic>
      <p:sp>
        <p:nvSpPr>
          <p:cNvPr id="10" name="Arrow: Left 9">
            <a:extLst>
              <a:ext uri="{FF2B5EF4-FFF2-40B4-BE49-F238E27FC236}">
                <a16:creationId xmlns:a16="http://schemas.microsoft.com/office/drawing/2014/main" id="{9DB7F00A-1EAA-536F-1C52-D9626AA4F7D2}"/>
              </a:ext>
            </a:extLst>
          </p:cNvPr>
          <p:cNvSpPr/>
          <p:nvPr/>
        </p:nvSpPr>
        <p:spPr>
          <a:xfrm rot="-5100000">
            <a:off x="14428304" y="4340086"/>
            <a:ext cx="480391" cy="530086"/>
          </a:xfrm>
          <a:prstGeom prst="leftArrow">
            <a:avLst/>
          </a:prstGeom>
          <a:solidFill>
            <a:srgbClr val="A0DE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4163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ED30-21F0-5952-0614-1AF08715D97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9AFD812-D98B-70A0-DA9A-988DAC1F0B9A}"/>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The Fall Product Program Updates</a:t>
            </a:r>
            <a:endParaRPr lang="en-US" sz="6000">
              <a:ea typeface="Calibri"/>
              <a:cs typeface="Calibri"/>
            </a:endParaRPr>
          </a:p>
        </p:txBody>
      </p:sp>
      <p:pic>
        <p:nvPicPr>
          <p:cNvPr id="6" name="Picture 5" descr="A cartoon bear in a hole&#10;&#10;AI-generated content may be incorrect.">
            <a:extLst>
              <a:ext uri="{FF2B5EF4-FFF2-40B4-BE49-F238E27FC236}">
                <a16:creationId xmlns:a16="http://schemas.microsoft.com/office/drawing/2014/main" id="{277EA6B3-93B2-C069-23B3-3E1CF2317100}"/>
              </a:ext>
            </a:extLst>
          </p:cNvPr>
          <p:cNvPicPr>
            <a:picLocks noChangeAspect="1"/>
          </p:cNvPicPr>
          <p:nvPr/>
        </p:nvPicPr>
        <p:blipFill>
          <a:blip r:embed="rId3"/>
          <a:stretch>
            <a:fillRect/>
          </a:stretch>
        </p:blipFill>
        <p:spPr>
          <a:xfrm>
            <a:off x="474004" y="2849322"/>
            <a:ext cx="17339994" cy="5688223"/>
          </a:xfrm>
          <a:prstGeom prst="rect">
            <a:avLst/>
          </a:prstGeom>
        </p:spPr>
      </p:pic>
    </p:spTree>
    <p:extLst>
      <p:ext uri="{BB962C8B-B14F-4D97-AF65-F5344CB8AC3E}">
        <p14:creationId xmlns:p14="http://schemas.microsoft.com/office/powerpoint/2010/main" val="179226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8F73B551-301E-302F-1D7B-07D25B8E5CAB}"/>
              </a:ext>
            </a:extLst>
          </p:cNvPr>
          <p:cNvSpPr/>
          <p:nvPr/>
        </p:nvSpPr>
        <p:spPr>
          <a:xfrm>
            <a:off x="5969919" y="2187759"/>
            <a:ext cx="11309980" cy="6163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ea typeface="Calibri"/>
              <a:cs typeface="Calibri"/>
            </a:endParaRPr>
          </a:p>
          <a:p>
            <a:pPr algn="ctr"/>
            <a:endParaRPr lang="en-US" sz="4000" b="1" u="sng" dirty="0">
              <a:latin typeface="Girl Scout 1" panose="020B0604020202020204" charset="0"/>
              <a:ea typeface="Calibri"/>
              <a:cs typeface="Calibri"/>
            </a:endParaRPr>
          </a:p>
          <a:p>
            <a:pPr algn="ctr"/>
            <a:r>
              <a:rPr lang="en-US" sz="4000" b="1" u="sng" dirty="0">
                <a:latin typeface="Girl Scout 1" panose="020B0604020202020204" charset="0"/>
                <a:ea typeface="Calibri"/>
                <a:cs typeface="Calibri"/>
              </a:rPr>
              <a:t>Upcoming Training Sessions</a:t>
            </a: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Cookies 101</a:t>
            </a:r>
            <a:r>
              <a:rPr lang="en-US" sz="4000" dirty="0">
                <a:latin typeface="Girl Scout 1" panose="020B0604020202020204" charset="0"/>
                <a:ea typeface="Calibri"/>
                <a:cs typeface="Calibri"/>
              </a:rPr>
              <a:t>: December 2 at 6 p.m.</a:t>
            </a: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Digital</a:t>
            </a:r>
            <a:r>
              <a:rPr lang="en-US" sz="4000" b="1" dirty="0">
                <a:solidFill>
                  <a:srgbClr val="FFFFFF"/>
                </a:solidFill>
                <a:latin typeface="Girl Scout 1" panose="020B0604020202020204" charset="0"/>
                <a:ea typeface="Calibri"/>
                <a:cs typeface="Calibri"/>
              </a:rPr>
              <a:t> Cookie- Girls/Parents: </a:t>
            </a:r>
          </a:p>
          <a:p>
            <a:pPr algn="ctr"/>
            <a:r>
              <a:rPr lang="en-US" sz="4000" dirty="0">
                <a:solidFill>
                  <a:srgbClr val="FFFFFF"/>
                </a:solidFill>
                <a:latin typeface="Girl Scout 1" panose="020B0604020202020204" charset="0"/>
                <a:ea typeface="Calibri"/>
                <a:cs typeface="Calibri"/>
              </a:rPr>
              <a:t>December 9 at 7 p.m.</a:t>
            </a:r>
            <a:endParaRPr lang="en-US" dirty="0">
              <a:latin typeface="Girl Scout 1" panose="020B0604020202020204" charset="0"/>
            </a:endParaRP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Digital Cookie- Troop Volunteers: </a:t>
            </a:r>
          </a:p>
          <a:p>
            <a:pPr algn="ctr"/>
            <a:r>
              <a:rPr lang="en-US" sz="4000" dirty="0">
                <a:latin typeface="Girl Scout 1" panose="020B0604020202020204" charset="0"/>
                <a:ea typeface="Calibri"/>
                <a:cs typeface="Calibri"/>
              </a:rPr>
              <a:t>December 11 at 7 p.m.</a:t>
            </a:r>
            <a:endParaRPr lang="en-US" dirty="0">
              <a:latin typeface="Girl Scout 1" panose="020B0604020202020204" charset="0"/>
            </a:endParaRPr>
          </a:p>
          <a:p>
            <a:pPr algn="ctr"/>
            <a:endParaRPr lang="en-US" sz="4000" dirty="0">
              <a:ea typeface="Calibri"/>
              <a:cs typeface="Calibri"/>
            </a:endParaRPr>
          </a:p>
          <a:p>
            <a:pPr algn="ctr"/>
            <a:endParaRPr lang="en-US" sz="4000" dirty="0">
              <a:ea typeface="Calibri"/>
              <a:cs typeface="Calibri"/>
            </a:endParaRPr>
          </a:p>
          <a:p>
            <a:pPr algn="ctr"/>
            <a:endParaRPr lang="en-US" dirty="0">
              <a:ea typeface="Calibri"/>
              <a:cs typeface="Calibri"/>
            </a:endParaRPr>
          </a:p>
        </p:txBody>
      </p:sp>
      <p:pic>
        <p:nvPicPr>
          <p:cNvPr id="4" name="Picture 3" descr="A cartoon of a ferret holding a cookie&#10;&#10;AI-generated content may be incorrect.">
            <a:extLst>
              <a:ext uri="{FF2B5EF4-FFF2-40B4-BE49-F238E27FC236}">
                <a16:creationId xmlns:a16="http://schemas.microsoft.com/office/drawing/2014/main" id="{4DA9EBCE-76AF-6D95-0937-D41342EA121A}"/>
              </a:ext>
            </a:extLst>
          </p:cNvPr>
          <p:cNvPicPr>
            <a:picLocks noChangeAspect="1"/>
          </p:cNvPicPr>
          <p:nvPr/>
        </p:nvPicPr>
        <p:blipFill>
          <a:blip r:embed="rId3"/>
          <a:stretch>
            <a:fillRect/>
          </a:stretch>
        </p:blipFill>
        <p:spPr>
          <a:xfrm>
            <a:off x="-191129" y="2869631"/>
            <a:ext cx="6657975" cy="7221927"/>
          </a:xfrm>
          <a:prstGeom prst="rect">
            <a:avLst/>
          </a:prstGeom>
        </p:spPr>
      </p:pic>
      <p:pic>
        <p:nvPicPr>
          <p:cNvPr id="7" name="Picture 6" descr="A cartoon animal with flowers and butterflies&#10;&#10;AI-generated content may be incorrect.">
            <a:extLst>
              <a:ext uri="{FF2B5EF4-FFF2-40B4-BE49-F238E27FC236}">
                <a16:creationId xmlns:a16="http://schemas.microsoft.com/office/drawing/2014/main" id="{9376128C-D6F6-F24D-3C41-DED35898B6C2}"/>
              </a:ext>
            </a:extLst>
          </p:cNvPr>
          <p:cNvPicPr>
            <a:picLocks noChangeAspect="1"/>
          </p:cNvPicPr>
          <p:nvPr/>
        </p:nvPicPr>
        <p:blipFill>
          <a:blip r:embed="rId4"/>
          <a:stretch>
            <a:fillRect/>
          </a:stretch>
        </p:blipFill>
        <p:spPr>
          <a:xfrm>
            <a:off x="4270075" y="8722379"/>
            <a:ext cx="13716000" cy="1371600"/>
          </a:xfrm>
          <a:prstGeom prst="rect">
            <a:avLst/>
          </a:prstGeom>
        </p:spPr>
      </p:pic>
    </p:spTree>
    <p:extLst>
      <p:ext uri="{BB962C8B-B14F-4D97-AF65-F5344CB8AC3E}">
        <p14:creationId xmlns:p14="http://schemas.microsoft.com/office/powerpoint/2010/main" val="406879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ca703d599315918bf36540127668414a">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1c537bd45b5751a3f148cd465bf6140d"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9c8b3e01-21a3-4231-92db-e43f121983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309770-0F0F-4BF0-B6F4-EA44517C58B2}">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1879</Words>
  <Application>Microsoft Office PowerPoint</Application>
  <PresentationFormat>Custom</PresentationFormat>
  <Paragraphs>250</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Girl Scout 1</vt:lpstr>
      <vt:lpstr>Calibri</vt:lpstr>
      <vt:lpstr>Arial</vt:lpstr>
      <vt:lpstr>Girl Scout Display Light</vt:lpstr>
      <vt:lpstr>Palatino Linotype</vt:lpstr>
      <vt:lpstr>Girl Scout Text Book</vt:lpstr>
      <vt:lpstr>Girl Scout 2</vt:lpstr>
      <vt:lpstr>Courier New</vt:lpstr>
      <vt:lpstr>Arial,Sans-Serif</vt:lpstr>
      <vt:lpstr>Trefoil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435</cp:revision>
  <dcterms:created xsi:type="dcterms:W3CDTF">2006-08-16T00:00:00Z</dcterms:created>
  <dcterms:modified xsi:type="dcterms:W3CDTF">2025-12-04T22:05:51Z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