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EB1D_BDE14515.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147478336" r:id="rId5"/>
    <p:sldId id="2147478337" r:id="rId6"/>
    <p:sldId id="2147478343" r:id="rId7"/>
    <p:sldId id="2147478339" r:id="rId8"/>
    <p:sldId id="2147478338" r:id="rId9"/>
    <p:sldId id="2147478321" r:id="rId10"/>
    <p:sldId id="2147478315" r:id="rId11"/>
    <p:sldId id="2147478330" r:id="rId12"/>
    <p:sldId id="2147478329" r:id="rId13"/>
    <p:sldId id="2147478340" r:id="rId14"/>
    <p:sldId id="2147478334" r:id="rId15"/>
    <p:sldId id="2147478320" r:id="rId16"/>
    <p:sldId id="2147478342" r:id="rId17"/>
    <p:sldId id="2147478319" r:id="rId18"/>
    <p:sldId id="2147478341" r:id="rId19"/>
    <p:sldId id="2147478301" r:id="rId20"/>
    <p:sldId id="2147478299" r:id="rId21"/>
    <p:sldId id="2147478332" r:id="rId22"/>
    <p:sldId id="2147478333" r:id="rId23"/>
    <p:sldId id="2147478344" r:id="rId24"/>
    <p:sldId id="2147478324" r:id="rId25"/>
    <p:sldId id="271" r:id="rId26"/>
    <p:sldId id="2147478335" r:id="rId27"/>
  </p:sldIdLst>
  <p:sldSz cx="18288000" cy="10287000"/>
  <p:notesSz cx="7102475" cy="9388475"/>
  <p:embeddedFontLst>
    <p:embeddedFont>
      <p:font typeface="Girl Scout 1" panose="020B0604020202020204" charset="0"/>
      <p:regular r:id="rId29"/>
    </p:embeddedFont>
    <p:embeddedFont>
      <p:font typeface="Girl Scout 2" panose="020B0604020202020204" charset="0"/>
      <p:regular r:id="rId30"/>
    </p:embeddedFont>
    <p:embeddedFont>
      <p:font typeface="Girl Scout Display Light" panose="02020003000000000000" pitchFamily="18" charset="0"/>
      <p:regular r:id="rId31"/>
      <p:italic r:id="rId32"/>
    </p:embeddedFont>
    <p:embeddedFont>
      <p:font typeface="Girl Scout Text Book" panose="02020003000000000000" pitchFamily="18" charset="0"/>
      <p:regular r:id="rId33"/>
      <p:bold r:id="rId34"/>
      <p:italic r:id="rId35"/>
    </p:embeddedFont>
    <p:embeddedFont>
      <p:font typeface="Palatino Linotype" panose="02040502050505030304" pitchFamily="18" charset="0"/>
      <p:regular r:id="rId36"/>
      <p:bold r:id="rId37"/>
      <p:italic r:id="rId38"/>
      <p:boldItalic r:id="rId39"/>
    </p:embeddedFont>
    <p:embeddedFont>
      <p:font typeface="Trefoil Sans Medium" panose="00000600000000000000" pitchFamily="50"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AF006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F6725-9E86-4D1E-9856-EFA21EE46936}" v="7" dt="2026-01-27T20:24:55.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25" autoAdjust="0"/>
  </p:normalViewPr>
  <p:slideViewPr>
    <p:cSldViewPr snapToGrid="0">
      <p:cViewPr varScale="1">
        <p:scale>
          <a:sx n="40" d="100"/>
          <a:sy n="40" d="100"/>
        </p:scale>
        <p:origin x="80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addSld delSld modSld">
      <pc:chgData name="Jaclyn Johnson" userId="fe93cd4b-5131-4483-8536-9c03ea42d0c2" providerId="ADAL" clId="{88340363-F6DB-4248-91C2-B92AE537B9B0}" dt="2026-01-27T20:26:19.065" v="24" actId="6549"/>
      <pc:docMkLst>
        <pc:docMk/>
      </pc:docMkLst>
      <pc:sldChg chg="del">
        <pc:chgData name="Jaclyn Johnson" userId="fe93cd4b-5131-4483-8536-9c03ea42d0c2" providerId="ADAL" clId="{88340363-F6DB-4248-91C2-B92AE537B9B0}" dt="2026-01-27T20:23:30.349" v="1" actId="2696"/>
        <pc:sldMkLst>
          <pc:docMk/>
          <pc:sldMk cId="0" sldId="256"/>
        </pc:sldMkLst>
      </pc:sldChg>
      <pc:sldChg chg="del">
        <pc:chgData name="Jaclyn Johnson" userId="fe93cd4b-5131-4483-8536-9c03ea42d0c2" providerId="ADAL" clId="{88340363-F6DB-4248-91C2-B92AE537B9B0}" dt="2026-01-27T20:23:30.349" v="1" actId="2696"/>
        <pc:sldMkLst>
          <pc:docMk/>
          <pc:sldMk cId="0" sldId="257"/>
        </pc:sldMkLst>
      </pc:sldChg>
      <pc:sldChg chg="del">
        <pc:chgData name="Jaclyn Johnson" userId="fe93cd4b-5131-4483-8536-9c03ea42d0c2" providerId="ADAL" clId="{88340363-F6DB-4248-91C2-B92AE537B9B0}" dt="2026-01-27T20:23:30.349" v="1" actId="2696"/>
        <pc:sldMkLst>
          <pc:docMk/>
          <pc:sldMk cId="0" sldId="258"/>
        </pc:sldMkLst>
      </pc:sldChg>
      <pc:sldChg chg="add">
        <pc:chgData name="Jaclyn Johnson" userId="fe93cd4b-5131-4483-8536-9c03ea42d0c2" providerId="ADAL" clId="{88340363-F6DB-4248-91C2-B92AE537B9B0}" dt="2026-01-27T20:24:12.915" v="3"/>
        <pc:sldMkLst>
          <pc:docMk/>
          <pc:sldMk cId="0" sldId="271"/>
        </pc:sldMkLst>
      </pc:sldChg>
      <pc:sldChg chg="del">
        <pc:chgData name="Jaclyn Johnson" userId="fe93cd4b-5131-4483-8536-9c03ea42d0c2" providerId="ADAL" clId="{88340363-F6DB-4248-91C2-B92AE537B9B0}" dt="2026-01-27T20:24:18.345" v="5" actId="2696"/>
        <pc:sldMkLst>
          <pc:docMk/>
          <pc:sldMk cId="0" sldId="279"/>
        </pc:sldMkLst>
      </pc:sldChg>
      <pc:sldChg chg="del">
        <pc:chgData name="Jaclyn Johnson" userId="fe93cd4b-5131-4483-8536-9c03ea42d0c2" providerId="ADAL" clId="{88340363-F6DB-4248-91C2-B92AE537B9B0}" dt="2026-01-27T20:25:05.269" v="10" actId="2696"/>
        <pc:sldMkLst>
          <pc:docMk/>
          <pc:sldMk cId="3619215032" sldId="281"/>
        </pc:sldMkLst>
      </pc:sldChg>
      <pc:sldChg chg="modNotesTx">
        <pc:chgData name="Jaclyn Johnson" userId="fe93cd4b-5131-4483-8536-9c03ea42d0c2" providerId="ADAL" clId="{88340363-F6DB-4248-91C2-B92AE537B9B0}" dt="2026-01-27T20:26:19.065" v="24" actId="6549"/>
        <pc:sldMkLst>
          <pc:docMk/>
          <pc:sldMk cId="3185657109" sldId="2147478301"/>
        </pc:sldMkLst>
      </pc:sldChg>
      <pc:sldChg chg="modSp mod">
        <pc:chgData name="Jaclyn Johnson" userId="fe93cd4b-5131-4483-8536-9c03ea42d0c2" providerId="ADAL" clId="{88340363-F6DB-4248-91C2-B92AE537B9B0}" dt="2026-01-27T20:25:28.807" v="13" actId="6549"/>
        <pc:sldMkLst>
          <pc:docMk/>
          <pc:sldMk cId="797615902" sldId="2147478315"/>
        </pc:sldMkLst>
        <pc:spChg chg="mod">
          <ac:chgData name="Jaclyn Johnson" userId="fe93cd4b-5131-4483-8536-9c03ea42d0c2" providerId="ADAL" clId="{88340363-F6DB-4248-91C2-B92AE537B9B0}" dt="2026-01-27T20:25:28.807" v="13" actId="6549"/>
          <ac:spMkLst>
            <pc:docMk/>
            <pc:sldMk cId="797615902" sldId="2147478315"/>
            <ac:spMk id="6" creationId="{60BBBD73-9FB6-7BBB-7C98-225132B0E269}"/>
          </ac:spMkLst>
        </pc:spChg>
      </pc:sldChg>
      <pc:sldChg chg="add">
        <pc:chgData name="Jaclyn Johnson" userId="fe93cd4b-5131-4483-8536-9c03ea42d0c2" providerId="ADAL" clId="{88340363-F6DB-4248-91C2-B92AE537B9B0}" dt="2026-01-27T20:23:47.854" v="2"/>
        <pc:sldMkLst>
          <pc:docMk/>
          <pc:sldMk cId="2097896219" sldId="2147478321"/>
        </pc:sldMkLst>
      </pc:sldChg>
      <pc:sldChg chg="add">
        <pc:chgData name="Jaclyn Johnson" userId="fe93cd4b-5131-4483-8536-9c03ea42d0c2" providerId="ADAL" clId="{88340363-F6DB-4248-91C2-B92AE537B9B0}" dt="2026-01-27T20:24:12.915" v="3"/>
        <pc:sldMkLst>
          <pc:docMk/>
          <pc:sldMk cId="3989402128" sldId="2147478324"/>
        </pc:sldMkLst>
      </pc:sldChg>
      <pc:sldChg chg="modSp mod">
        <pc:chgData name="Jaclyn Johnson" userId="fe93cd4b-5131-4483-8536-9c03ea42d0c2" providerId="ADAL" clId="{88340363-F6DB-4248-91C2-B92AE537B9B0}" dt="2026-01-27T20:25:50.233" v="19" actId="20577"/>
        <pc:sldMkLst>
          <pc:docMk/>
          <pc:sldMk cId="4068792632" sldId="2147478329"/>
        </pc:sldMkLst>
        <pc:spChg chg="mod">
          <ac:chgData name="Jaclyn Johnson" userId="fe93cd4b-5131-4483-8536-9c03ea42d0c2" providerId="ADAL" clId="{88340363-F6DB-4248-91C2-B92AE537B9B0}" dt="2026-01-27T20:25:50.233" v="19" actId="20577"/>
          <ac:spMkLst>
            <pc:docMk/>
            <pc:sldMk cId="4068792632" sldId="2147478329"/>
            <ac:spMk id="5" creationId="{86F42514-7891-31E5-1C85-29A2F3DD16FA}"/>
          </ac:spMkLst>
        </pc:spChg>
      </pc:sldChg>
      <pc:sldChg chg="modSp mod">
        <pc:chgData name="Jaclyn Johnson" userId="fe93cd4b-5131-4483-8536-9c03ea42d0c2" providerId="ADAL" clId="{88340363-F6DB-4248-91C2-B92AE537B9B0}" dt="2026-01-27T20:25:36.927" v="18" actId="20577"/>
        <pc:sldMkLst>
          <pc:docMk/>
          <pc:sldMk cId="513341635" sldId="2147478330"/>
        </pc:sldMkLst>
        <pc:spChg chg="mod">
          <ac:chgData name="Jaclyn Johnson" userId="fe93cd4b-5131-4483-8536-9c03ea42d0c2" providerId="ADAL" clId="{88340363-F6DB-4248-91C2-B92AE537B9B0}" dt="2026-01-27T20:25:36.927" v="18" actId="20577"/>
          <ac:spMkLst>
            <pc:docMk/>
            <pc:sldMk cId="513341635" sldId="2147478330"/>
            <ac:spMk id="11" creationId="{7995D2E9-74D8-3D44-2B73-42B85CA062E2}"/>
          </ac:spMkLst>
        </pc:spChg>
      </pc:sldChg>
      <pc:sldChg chg="del">
        <pc:chgData name="Jaclyn Johnson" userId="fe93cd4b-5131-4483-8536-9c03ea42d0c2" providerId="ADAL" clId="{88340363-F6DB-4248-91C2-B92AE537B9B0}" dt="2026-01-27T20:24:16.091" v="4" actId="2696"/>
        <pc:sldMkLst>
          <pc:docMk/>
          <pc:sldMk cId="899907795" sldId="2147478331"/>
        </pc:sldMkLst>
      </pc:sldChg>
      <pc:sldChg chg="add">
        <pc:chgData name="Jaclyn Johnson" userId="fe93cd4b-5131-4483-8536-9c03ea42d0c2" providerId="ADAL" clId="{88340363-F6DB-4248-91C2-B92AE537B9B0}" dt="2026-01-27T20:24:12.915" v="3"/>
        <pc:sldMkLst>
          <pc:docMk/>
          <pc:sldMk cId="908877986" sldId="2147478333"/>
        </pc:sldMkLst>
      </pc:sldChg>
      <pc:sldChg chg="add setBg">
        <pc:chgData name="Jaclyn Johnson" userId="fe93cd4b-5131-4483-8536-9c03ea42d0c2" providerId="ADAL" clId="{88340363-F6DB-4248-91C2-B92AE537B9B0}" dt="2026-01-27T20:24:55.048" v="9"/>
        <pc:sldMkLst>
          <pc:docMk/>
          <pc:sldMk cId="0" sldId="2147478335"/>
        </pc:sldMkLst>
      </pc:sldChg>
      <pc:sldChg chg="add setBg">
        <pc:chgData name="Jaclyn Johnson" userId="fe93cd4b-5131-4483-8536-9c03ea42d0c2" providerId="ADAL" clId="{88340363-F6DB-4248-91C2-B92AE537B9B0}" dt="2026-01-27T20:24:41.724" v="6"/>
        <pc:sldMkLst>
          <pc:docMk/>
          <pc:sldMk cId="0" sldId="2147478336"/>
        </pc:sldMkLst>
      </pc:sldChg>
      <pc:sldChg chg="add setBg">
        <pc:chgData name="Jaclyn Johnson" userId="fe93cd4b-5131-4483-8536-9c03ea42d0c2" providerId="ADAL" clId="{88340363-F6DB-4248-91C2-B92AE537B9B0}" dt="2026-01-27T20:24:46.035" v="7"/>
        <pc:sldMkLst>
          <pc:docMk/>
          <pc:sldMk cId="0" sldId="2147478337"/>
        </pc:sldMkLst>
      </pc:sldChg>
      <pc:sldChg chg="modNotesTx">
        <pc:chgData name="Jaclyn Johnson" userId="fe93cd4b-5131-4483-8536-9c03ea42d0c2" providerId="ADAL" clId="{88340363-F6DB-4248-91C2-B92AE537B9B0}" dt="2026-01-27T20:25:15.341" v="11" actId="20577"/>
        <pc:sldMkLst>
          <pc:docMk/>
          <pc:sldMk cId="853346241" sldId="2147478338"/>
        </pc:sldMkLst>
      </pc:sldChg>
      <pc:sldChg chg="modSp mod">
        <pc:chgData name="Jaclyn Johnson" userId="fe93cd4b-5131-4483-8536-9c03ea42d0c2" providerId="ADAL" clId="{88340363-F6DB-4248-91C2-B92AE537B9B0}" dt="2026-01-27T20:25:59.377" v="22" actId="20577"/>
        <pc:sldMkLst>
          <pc:docMk/>
          <pc:sldMk cId="366078937" sldId="2147478340"/>
        </pc:sldMkLst>
        <pc:spChg chg="mod">
          <ac:chgData name="Jaclyn Johnson" userId="fe93cd4b-5131-4483-8536-9c03ea42d0c2" providerId="ADAL" clId="{88340363-F6DB-4248-91C2-B92AE537B9B0}" dt="2026-01-27T20:25:59.377" v="22" actId="20577"/>
          <ac:spMkLst>
            <pc:docMk/>
            <pc:sldMk cId="366078937" sldId="2147478340"/>
            <ac:spMk id="5" creationId="{3D1F9F9E-9715-97EA-C154-E4852EDCC838}"/>
          </ac:spMkLst>
        </pc:spChg>
      </pc:sldChg>
      <pc:sldChg chg="add setBg">
        <pc:chgData name="Jaclyn Johnson" userId="fe93cd4b-5131-4483-8536-9c03ea42d0c2" providerId="ADAL" clId="{88340363-F6DB-4248-91C2-B92AE537B9B0}" dt="2026-01-27T20:24:49.209" v="8"/>
        <pc:sldMkLst>
          <pc:docMk/>
          <pc:sldMk cId="0" sldId="2147478343"/>
        </pc:sldMkLst>
      </pc:sldChg>
      <pc:sldChg chg="add">
        <pc:chgData name="Jaclyn Johnson" userId="fe93cd4b-5131-4483-8536-9c03ea42d0c2" providerId="ADAL" clId="{88340363-F6DB-4248-91C2-B92AE537B9B0}" dt="2026-01-27T20:24:12.915" v="3"/>
        <pc:sldMkLst>
          <pc:docMk/>
          <pc:sldMk cId="0" sldId="2147478344"/>
        </pc:sldMkLst>
      </pc:sldChg>
    </pc:docChg>
  </pc:docChgLst>
</pc:chgInfo>
</file>

<file path=ppt/comments/modernComment_7FFFEB1D_BDE14515.xml><?xml version="1.0" encoding="utf-8"?>
<p188:cmLst xmlns:a="http://schemas.openxmlformats.org/drawingml/2006/main" xmlns:r="http://schemas.openxmlformats.org/officeDocument/2006/relationships" xmlns:p188="http://schemas.microsoft.com/office/powerpoint/2018/8/main">
  <p188:cm id="{CAB5F907-E4D9-435A-8B8D-35EBD8E21EA0}" authorId="{D6EBC843-779A-D128-8716-01574FE4880B}" created="2026-01-26T19:12:16.843">
    <ac:deMkLst xmlns:ac="http://schemas.microsoft.com/office/drawing/2013/main/command">
      <pc:docMk xmlns:pc="http://schemas.microsoft.com/office/powerpoint/2013/main/command"/>
      <pc:sldMk xmlns:pc="http://schemas.microsoft.com/office/powerpoint/2013/main/command" cId="3185657109" sldId="2147478301"/>
      <ac:spMk id="8" creationId="{E0817A04-1D30-7382-4310-AFBDEDA417D3}"/>
    </ac:deMkLst>
    <p188:replyLst>
      <p188:reply id="{10089FD5-1505-4418-BC6A-49C4E001FFAC}" authorId="{0D6B03A3-1267-8D64-D486-F51ED23D7828}" created="2026-01-26T21:50:13.655">
        <p188:txBody>
          <a:bodyPr/>
          <a:lstStyle/>
          <a:p>
            <a:r>
              <a:rPr lang="en-US"/>
              <a:t>[@Emily Satterfield] Yes</a:t>
            </a:r>
          </a:p>
        </p188:txBody>
      </p188:reply>
    </p188:replyLst>
    <p188:txBody>
      <a:bodyPr/>
      <a:lstStyle/>
      <a:p>
        <a:r>
          <a:rPr lang="en-US"/>
          <a:t>Maureen just emailed and asked if she could announce Leaderfest. I said okay.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1/26/2026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agggs.org/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irlscoutsp2p.org/en/members/for-girl-scouts/badges-journeys-awards/badge-patch-programs.html#worldthinkingda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rlscoutsp2p.wufoo.com/forms/xat5oab058p6k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692C-C3FE-AEC1-C0E2-F21AB4792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F3ADF-27D9-5D99-3037-96F7F2FAA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01AAE-ADF9-5436-EEA5-403513F1F4D0}"/>
              </a:ext>
            </a:extLst>
          </p:cNvPr>
          <p:cNvSpPr>
            <a:spLocks noGrp="1"/>
          </p:cNvSpPr>
          <p:nvPr>
            <p:ph type="body" idx="1"/>
          </p:nvPr>
        </p:nvSpPr>
        <p:spPr/>
        <p:txBody>
          <a:bodyPr/>
          <a:lstStyle/>
          <a:p>
            <a:r>
              <a:rPr lang="en-US" spc="61">
                <a:ea typeface="Calibri"/>
                <a:cs typeface="Calibri"/>
              </a:rPr>
              <a:t>Give info and then invite anyone to ask questions here.</a:t>
            </a:r>
            <a:endParaRPr lang="en-US" spc="61"/>
          </a:p>
          <a:p>
            <a:endParaRPr lang="en-US" sz="2500" spc="61">
              <a:ea typeface="Calibri"/>
              <a:cs typeface="Calibri"/>
            </a:endParaRPr>
          </a:p>
        </p:txBody>
      </p:sp>
      <p:sp>
        <p:nvSpPr>
          <p:cNvPr id="4" name="Slide Number Placeholder 3">
            <a:extLst>
              <a:ext uri="{FF2B5EF4-FFF2-40B4-BE49-F238E27FC236}">
                <a16:creationId xmlns:a16="http://schemas.microsoft.com/office/drawing/2014/main" id="{F52ECD55-C396-F3E5-705E-EEE29D64442A}"/>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111636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endParaRPr lang="en-US" sz="120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11</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br>
              <a:rPr lang="en-US" spc="61">
                <a:ea typeface="Calibri"/>
                <a:cs typeface="+mn-lt"/>
              </a:rPr>
            </a:br>
            <a:r>
              <a:rPr lang="en-US" spc="61">
                <a:solidFill>
                  <a:srgbClr val="333333"/>
                </a:solidFill>
                <a:highlight>
                  <a:srgbClr val="FFFFFF"/>
                </a:highlight>
              </a:rPr>
              <a:t>We are celebrating 100 years of World Thinking Day in 2026! World Thinking Day is a Girl Scout holiday that is celebrated every year on February 22. It’s a day to celebrate our </a:t>
            </a:r>
            <a:r>
              <a:rPr lang="en-US" b="1" spc="61">
                <a:solidFill>
                  <a:srgbClr val="007F3F"/>
                </a:solidFill>
                <a:highlight>
                  <a:srgbClr val="FFFFFF"/>
                </a:highlight>
                <a:hlinkClick r:id="rId3"/>
              </a:rPr>
              <a:t>international sisterhood</a:t>
            </a:r>
            <a:r>
              <a:rPr lang="en-US" spc="61">
                <a:solidFill>
                  <a:srgbClr val="333333"/>
                </a:solidFill>
                <a:highlight>
                  <a:srgbClr val="FFFFFF"/>
                </a:highlight>
              </a:rPr>
              <a:t> and stand up for causes that can improve girls’ lives around the world.</a:t>
            </a:r>
            <a:endParaRPr lang="en-US" spc="61">
              <a:ea typeface="Calibri"/>
              <a:cs typeface="+mn-lt"/>
            </a:endParaRPr>
          </a:p>
          <a:p>
            <a:r>
              <a:rPr lang="en-US" spc="61">
                <a:solidFill>
                  <a:srgbClr val="333333"/>
                </a:solidFill>
                <a:highlight>
                  <a:srgbClr val="FFFFFF"/>
                </a:highlight>
              </a:rPr>
              <a:t>This year’s special theme is Our Friendship. The World Thinking Day awards can be earned at any time during the year and </a:t>
            </a:r>
            <a:r>
              <a:rPr lang="en-US" b="1" spc="61">
                <a:solidFill>
                  <a:srgbClr val="007F3F"/>
                </a:solidFill>
                <a:highlight>
                  <a:srgbClr val="FFFFFF"/>
                </a:highlight>
                <a:hlinkClick r:id="rId4"/>
              </a:rPr>
              <a:t>World Thinking Day resources</a:t>
            </a:r>
            <a:r>
              <a:rPr lang="en-US" spc="61">
                <a:solidFill>
                  <a:srgbClr val="333333"/>
                </a:solidFill>
                <a:highlight>
                  <a:srgbClr val="FFFFFF"/>
                </a:highlight>
              </a:rPr>
              <a:t> can help you easily prepare meeting activities to celebrate this tradition and earn the award. </a:t>
            </a:r>
            <a:endParaRPr lang="en-US"/>
          </a:p>
          <a:p>
            <a:endParaRPr lang="en-US" spc="61">
              <a:ea typeface="Calibri"/>
              <a:cs typeface="+mn-lt"/>
            </a:endParaRP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br>
              <a:rPr lang="en-US" spc="61">
                <a:ea typeface="Calibri"/>
                <a:cs typeface="+mn-lt"/>
              </a:rPr>
            </a:br>
            <a:r>
              <a:rPr lang="en-US" spc="61"/>
              <a:t>For our Daisies, Brownies, and Juniors, we have a </a:t>
            </a:r>
            <a:r>
              <a:rPr lang="en-US" i="1" spc="61"/>
              <a:t>packed</a:t>
            </a:r>
            <a:r>
              <a:rPr lang="en-US" spc="61"/>
              <a:t> spring lineup with lots of hands-on, high-energy programming across the council.</a:t>
            </a:r>
            <a:endParaRPr lang="en-US"/>
          </a:p>
          <a:p>
            <a:r>
              <a:rPr lang="en-US" spc="61"/>
              <a:t>You’ll see everything from STEM and arts, to outdoor adventures, and life skills. A couple of highlights I want to call out—our Curiosity Quest in Winston Salem is an opportunity for the whole family to have fun exploring science through hands-on experiments like testing stream water, decoding horse DNA, and getting up close and personal with some scaly friends. Registration will open February 1st for this exclusive event!</a:t>
            </a:r>
            <a:endParaRPr lang="en-US"/>
          </a:p>
          <a:p>
            <a:r>
              <a:rPr lang="en-US" spc="61"/>
              <a:t>For Juniors, we’re offering some really impactful experiences like </a:t>
            </a:r>
            <a:r>
              <a:rPr lang="en-US" b="1" spc="61"/>
              <a:t>Safe @ Home</a:t>
            </a:r>
            <a:r>
              <a:rPr lang="en-US" spc="61"/>
              <a:t>, which focuses on babysitting and home safety skills, and </a:t>
            </a:r>
            <a:r>
              <a:rPr lang="en-US" b="1" spc="61"/>
              <a:t>Power of Me! &amp; Rise Up</a:t>
            </a:r>
            <a:r>
              <a:rPr lang="en-US" spc="61"/>
              <a:t>, our mental health day in partnership with MADD.</a:t>
            </a:r>
            <a:endParaRPr lang="en-US"/>
          </a:p>
          <a:p>
            <a:endParaRPr lang="en-US" spc="61">
              <a:ea typeface="Calibri"/>
              <a:cs typeface="Calibri"/>
            </a:endParaRP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r>
              <a:rPr lang="en-US" spc="61"/>
              <a:t>For our Cadettes, Seniors, and Ambassadors, our programming features leadership, independence, and preparation for what comes next.</a:t>
            </a:r>
            <a:endParaRPr lang="en-US"/>
          </a:p>
          <a:p>
            <a:r>
              <a:rPr lang="en-US" spc="61"/>
              <a:t>We’re offering experiences that build real-world skills and confidence—things like Program Aide and Baby Sitter Training and a Mental Wellness Day. </a:t>
            </a:r>
            <a:endParaRPr lang="en-US"/>
          </a:p>
          <a:p>
            <a:r>
              <a:rPr lang="en-US" spc="61"/>
              <a:t>At the same time, we’re making sure there’s still plenty of fun and connection. Girls can explore careers and creativity through programs like </a:t>
            </a:r>
            <a:r>
              <a:rPr lang="en-US" b="1" spc="61"/>
              <a:t>Future Designer</a:t>
            </a:r>
            <a:r>
              <a:rPr lang="en-US" spc="61"/>
              <a:t> and </a:t>
            </a:r>
            <a:r>
              <a:rPr lang="en-US" b="1" spc="61"/>
              <a:t>Adventure Awaits: Destination Diaries</a:t>
            </a:r>
            <a:r>
              <a:rPr lang="en-US" spc="61"/>
              <a:t>, take on physical challenges with </a:t>
            </a:r>
            <a:r>
              <a:rPr lang="en-US" b="1" spc="61"/>
              <a:t>Climbing Day</a:t>
            </a:r>
            <a:r>
              <a:rPr lang="en-US" spc="61"/>
              <a:t>, or just enjoy shared experiences like </a:t>
            </a:r>
            <a:r>
              <a:rPr lang="en-US" b="1" spc="61"/>
              <a:t>Girl Scout Fest</a:t>
            </a:r>
            <a:r>
              <a:rPr lang="en-US" spc="61"/>
              <a:t>, ballet, hockey, and museum programs.</a:t>
            </a:r>
            <a:endParaRPr lang="en-US"/>
          </a:p>
          <a:p>
            <a:r>
              <a:rPr lang="en-US" spc="61"/>
              <a:t>Overall, this lineup is about giving older girls meaningful choices that fit their busy lives. </a:t>
            </a:r>
            <a:endParaRPr lang="en-US"/>
          </a:p>
          <a:p>
            <a:r>
              <a:rPr lang="en-US" spc="61">
                <a:ea typeface="Calibri"/>
                <a:cs typeface="Calibri"/>
              </a:rPr>
              <a:t>Be sure to check out our Events Calendar to register for these programs. </a:t>
            </a:r>
          </a:p>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C7F6-91B1-B2F0-63E2-4278C381E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2C8C5-F370-2EC2-BA9F-8B9485FE6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9EBEB-810C-6EDB-9C53-9F9D883DE2FC}"/>
              </a:ext>
            </a:extLst>
          </p:cNvPr>
          <p:cNvSpPr>
            <a:spLocks noGrp="1"/>
          </p:cNvSpPr>
          <p:nvPr>
            <p:ph type="body" idx="1"/>
          </p:nvPr>
        </p:nvSpPr>
        <p:spPr/>
        <p:txBody>
          <a:bodyPr/>
          <a:lstStyle/>
          <a:p>
            <a:r>
              <a:rPr lang="en-US" spc="61">
                <a:ea typeface="Calibri"/>
                <a:cs typeface="Calibri"/>
              </a:rPr>
              <a:t>Get ready to celebrate 114 years of Girl Scouting! Every year in March, Girl Scouts across the country party for a whole week to commemorate the founding of our movement. Kick off the week with Spirit Sunday and close the week by attending Girl Scout Fest at your nearest Service Center. </a:t>
            </a:r>
            <a:r>
              <a:rPr lang="en-US" spc="61">
                <a:highlight>
                  <a:srgbClr val="FFFFFF"/>
                </a:highlight>
              </a:rPr>
              <a:t>Enjoy games, crafts and activities inspired by Girl Scouts past and present. It's a day to laugh, learn and celebrate everything that makes being a Girl Scout amazing!</a:t>
            </a:r>
            <a:endParaRPr lang="en-US" spc="61">
              <a:ea typeface="Calibri"/>
              <a:cs typeface="Calibri"/>
            </a:endParaRPr>
          </a:p>
          <a:p>
            <a:br>
              <a:rPr lang="en-US"/>
            </a:br>
            <a:endParaRPr lang="en-US"/>
          </a:p>
        </p:txBody>
      </p:sp>
      <p:sp>
        <p:nvSpPr>
          <p:cNvPr id="4" name="Slide Number Placeholder 3">
            <a:extLst>
              <a:ext uri="{FF2B5EF4-FFF2-40B4-BE49-F238E27FC236}">
                <a16:creationId xmlns:a16="http://schemas.microsoft.com/office/drawing/2014/main" id="{41488582-6A67-B6A5-423F-713F94AE4593}"/>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311901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r>
              <a:rPr lang="en-US" spc="61" dirty="0" err="1"/>
              <a:t>Leaderfest</a:t>
            </a:r>
            <a:r>
              <a:rPr lang="en-US" spc="61" dirty="0"/>
              <a:t> is on Saturday, March 21st, at St. Luke's Methodist Church in Hickory.  </a:t>
            </a:r>
            <a:endParaRPr lang="en-US" dirty="0"/>
          </a:p>
          <a:p>
            <a:r>
              <a:rPr lang="en-US" spc="61" dirty="0"/>
              <a:t>The theme is Find Your Path to Troop Success!  </a:t>
            </a:r>
            <a:endParaRPr lang="en-US" dirty="0"/>
          </a:p>
          <a:p>
            <a:r>
              <a:rPr lang="en-US" spc="61" dirty="0"/>
              <a:t>There will be classes available for new and experienced leaders. </a:t>
            </a:r>
            <a:endParaRPr lang="en-US" dirty="0"/>
          </a:p>
          <a:p>
            <a:r>
              <a:rPr lang="en-US" spc="61" dirty="0"/>
              <a:t>Watch the Council Calendar for the link to register!</a:t>
            </a:r>
            <a:endParaRPr lang="en-US" dirty="0"/>
          </a:p>
          <a:p>
            <a:r>
              <a:rPr lang="en-US" spc="61" dirty="0"/>
              <a:t>It is going to be a fantastic day!</a:t>
            </a:r>
            <a:endParaRPr lang="en-US" dirty="0"/>
          </a:p>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endParaRPr lang="en-US">
              <a:solidFill>
                <a:srgbClr val="000000"/>
              </a:solidFill>
              <a:ea typeface="Calibri"/>
              <a:cs typeface="Calibri"/>
            </a:endParaRPr>
          </a:p>
          <a:p>
            <a:endParaRPr lang="en-US"/>
          </a:p>
          <a:p>
            <a:endParaRPr lang="en-US"/>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17</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99AA-2E98-D0B9-F3BF-8FE6AE9B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28E2B-1D00-DD52-000B-72D45FF89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CA2F-617B-8E8E-8435-440825AC917E}"/>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042AC8F7-D1C6-CFFB-CD7D-31D81FAB019A}"/>
              </a:ext>
            </a:extLst>
          </p:cNvPr>
          <p:cNvSpPr>
            <a:spLocks noGrp="1"/>
          </p:cNvSpPr>
          <p:nvPr>
            <p:ph type="sldNum" sz="quarter" idx="5"/>
          </p:nvPr>
        </p:nvSpPr>
        <p:spPr/>
        <p:txBody>
          <a:bodyPr/>
          <a:lstStyle/>
          <a:p>
            <a:fld id="{8CBCB34E-50E2-40A4-B161-B712AA98D072}" type="slidenum">
              <a:rPr lang="en-US" smtClean="0"/>
              <a:t>18</a:t>
            </a:fld>
            <a:endParaRPr lang="en-US"/>
          </a:p>
        </p:txBody>
      </p:sp>
    </p:spTree>
    <p:extLst>
      <p:ext uri="{BB962C8B-B14F-4D97-AF65-F5344CB8AC3E}">
        <p14:creationId xmlns:p14="http://schemas.microsoft.com/office/powerpoint/2010/main" val="402043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19</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21</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22</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23</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8998-B995-E29B-391B-D0B5004C7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A3DFD-BC26-13AA-0D6A-0362F24E2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8EAD9-80EA-0711-E747-0C9326CD947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Property Updates</a:t>
            </a:r>
            <a:endParaRPr lang="en-US" sz="1400" kern="1200" dirty="0">
              <a:solidFill>
                <a:schemeClr val="tx1"/>
              </a:solidFill>
              <a:effectLst/>
              <a:latin typeface="+mn-lt"/>
              <a:ea typeface="+mn-ea"/>
              <a:cs typeface="+mn-cs"/>
            </a:endParaRPr>
          </a:p>
          <a:p>
            <a:pPr lvl="0"/>
            <a:r>
              <a:rPr lang="en-US" sz="1200" b="1" kern="1200" dirty="0" err="1">
                <a:solidFill>
                  <a:schemeClr val="tx1"/>
                </a:solidFill>
                <a:effectLst/>
                <a:latin typeface="+mn-lt"/>
                <a:ea typeface="+mn-ea"/>
                <a:cs typeface="+mn-cs"/>
              </a:rPr>
              <a:t>Keyauwee</a:t>
            </a:r>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Welcomed a new ranger, Wayne Lawrence, to the team on December 1!</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Units are open for reservations through </a:t>
            </a:r>
            <a:r>
              <a:rPr lang="en-US" sz="1200" kern="1200" dirty="0" err="1">
                <a:solidFill>
                  <a:schemeClr val="tx1"/>
                </a:solidFill>
                <a:effectLst/>
                <a:latin typeface="+mn-lt"/>
                <a:ea typeface="+mn-ea"/>
                <a:cs typeface="+mn-cs"/>
              </a:rPr>
              <a:t>CampLife</a:t>
            </a:r>
            <a:r>
              <a:rPr lang="en-US" sz="1200" kern="1200" dirty="0">
                <a:solidFill>
                  <a:schemeClr val="tx1"/>
                </a:solidFill>
                <a:effectLst/>
                <a:latin typeface="+mn-lt"/>
                <a:ea typeface="+mn-ea"/>
                <a:cs typeface="+mn-cs"/>
              </a:rPr>
              <a:t> now but activities are limited until we hire a new Outdoor Experience Manager. Interviews for that position are well underway.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Wayne’s priorities are to get all program areas at camp up and running in time for summer, including the pool, and work on any necessary unit repairs. He is hosting groups that come onsite and is the main point of contact for all vendors.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Camp Ginger Cascades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are continuing to employ Doll Enterprises to complete Phase 1 projects in our hurricane recovery efforts and conduct site visits 2 times a month to ensure all is ok at camp and some minor landscaping. We are awaiting our final reports back from Newmark, the Property Assessment team, to see final recommendations on infrastructure repairs and will then begin to formulate a priority list.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camp has had some water issues as well and is scheduled for compliance testing in February to ensure water passes all tests and then we can reopen for programming in the spring.</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Camp Pisgah</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Electrical Work</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local electrical company that we have used for several years has been released to proceed on assigned electrical items that will result in some much needed improvements and address several things on the Newmark Property Assessment.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They are currently scheduling approximately 3 weeks out so we are working towards the goal of having that work completed by end of February.</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Water System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Background: Earlier county testing during summer 2025 identified bacterial contamination (total bacteria, not E. coli), and the water was deemed non-potable. Quarterly state testing including a recent 4th quarter test, has consistently passed as “clean” for several years. Samples were taken from the same locations as the county samples (Dining Hall Kitchen Sink and Westfeldt Men’s Restroom Sink). Corrective actions were taken but did not work long term. The camp has remained closed since that time, and water system approval will be required prior to reopening for the 2026 season.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Actions: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Clear vegetation around cisterns and repaint exteriors with a dark, opaque coating.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Hire a qualified vendor to clean and chlorinate both cisterns and flush the system.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Install screened protection on overflow spouts.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Request testing from the county health department after all these steps have been taken (must pass two samples at each location).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Work must be scheduled in warmer weather due to paint requirements so we are hoping for this to happen later in February.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Summer Camp Updates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Registration launched last Tuesday, January 20</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in the process of hiring a new Outdoor Experience Manager but are excited to welcome back Lena “Pyro” Watson as our assistant director who is helping hire and onboard staff right now.</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very excited to welcome a new summer camp food vendor, </a:t>
            </a:r>
            <a:r>
              <a:rPr lang="en-US" sz="1200" kern="1200" dirty="0" err="1">
                <a:solidFill>
                  <a:schemeClr val="tx1"/>
                </a:solidFill>
                <a:effectLst/>
                <a:latin typeface="+mn-lt"/>
                <a:ea typeface="+mn-ea"/>
                <a:cs typeface="+mn-cs"/>
              </a:rPr>
              <a:t>Wolfoods</a:t>
            </a:r>
            <a:r>
              <a:rPr lang="en-US" sz="1200" kern="1200" dirty="0">
                <a:solidFill>
                  <a:schemeClr val="tx1"/>
                </a:solidFill>
                <a:effectLst/>
                <a:latin typeface="+mn-lt"/>
                <a:ea typeface="+mn-ea"/>
                <a:cs typeface="+mn-cs"/>
              </a:rPr>
              <a:t>, this summer to KPC.</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will offer transportation for any western NC Girl Scouts the weeks of June 21 and July 12.</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Financial assistance is available for any Girl Scout who needs help attending camp. An application is available once the $50 deposit is made on a reservation. We also have discounts for early bird registration (through March 31) and multi weeks and also siblings.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campers will have the opportunity for a horse experience at camp like last summer.</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Updates and changes to the TOLP and CIT Program: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CIT I is no application and they can just register through </a:t>
            </a:r>
            <a:r>
              <a:rPr lang="en-US" sz="1200" kern="1200" dirty="0" err="1">
                <a:solidFill>
                  <a:schemeClr val="tx1"/>
                </a:solidFill>
                <a:effectLst/>
                <a:latin typeface="+mn-lt"/>
                <a:ea typeface="+mn-ea"/>
                <a:cs typeface="+mn-cs"/>
              </a:rPr>
              <a:t>gsEvents</a:t>
            </a:r>
            <a:r>
              <a:rPr lang="en-US" sz="1200" kern="1200" dirty="0">
                <a:solidFill>
                  <a:schemeClr val="tx1"/>
                </a:solidFill>
                <a:effectLst/>
                <a:latin typeface="+mn-lt"/>
                <a:ea typeface="+mn-ea"/>
                <a:cs typeface="+mn-cs"/>
              </a:rPr>
              <a:t> if they are rising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If they are rising 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and did not do CIT I but want to join the CIT program, they are allowed to but if they are YOUNGER, they cannot.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CIT II will be application in conjunction with the </a:t>
            </a:r>
            <a:r>
              <a:rPr lang="en-US" sz="1200" kern="1200" dirty="0" err="1">
                <a:solidFill>
                  <a:schemeClr val="tx1"/>
                </a:solidFill>
                <a:effectLst/>
                <a:latin typeface="+mn-lt"/>
                <a:ea typeface="+mn-ea"/>
                <a:cs typeface="+mn-cs"/>
              </a:rPr>
              <a:t>gsEvents</a:t>
            </a:r>
            <a:r>
              <a:rPr lang="en-US" sz="1200" kern="1200" dirty="0">
                <a:solidFill>
                  <a:schemeClr val="tx1"/>
                </a:solidFill>
                <a:effectLst/>
                <a:latin typeface="+mn-lt"/>
                <a:ea typeface="+mn-ea"/>
                <a:cs typeface="+mn-cs"/>
              </a:rPr>
              <a:t> registration. CIT II girls must be rising 12th graders and have completed CIT I.</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Any girls that have completed CIT II are eligible to work as unit counselors at camp this summer!</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Excited to welcome Clayton Sheehan as our new Director of Outdoor Experience and Property! Clayton started last Tuesday and is eager to get to all the camps and help move our projects along so that we can work towards having all three camps open this spring and summer. </a:t>
            </a:r>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963FD99-B2B1-E1F6-60B1-36FDFF76711F}"/>
              </a:ext>
            </a:extLst>
          </p:cNvPr>
          <p:cNvSpPr>
            <a:spLocks noGrp="1"/>
          </p:cNvSpPr>
          <p:nvPr>
            <p:ph type="sldNum" sz="quarter" idx="5"/>
          </p:nvPr>
        </p:nvSpPr>
        <p:spPr/>
        <p:txBody>
          <a:bodyPr/>
          <a:lstStyle/>
          <a:p>
            <a:fld id="{8CBCB34E-50E2-40A4-B161-B712AA98D072}" type="slidenum">
              <a:rPr lang="en-US" smtClean="0"/>
              <a:t>4</a:t>
            </a:fld>
            <a:endParaRPr lang="en-US"/>
          </a:p>
        </p:txBody>
      </p:sp>
    </p:spTree>
    <p:extLst>
      <p:ext uri="{BB962C8B-B14F-4D97-AF65-F5344CB8AC3E}">
        <p14:creationId xmlns:p14="http://schemas.microsoft.com/office/powerpoint/2010/main" val="61513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highlight>
                  <a:srgbClr val="FFFFFF"/>
                </a:highlight>
              </a:rPr>
              <a:t>Thank you for creating your free </a:t>
            </a:r>
            <a:r>
              <a:rPr lang="en-US" dirty="0" err="1">
                <a:solidFill>
                  <a:srgbClr val="333333"/>
                </a:solidFill>
                <a:highlight>
                  <a:srgbClr val="FFFFFF"/>
                </a:highlight>
              </a:rPr>
              <a:t>Rallyhood</a:t>
            </a:r>
            <a:r>
              <a:rPr lang="en-US" dirty="0">
                <a:solidFill>
                  <a:srgbClr val="333333"/>
                </a:solidFill>
                <a:highlight>
                  <a:srgbClr val="FFFFFF"/>
                </a:highlight>
              </a:rPr>
              <a:t> accounts and for encouraging members to join us on this new platform to connect and collaborate. We are excited to announce the completion of our initial set-up and our next step is to install Stripe payment processing features for troop and service unit rallies. Once installed, you will be able to use </a:t>
            </a:r>
            <a:r>
              <a:rPr lang="en-US" dirty="0" err="1">
                <a:solidFill>
                  <a:srgbClr val="333333"/>
                </a:solidFill>
                <a:highlight>
                  <a:srgbClr val="FFFFFF"/>
                </a:highlight>
              </a:rPr>
              <a:t>Rallyhood</a:t>
            </a:r>
            <a:r>
              <a:rPr lang="en-US" dirty="0">
                <a:solidFill>
                  <a:srgbClr val="333333"/>
                </a:solidFill>
                <a:highlight>
                  <a:srgbClr val="FFFFFF"/>
                </a:highlight>
              </a:rPr>
              <a:t> to collect payments for dues and events- even for people who do not have a </a:t>
            </a:r>
            <a:r>
              <a:rPr lang="en-US" dirty="0" err="1">
                <a:solidFill>
                  <a:srgbClr val="333333"/>
                </a:solidFill>
                <a:highlight>
                  <a:srgbClr val="FFFFFF"/>
                </a:highlight>
              </a:rPr>
              <a:t>Rallyhood</a:t>
            </a:r>
            <a:r>
              <a:rPr lang="en-US" dirty="0">
                <a:solidFill>
                  <a:srgbClr val="333333"/>
                </a:solidFill>
                <a:highlight>
                  <a:srgbClr val="FFFFFF"/>
                </a:highlight>
              </a:rPr>
              <a:t> account. Troop leaders or service unit managers who are interested in accepting payments should complete the </a:t>
            </a:r>
            <a:r>
              <a:rPr lang="en-US" b="1" dirty="0" err="1">
                <a:solidFill>
                  <a:srgbClr val="007F3F"/>
                </a:solidFill>
                <a:highlight>
                  <a:srgbClr val="FFFFFF"/>
                </a:highlight>
                <a:hlinkClick r:id="rId3"/>
              </a:rPr>
              <a:t>Rallyhood</a:t>
            </a:r>
            <a:r>
              <a:rPr lang="en-US" b="1" dirty="0">
                <a:solidFill>
                  <a:srgbClr val="007F3F"/>
                </a:solidFill>
                <a:highlight>
                  <a:srgbClr val="FFFFFF"/>
                </a:highlight>
                <a:hlinkClick r:id="rId3"/>
              </a:rPr>
              <a:t> Stripe Request Form</a:t>
            </a:r>
            <a:r>
              <a:rPr lang="en-US" dirty="0">
                <a:solidFill>
                  <a:srgbClr val="333333"/>
                </a:solidFill>
                <a:highlight>
                  <a:srgbClr val="FFFFFF"/>
                </a:highlight>
              </a:rPr>
              <a:t>. Requests will be filled in the order they are received. </a:t>
            </a: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19427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r>
              <a:rPr lang="en-US" spc="61">
                <a:ea typeface="Calibri"/>
                <a:cs typeface="Calibri"/>
              </a:rPr>
              <a:t>Give info.</a:t>
            </a:r>
            <a:endParaRPr lang="en-US" sz="2500" spc="61">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413208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hyperlink" Target="mailto:info@girlscoutsp2p.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s://www.girlscouts.org/en/members/for-girl-scouts/ways-to-participate/global-girl-scouts/world-thinking-day.html?gad_source=1&amp;gad_campaignid=23433479964&amp;gbraid=0AAAAABqtoYG_1pE5T-8Gah_kOfQApxAJo&amp;gclid=Cj0KCQiAvtzLBhCPARIsALwhxdrVS18CMXsDts_HlbZRD5dSRpK_ZbkmW7H8WmicmFLOvaHFm6Q8GEgaAs71EALw_wcB"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18/10/relationships/comments" Target="../comments/modernComment_7FFFEB1D_BDE14515.xml"/><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info@girlscoutsp2p.org" TargetMode="External"/><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1425251" y="6684657"/>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1" spc="125" dirty="0">
                <a:solidFill>
                  <a:srgbClr val="FFFFFF"/>
                </a:solidFill>
                <a:latin typeface="Girl Scout 1"/>
                <a:ea typeface="Girl Scout 1"/>
                <a:cs typeface="Girl Scout 1"/>
                <a:sym typeface="Girl Scout 1"/>
              </a:rPr>
              <a:t>Service Unit Meeting</a:t>
            </a:r>
          </a:p>
        </p:txBody>
      </p:sp>
      <p:sp>
        <p:nvSpPr>
          <p:cNvPr id="33" name="TextBox 24">
            <a:extLst>
              <a:ext uri="{FF2B5EF4-FFF2-40B4-BE49-F238E27FC236}">
                <a16:creationId xmlns:a16="http://schemas.microsoft.com/office/drawing/2014/main" id="{A5CBC910-09AF-16B0-5798-5407C4206A57}"/>
              </a:ext>
            </a:extLst>
          </p:cNvPr>
          <p:cNvSpPr txBox="1"/>
          <p:nvPr/>
        </p:nvSpPr>
        <p:spPr>
          <a:xfrm>
            <a:off x="4535278" y="8770380"/>
            <a:ext cx="13282012" cy="476541"/>
          </a:xfrm>
          <a:prstGeom prst="rect">
            <a:avLst/>
          </a:prstGeom>
        </p:spPr>
        <p:txBody>
          <a:bodyPr wrap="square" lIns="0" tIns="0" rIns="0" bIns="0" rtlCol="0" anchor="t">
            <a:spAutoFit/>
          </a:bodyPr>
          <a:lstStyle/>
          <a:p>
            <a:pPr algn="ctr">
              <a:lnSpc>
                <a:spcPts val="4201"/>
              </a:lnSpc>
              <a:spcBef>
                <a:spcPct val="0"/>
              </a:spcBef>
            </a:pPr>
            <a:r>
              <a:rPr lang="en-US" sz="2400" i="1" spc="0" dirty="0">
                <a:solidFill>
                  <a:schemeClr val="bg1"/>
                </a:solidFill>
                <a:latin typeface="Girl Scout 1"/>
                <a:ea typeface="Girl Scout 1"/>
                <a:cs typeface="Girl Scout 1"/>
                <a:sym typeface="Girl Scout 1"/>
              </a:rPr>
              <a:t>Please enter your name, Service </a:t>
            </a:r>
            <a:r>
              <a:rPr lang="en-US" sz="2400" i="1" dirty="0">
                <a:solidFill>
                  <a:schemeClr val="bg1"/>
                </a:solidFill>
                <a:latin typeface="Girl Scout 1"/>
                <a:ea typeface="Girl Scout 1"/>
                <a:cs typeface="Girl Scout 1"/>
                <a:sym typeface="Girl Scout 1"/>
              </a:rPr>
              <a:t>U</a:t>
            </a:r>
            <a:r>
              <a:rPr lang="en-US" sz="2400" i="1" spc="0" dirty="0">
                <a:solidFill>
                  <a:schemeClr val="bg1"/>
                </a:solidFill>
                <a:latin typeface="Girl Scout 1"/>
                <a:ea typeface="Girl Scout 1"/>
                <a:cs typeface="Girl Scout 1"/>
                <a:sym typeface="Girl Scout 1"/>
              </a:rPr>
              <a:t>nit number and Service Team position in the chat!</a:t>
            </a:r>
            <a:endParaRPr lang="en-US" sz="2400" i="1" spc="0" dirty="0">
              <a:solidFill>
                <a:schemeClr val="bg1"/>
              </a:solidFill>
              <a:latin typeface="Girl Scout 1"/>
              <a:ea typeface="Girl Scout 1"/>
              <a:cs typeface="Girl Scout 1"/>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D274-2B2B-F355-4F01-18DE38B87B5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37FE0C4-86D6-8539-51EA-64E079D20580}"/>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164AB4ED-FCD2-9E28-B7A1-9D83AC13B552}"/>
              </a:ext>
            </a:extLst>
          </p:cNvPr>
          <p:cNvSpPr/>
          <p:nvPr/>
        </p:nvSpPr>
        <p:spPr>
          <a:xfrm>
            <a:off x="652463" y="2016309"/>
            <a:ext cx="8495343" cy="78924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a:ea typeface="Calibri"/>
              <a:cs typeface="Calibri"/>
            </a:endParaRPr>
          </a:p>
          <a:p>
            <a:pPr algn="ctr"/>
            <a:endParaRPr lang="en-US" sz="4000" b="1" u="sng">
              <a:latin typeface="Girl Scout 1" panose="020B0604020202020204" charset="0"/>
              <a:ea typeface="Calibri"/>
              <a:cs typeface="Calibri"/>
            </a:endParaRPr>
          </a:p>
          <a:p>
            <a:pPr algn="ctr"/>
            <a:endParaRPr lang="en-US" sz="4000">
              <a:ea typeface="Calibri"/>
              <a:cs typeface="Calibri"/>
            </a:endParaRPr>
          </a:p>
          <a:p>
            <a:pPr algn="ctr"/>
            <a:endParaRPr lang="en-US">
              <a:ea typeface="Calibri"/>
              <a:cs typeface="Calibri"/>
            </a:endParaRPr>
          </a:p>
        </p:txBody>
      </p:sp>
      <p:sp>
        <p:nvSpPr>
          <p:cNvPr id="5" name="TextBox 4">
            <a:extLst>
              <a:ext uri="{FF2B5EF4-FFF2-40B4-BE49-F238E27FC236}">
                <a16:creationId xmlns:a16="http://schemas.microsoft.com/office/drawing/2014/main" id="{3D1F9F9E-9715-97EA-C154-E4852EDCC838}"/>
              </a:ext>
            </a:extLst>
          </p:cNvPr>
          <p:cNvSpPr txBox="1"/>
          <p:nvPr/>
        </p:nvSpPr>
        <p:spPr>
          <a:xfrm>
            <a:off x="1102290" y="2572729"/>
            <a:ext cx="763696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bg1"/>
                </a:solidFill>
                <a:latin typeface="Girl Scout 1" panose="020B0604020202020204" charset="0"/>
              </a:rPr>
              <a:t>Banking Information in Smart Cookies:  </a:t>
            </a:r>
            <a:endParaRPr lang="en-US" sz="2800" u="sng" dirty="0">
              <a:solidFill>
                <a:schemeClr val="bg1"/>
              </a:solidFill>
              <a:latin typeface="Girl Scout 1" panose="020B0604020202020204" charset="0"/>
              <a:ea typeface="Calibri"/>
              <a:cs typeface="Calibri"/>
            </a:endParaRPr>
          </a:p>
          <a:p>
            <a:pPr marL="285750" indent="-285750">
              <a:buFont typeface="Arial"/>
              <a:buChar char="•"/>
            </a:pPr>
            <a:r>
              <a:rPr lang="en-US" sz="2800" dirty="0">
                <a:solidFill>
                  <a:schemeClr val="bg1"/>
                </a:solidFill>
                <a:latin typeface="Girl Scout 1" panose="020B0604020202020204" charset="0"/>
              </a:rPr>
              <a:t>Each troop is required to submit a completed and signed ACH form annually.  </a:t>
            </a:r>
            <a:endParaRPr lang="en-US" sz="2800" dirty="0">
              <a:solidFill>
                <a:schemeClr val="bg1"/>
              </a:solidFill>
              <a:latin typeface="Girl Scout 1" panose="020B0604020202020204" charset="0"/>
              <a:ea typeface="Calibri"/>
              <a:cs typeface="Calibri"/>
            </a:endParaRPr>
          </a:p>
          <a:p>
            <a:pPr marL="285750" indent="-285750">
              <a:buFont typeface="Arial"/>
              <a:buChar char="•"/>
            </a:pPr>
            <a:r>
              <a:rPr lang="en-US" sz="2800" dirty="0">
                <a:solidFill>
                  <a:schemeClr val="bg1"/>
                </a:solidFill>
                <a:latin typeface="Girl Scout 1" panose="020B0604020202020204" charset="0"/>
              </a:rPr>
              <a:t>If you are unsure whether we have current banking information on file for your troop, please let us know. </a:t>
            </a:r>
            <a:endParaRPr lang="en-US" sz="2800" dirty="0">
              <a:solidFill>
                <a:schemeClr val="bg1"/>
              </a:solidFill>
              <a:latin typeface="Girl Scout 1" panose="020B0604020202020204" charset="0"/>
              <a:ea typeface="Calibri"/>
              <a:cs typeface="Calibri"/>
            </a:endParaRPr>
          </a:p>
          <a:p>
            <a:pPr marL="285750" indent="-285750">
              <a:buFont typeface="Arial"/>
              <a:buChar char="•"/>
            </a:pPr>
            <a:r>
              <a:rPr lang="en-US" sz="2800" dirty="0">
                <a:solidFill>
                  <a:schemeClr val="bg1"/>
                </a:solidFill>
                <a:latin typeface="Girl Scout 1" panose="020B0604020202020204" charset="0"/>
              </a:rPr>
              <a:t>On Monday, 1/26/2026, council uploaded bank account information into Smart Cookies. Please log in and verify that your troop’s routing number and account number are listed correctly. If this information is missing or incorrect, it means we do not have a current signed ACH form on file for your troop. Please contact us at </a:t>
            </a:r>
            <a:r>
              <a:rPr lang="en-US" sz="2800" dirty="0">
                <a:solidFill>
                  <a:schemeClr val="bg1"/>
                </a:solidFill>
                <a:latin typeface="Girl Scout 1" panose="020B0604020202020204" charset="0"/>
                <a:hlinkClick r:id="rId3"/>
              </a:rPr>
              <a:t>info@girlscoutsp2p.org</a:t>
            </a:r>
            <a:r>
              <a:rPr lang="en-US" sz="2800" dirty="0">
                <a:solidFill>
                  <a:schemeClr val="bg1"/>
                </a:solidFill>
                <a:latin typeface="Girl Scout 1" panose="020B0604020202020204" charset="0"/>
              </a:rPr>
              <a:t> or 800-672-2148 so we can assist you.</a:t>
            </a:r>
            <a:endParaRPr lang="en-US" sz="2800" dirty="0">
              <a:solidFill>
                <a:schemeClr val="bg1"/>
              </a:solidFill>
              <a:latin typeface="Girl Scout 1" panose="020B0604020202020204" charset="0"/>
              <a:ea typeface="Calibri"/>
              <a:cs typeface="Calibri"/>
            </a:endParaRPr>
          </a:p>
        </p:txBody>
      </p:sp>
      <p:pic>
        <p:nvPicPr>
          <p:cNvPr id="6" name="Picture 5" descr="A ferret with flowers and butterflies&#10;&#10;AI-generated content may be incorrect.">
            <a:extLst>
              <a:ext uri="{FF2B5EF4-FFF2-40B4-BE49-F238E27FC236}">
                <a16:creationId xmlns:a16="http://schemas.microsoft.com/office/drawing/2014/main" id="{E42EA322-3527-1748-CD98-5694EB6C9418}"/>
              </a:ext>
            </a:extLst>
          </p:cNvPr>
          <p:cNvPicPr>
            <a:picLocks noChangeAspect="1"/>
          </p:cNvPicPr>
          <p:nvPr/>
        </p:nvPicPr>
        <p:blipFill>
          <a:blip r:embed="rId4"/>
          <a:stretch>
            <a:fillRect/>
          </a:stretch>
        </p:blipFill>
        <p:spPr>
          <a:xfrm>
            <a:off x="9144000" y="1171575"/>
            <a:ext cx="8186738" cy="8258175"/>
          </a:xfrm>
          <a:prstGeom prst="rect">
            <a:avLst/>
          </a:prstGeom>
        </p:spPr>
      </p:pic>
    </p:spTree>
    <p:extLst>
      <p:ext uri="{BB962C8B-B14F-4D97-AF65-F5344CB8AC3E}">
        <p14:creationId xmlns:p14="http://schemas.microsoft.com/office/powerpoint/2010/main" val="36607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75" b="1">
                  <a:latin typeface="Palatino Linotype" panose="02040502050505030304" pitchFamily="18" charset="0"/>
                </a:rPr>
                <a:t>February 17 </a:t>
              </a:r>
              <a:r>
                <a:rPr lang="en-US" sz="1575">
                  <a:latin typeface="Palatino Linotype" panose="02040502050505030304" pitchFamily="18" charset="0"/>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March 1</a:t>
              </a:r>
              <a:r>
                <a:rPr lang="en-US" sz="1575">
                  <a:latin typeface="Palatino Linotype" panose="02040502050505030304" pitchFamily="18" charset="0"/>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75" b="1">
                  <a:latin typeface="Palatino Linotype" panose="02040502050505030304" pitchFamily="18" charset="0"/>
                </a:rPr>
                <a:t>March 10 </a:t>
              </a:r>
              <a:r>
                <a:rPr lang="en-US" sz="1575">
                  <a:latin typeface="Palatino Linotype" panose="02040502050505030304" pitchFamily="18" charset="0"/>
                </a:rPr>
                <a:t>– Buy 5 entries due council</a:t>
              </a:r>
            </a:p>
            <a:p>
              <a:endParaRPr lang="en-US" sz="1575">
                <a:latin typeface="Palatino Linotype" panose="02040502050505030304" pitchFamily="18" charset="0"/>
              </a:endParaRPr>
            </a:p>
            <a:p>
              <a:r>
                <a:rPr lang="en-US" sz="1575" b="1">
                  <a:latin typeface="Palatino Linotype" panose="02040502050505030304" pitchFamily="18" charset="0"/>
                </a:rPr>
                <a:t>April 2 </a:t>
              </a:r>
              <a:r>
                <a:rPr lang="en-US" sz="1575">
                  <a:latin typeface="Palatino Linotype" panose="02040502050505030304" pitchFamily="18" charset="0"/>
                </a:rPr>
                <a:t>– Second/final ACH withdrawal</a:t>
              </a:r>
            </a:p>
            <a:p>
              <a:endParaRPr lang="en-US" sz="1575">
                <a:latin typeface="Palatino Linotype" panose="02040502050505030304" pitchFamily="18" charset="0"/>
              </a:endParaRPr>
            </a:p>
            <a:p>
              <a:r>
                <a:rPr lang="en-US" sz="1575" b="1">
                  <a:latin typeface="Palatino Linotype" panose="02040502050505030304" pitchFamily="18" charset="0"/>
                </a:rPr>
                <a:t>April 9</a:t>
              </a:r>
              <a:r>
                <a:rPr lang="en-US" sz="1575">
                  <a:latin typeface="Palatino Linotype" panose="02040502050505030304" pitchFamily="18" charset="0"/>
                </a:rPr>
                <a:t> –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pic>
        <p:nvPicPr>
          <p:cNvPr id="6" name="Picture 5" descr="A close up of a badge&#10;&#10;AI-generated content may be incorrect.">
            <a:extLst>
              <a:ext uri="{FF2B5EF4-FFF2-40B4-BE49-F238E27FC236}">
                <a16:creationId xmlns:a16="http://schemas.microsoft.com/office/drawing/2014/main" id="{D412424E-84C8-9CCE-F26F-A979C82AFB72}"/>
              </a:ext>
            </a:extLst>
          </p:cNvPr>
          <p:cNvPicPr>
            <a:picLocks noChangeAspect="1"/>
          </p:cNvPicPr>
          <p:nvPr/>
        </p:nvPicPr>
        <p:blipFill>
          <a:blip r:embed="rId3"/>
          <a:stretch>
            <a:fillRect/>
          </a:stretch>
        </p:blipFill>
        <p:spPr>
          <a:xfrm>
            <a:off x="9765196" y="3478695"/>
            <a:ext cx="5963478" cy="5930348"/>
          </a:xfrm>
          <a:prstGeom prst="rect">
            <a:avLst/>
          </a:prstGeom>
        </p:spPr>
      </p:pic>
      <p:sp>
        <p:nvSpPr>
          <p:cNvPr id="3" name="TextBox 3">
            <a:extLst>
              <a:ext uri="{FF2B5EF4-FFF2-40B4-BE49-F238E27FC236}">
                <a16:creationId xmlns:a16="http://schemas.microsoft.com/office/drawing/2014/main" id="{FDCCF719-D869-F8B7-D7EF-984FAAC5E631}"/>
              </a:ext>
            </a:extLst>
          </p:cNvPr>
          <p:cNvSpPr txBox="1"/>
          <p:nvPr/>
        </p:nvSpPr>
        <p:spPr>
          <a:xfrm>
            <a:off x="6720715" y="1155411"/>
            <a:ext cx="12546779" cy="2634054"/>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rPr>
              <a:t>Celebrating 100 Years of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World Thinking Day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and Global Sisterhood</a:t>
            </a:r>
            <a:endParaRPr lang="en-US">
              <a:ea typeface="Calibri"/>
              <a:cs typeface="Calibri"/>
            </a:endParaRPr>
          </a:p>
        </p:txBody>
      </p:sp>
      <p:sp>
        <p:nvSpPr>
          <p:cNvPr id="2" name="Freeform 2">
            <a:extLst>
              <a:ext uri="{FF2B5EF4-FFF2-40B4-BE49-F238E27FC236}">
                <a16:creationId xmlns:a16="http://schemas.microsoft.com/office/drawing/2014/main" id="{2ABB6374-77D0-8EBB-9791-8D818CF9F3E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93C15C5A-6021-44E1-7D90-49B6DBA92E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6"/>
            <a:stretch>
              <a:fillRect/>
            </a:stretch>
          </a:blipFill>
        </p:spPr>
        <p:txBody>
          <a:bodyPr/>
          <a:lstStyle/>
          <a:p>
            <a:endParaRPr lang="en-US"/>
          </a:p>
        </p:txBody>
      </p:sp>
      <p:sp>
        <p:nvSpPr>
          <p:cNvPr id="5" name="TextBox 4">
            <a:extLst>
              <a:ext uri="{FF2B5EF4-FFF2-40B4-BE49-F238E27FC236}">
                <a16:creationId xmlns:a16="http://schemas.microsoft.com/office/drawing/2014/main" id="{FD90E608-AF1E-4268-8FA5-DBB8CA7803B0}"/>
              </a:ext>
            </a:extLst>
          </p:cNvPr>
          <p:cNvSpPr txBox="1"/>
          <p:nvPr/>
        </p:nvSpPr>
        <p:spPr>
          <a:xfrm>
            <a:off x="9106524" y="9237688"/>
            <a:ext cx="79635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hlinkClick r:id="rId7"/>
              </a:rPr>
              <a:t>Download the activity guides here!</a:t>
            </a:r>
            <a:endParaRPr lang="en-US">
              <a:ea typeface="Calibri"/>
              <a:cs typeface="Calibri"/>
            </a:endParaRPr>
          </a:p>
        </p:txBody>
      </p:sp>
    </p:spTree>
    <p:extLst>
      <p:ext uri="{BB962C8B-B14F-4D97-AF65-F5344CB8AC3E}">
        <p14:creationId xmlns:p14="http://schemas.microsoft.com/office/powerpoint/2010/main" val="61812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C659C663-22C0-54D4-BC6F-85E824CA8AC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91717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Text Book"/>
                <a:ea typeface="Calibri"/>
                <a:cs typeface="Calibri"/>
              </a:rPr>
              <a:t>February 20-21 - Robotics Camp-in at the </a:t>
            </a:r>
            <a:r>
              <a:rPr lang="en-US" sz="2400" err="1">
                <a:latin typeface="Girl Scout Text Book"/>
                <a:ea typeface="Calibri"/>
                <a:cs typeface="Calibri"/>
              </a:rPr>
              <a:t>Kaleideum,Winston</a:t>
            </a:r>
            <a:r>
              <a:rPr lang="en-US" sz="2400">
                <a:latin typeface="Girl Scout Text Book"/>
                <a:ea typeface="Calibri"/>
                <a:cs typeface="Calibri"/>
              </a:rPr>
              <a:t>-Salem</a:t>
            </a:r>
            <a:endParaRPr lang="en-US" sz="2400">
              <a:latin typeface="Girl Scout Text Book"/>
            </a:endParaRPr>
          </a:p>
          <a:p>
            <a:r>
              <a:rPr lang="en-US" sz="2400">
                <a:latin typeface="Girl Scout Text Book"/>
                <a:ea typeface="Calibri"/>
                <a:cs typeface="Calibri"/>
              </a:rPr>
              <a:t>February 16 – Safe @ Home (Junior Babysitter Skills), Statesville</a:t>
            </a:r>
          </a:p>
          <a:p>
            <a:r>
              <a:rPr lang="en-US" sz="2400">
                <a:latin typeface="Girl Scout Text Book"/>
                <a:ea typeface="Calibri"/>
                <a:cs typeface="Calibri"/>
              </a:rPr>
              <a:t>March 7 – Design in Nature, Winston-Salem</a:t>
            </a:r>
          </a:p>
          <a:p>
            <a:r>
              <a:rPr lang="en-US" sz="2400">
                <a:latin typeface="Girl Scout Text Book"/>
                <a:ea typeface="Calibri"/>
                <a:cs typeface="Calibri"/>
              </a:rPr>
              <a:t>March 7 – Playing the Past at Historic Johnson Farm, Hendersonville</a:t>
            </a:r>
          </a:p>
          <a:p>
            <a:r>
              <a:rPr lang="en-US" sz="2400">
                <a:latin typeface="Girl Scout Text Book"/>
                <a:ea typeface="Calibri"/>
                <a:cs typeface="Calibri"/>
              </a:rPr>
              <a:t>March 8 – Climbing Day at Fiddlehead Farm &amp; Forest, Fletcher</a:t>
            </a:r>
          </a:p>
          <a:p>
            <a:r>
              <a:rPr lang="en-US" sz="2400">
                <a:latin typeface="Girl Scout Text Book"/>
                <a:ea typeface="Calibri"/>
                <a:cs typeface="Calibri"/>
              </a:rPr>
              <a:t>March 8 – Coppelia with the Charlotte Youth Ballet, Charlotte</a:t>
            </a:r>
          </a:p>
          <a:p>
            <a:r>
              <a:rPr lang="en-US" sz="2400">
                <a:latin typeface="Girl Scout Text Book"/>
                <a:ea typeface="Calibri"/>
                <a:cs typeface="Calibri"/>
              </a:rPr>
              <a:t>March 8 - Gargoyles Hockey Game, Greensboro</a:t>
            </a:r>
          </a:p>
          <a:p>
            <a:r>
              <a:rPr lang="en-US" sz="2400">
                <a:latin typeface="Girl Scout Text Book"/>
                <a:ea typeface="Calibri"/>
                <a:cs typeface="Calibri"/>
              </a:rPr>
              <a:t>March 14 – Girl Scout Fest, All Service Centers</a:t>
            </a:r>
          </a:p>
          <a:p>
            <a:r>
              <a:rPr lang="en-US" sz="2400">
                <a:latin typeface="Girl Scout Text Book"/>
                <a:ea typeface="Calibri"/>
                <a:cs typeface="Calibri"/>
              </a:rPr>
              <a:t>March 14 – Fantastic Plants,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March 21 – Power of Me!  &amp; Rise Up: Mental Health Day for Juniors with MADD, Hickory</a:t>
            </a:r>
          </a:p>
          <a:p>
            <a:r>
              <a:rPr lang="en-US" sz="2400">
                <a:latin typeface="Girl Scout Text Book"/>
                <a:ea typeface="Calibri"/>
                <a:cs typeface="Calibri"/>
              </a:rPr>
              <a:t>March 21  - Junior RIIT Explorer, Circle C</a:t>
            </a:r>
          </a:p>
          <a:p>
            <a:r>
              <a:rPr lang="en-US" sz="2400">
                <a:latin typeface="Girl Scout Text Book"/>
                <a:ea typeface="Calibri"/>
                <a:cs typeface="Calibri"/>
              </a:rPr>
              <a:t>March 28 – Ring Around the Planets,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4 – LEGO Liaison &amp; Structurally Speaking,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11 – Curiosity Quest, Winston-Salem</a:t>
            </a:r>
          </a:p>
          <a:p>
            <a:r>
              <a:rPr lang="en-US" sz="2400">
                <a:latin typeface="Girl Scout Text Book"/>
                <a:ea typeface="Calibri"/>
                <a:cs typeface="Calibri"/>
              </a:rPr>
              <a:t>April 18 – Science Shenanigans,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19 – Safe @ Home for Juniors, Gastonia</a:t>
            </a:r>
            <a:endParaRPr lang="en-US" sz="2400">
              <a:latin typeface="Girl Scout Text Book"/>
            </a:endParaRPr>
          </a:p>
          <a:p>
            <a:endParaRPr lang="en-US" sz="2000">
              <a:latin typeface="Girl Scout 1"/>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03951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7595554" y="507160"/>
            <a:ext cx="10698176" cy="838691"/>
          </a:xfrm>
          <a:prstGeom prst="rect">
            <a:avLst/>
          </a:prstGeom>
        </p:spPr>
        <p:txBody>
          <a:bodyPr wrap="square" lIns="0" tIns="0" rIns="0" bIns="0" rtlCol="0" anchor="t">
            <a:spAutoFit/>
          </a:bodyPr>
          <a:lstStyle/>
          <a:p>
            <a:pPr algn="ctr">
              <a:lnSpc>
                <a:spcPts val="6999"/>
              </a:lnSpc>
            </a:pPr>
            <a:r>
              <a:rPr lang="en-US" sz="4800" b="1" spc="118">
                <a:solidFill>
                  <a:srgbClr val="000000"/>
                </a:solidFill>
                <a:latin typeface="Girl Scout 2"/>
              </a:rPr>
              <a:t>Cadettes/Seniors/Ambassadors</a:t>
            </a:r>
            <a:endParaRPr lang="en-US" sz="4800" b="1">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50729B1E-1147-22B3-9CC4-15BC48C8EA02}"/>
              </a:ext>
            </a:extLst>
          </p:cNvPr>
          <p:cNvSpPr/>
          <p:nvPr/>
        </p:nvSpPr>
        <p:spPr>
          <a:xfrm>
            <a:off x="1080817"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780421" y="1737791"/>
            <a:ext cx="9897413"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1"/>
                <a:ea typeface="Calibri"/>
                <a:cs typeface="Calibri"/>
              </a:rPr>
              <a:t>February 12 – Gold Award Training, Virtual</a:t>
            </a:r>
          </a:p>
          <a:p>
            <a:r>
              <a:rPr lang="en-US" sz="2000">
                <a:latin typeface="Girl Scout 1"/>
                <a:ea typeface="Calibri"/>
                <a:cs typeface="Calibri"/>
              </a:rPr>
              <a:t>February 15 – Adventure Awaits: Destination Diaries, Virtual</a:t>
            </a:r>
          </a:p>
          <a:p>
            <a:r>
              <a:rPr lang="en-US" sz="2000">
                <a:latin typeface="Girl Scout 1"/>
                <a:ea typeface="Calibri"/>
                <a:cs typeface="Calibri"/>
              </a:rPr>
              <a:t>February 16 – Safe @ Home, Statesville</a:t>
            </a:r>
          </a:p>
          <a:p>
            <a:r>
              <a:rPr lang="en-US" sz="2000">
                <a:latin typeface="Girl Scout 1"/>
                <a:ea typeface="Calibri"/>
                <a:cs typeface="Calibri"/>
              </a:rPr>
              <a:t>February 21 – Just the 3s – Hoof &amp; Arrow Club, Circle C</a:t>
            </a:r>
          </a:p>
          <a:p>
            <a:r>
              <a:rPr lang="en-US" sz="2000">
                <a:latin typeface="Girl Scout 1"/>
                <a:ea typeface="Calibri"/>
                <a:cs typeface="Calibri"/>
              </a:rPr>
              <a:t>February 25 – Teaching Leadership – Program Aid Award, Virtual</a:t>
            </a:r>
          </a:p>
          <a:p>
            <a:r>
              <a:rPr lang="en-US" sz="2000">
                <a:latin typeface="Girl Scout 1"/>
                <a:ea typeface="Calibri"/>
                <a:cs typeface="Calibri"/>
              </a:rPr>
              <a:t>February 28 – RIIT (Riding Instructor in Training) Orientation, Circle C</a:t>
            </a:r>
          </a:p>
          <a:p>
            <a:r>
              <a:rPr lang="en-US" sz="2000">
                <a:latin typeface="Girl Scout 1"/>
                <a:ea typeface="Calibri"/>
                <a:cs typeface="Calibri"/>
              </a:rPr>
              <a:t>February 28 – Safe Sitter Essentials, Black Mountain</a:t>
            </a:r>
          </a:p>
          <a:p>
            <a:r>
              <a:rPr lang="en-US" sz="2000">
                <a:latin typeface="Girl Scout 1"/>
                <a:ea typeface="Calibri"/>
                <a:cs typeface="Calibri"/>
              </a:rPr>
              <a:t>March 5 – Gold Award Training, Virtual</a:t>
            </a:r>
          </a:p>
          <a:p>
            <a:r>
              <a:rPr lang="en-US" sz="2000">
                <a:latin typeface="Girl Scout 1"/>
                <a:ea typeface="Calibri"/>
                <a:cs typeface="Calibri"/>
              </a:rPr>
              <a:t>March 7 – Future Designer, Winston-Salem</a:t>
            </a:r>
          </a:p>
          <a:p>
            <a:r>
              <a:rPr lang="en-US" sz="2000">
                <a:latin typeface="Girl Scout 1"/>
                <a:ea typeface="Calibri"/>
                <a:cs typeface="Calibri"/>
              </a:rPr>
              <a:t>March 8 – Climbing Day at Fiddle Head Farm &amp; Forrest, Fletcher</a:t>
            </a:r>
          </a:p>
          <a:p>
            <a:r>
              <a:rPr lang="en-US" sz="2000">
                <a:latin typeface="Girl Scout 1"/>
                <a:ea typeface="Calibri"/>
                <a:cs typeface="Calibri"/>
              </a:rPr>
              <a:t>March 8 – Coppelia with the Charlotte Youth Ballet</a:t>
            </a:r>
            <a:endParaRPr lang="en-US" sz="2000">
              <a:latin typeface="Girl Scout 1"/>
            </a:endParaRPr>
          </a:p>
          <a:p>
            <a:r>
              <a:rPr lang="en-US" sz="2000">
                <a:latin typeface="Girl Scout 1"/>
                <a:ea typeface="Calibri"/>
                <a:cs typeface="Calibri"/>
              </a:rPr>
              <a:t>March 8 –Gargoyles Hockey Game, Greensboro</a:t>
            </a:r>
          </a:p>
          <a:p>
            <a:r>
              <a:rPr lang="en-US" sz="2000">
                <a:latin typeface="Girl Scout 1"/>
                <a:ea typeface="Calibri"/>
                <a:cs typeface="Calibri"/>
              </a:rPr>
              <a:t>March 14 – Girl Scout Fest! All Service Centers</a:t>
            </a:r>
          </a:p>
          <a:p>
            <a:r>
              <a:rPr lang="en-US" sz="2000">
                <a:latin typeface="Girl Scout 1"/>
                <a:ea typeface="Calibri"/>
                <a:cs typeface="Calibri"/>
              </a:rPr>
              <a:t>March 14 – Fantastic Plants,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16 – Highest Awards Info Night, Virtual</a:t>
            </a:r>
          </a:p>
          <a:p>
            <a:r>
              <a:rPr lang="en-US" sz="2000">
                <a:latin typeface="Girl Scout 1"/>
                <a:ea typeface="Calibri"/>
                <a:cs typeface="Calibri"/>
              </a:rPr>
              <a:t>March 21 - Power of Me!  &amp; Rise Up: Mental Health Day with MADD, Hickory</a:t>
            </a:r>
          </a:p>
          <a:p>
            <a:r>
              <a:rPr lang="en-US" sz="2000">
                <a:latin typeface="Girl Scout 1"/>
                <a:ea typeface="Calibri"/>
                <a:cs typeface="Calibri"/>
              </a:rPr>
              <a:t>March 28 – Ring Around the Planets,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28 – Sisterhood Success, Day with Kappa Delta, Wake Forest University</a:t>
            </a:r>
          </a:p>
          <a:p>
            <a:r>
              <a:rPr lang="en-US" sz="2000">
                <a:latin typeface="Girl Scout 1"/>
                <a:ea typeface="Calibri"/>
                <a:cs typeface="Calibri"/>
              </a:rPr>
              <a:t>March 28 – Kick Trash to the Can, Statesville</a:t>
            </a:r>
          </a:p>
          <a:p>
            <a:r>
              <a:rPr lang="en-US" sz="2000">
                <a:latin typeface="Girl Scout 1"/>
                <a:ea typeface="Calibri"/>
                <a:cs typeface="Calibri"/>
              </a:rPr>
              <a:t>April 4 – LEGO Liaison &amp; Structurally Speaking,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11 – Curiosity Quest, Winston-Salem</a:t>
            </a:r>
          </a:p>
          <a:p>
            <a:r>
              <a:rPr lang="en-US" sz="2000">
                <a:latin typeface="Girl Scout 1"/>
                <a:ea typeface="Calibri"/>
                <a:cs typeface="Calibri"/>
              </a:rPr>
              <a:t>April 13 – Gold Award Training, Virtual</a:t>
            </a:r>
          </a:p>
          <a:p>
            <a:r>
              <a:rPr lang="en-US" sz="2000">
                <a:latin typeface="Girl Scout 1"/>
                <a:ea typeface="Calibri"/>
                <a:cs typeface="Calibri"/>
              </a:rPr>
              <a:t>April 18 – Blow It Up,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19 – Safe @ Home, Gastonia</a:t>
            </a:r>
          </a:p>
          <a:p>
            <a:r>
              <a:rPr lang="en-US" sz="2000">
                <a:latin typeface="Girl Scout 1"/>
                <a:ea typeface="Calibri"/>
                <a:cs typeface="Calibri"/>
              </a:rPr>
              <a:t>April 25 – Annual Meeting, Thomasville</a:t>
            </a:r>
          </a:p>
          <a:p>
            <a:endParaRPr lang="en-US" sz="2000">
              <a:ea typeface="Calibri"/>
              <a:cs typeface="Calibri"/>
            </a:endParaRPr>
          </a:p>
        </p:txBody>
      </p:sp>
    </p:spTree>
    <p:extLst>
      <p:ext uri="{BB962C8B-B14F-4D97-AF65-F5344CB8AC3E}">
        <p14:creationId xmlns:p14="http://schemas.microsoft.com/office/powerpoint/2010/main" val="40286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BD00-B8AB-757C-317A-1AB297D1BB8B}"/>
            </a:ext>
          </a:extLst>
        </p:cNvPr>
        <p:cNvGrpSpPr/>
        <p:nvPr/>
      </p:nvGrpSpPr>
      <p:grpSpPr>
        <a:xfrm>
          <a:off x="0" y="0"/>
          <a:ext cx="0" cy="0"/>
          <a:chOff x="0" y="0"/>
          <a:chExt cx="0" cy="0"/>
        </a:xfrm>
      </p:grpSpPr>
      <p:pic>
        <p:nvPicPr>
          <p:cNvPr id="2" name="Picture 1" descr="A calendar with text and images&#10;&#10;AI-generated content may be incorrect.">
            <a:extLst>
              <a:ext uri="{FF2B5EF4-FFF2-40B4-BE49-F238E27FC236}">
                <a16:creationId xmlns:a16="http://schemas.microsoft.com/office/drawing/2014/main" id="{E25BFFF3-17CC-AD77-D4CD-4887242CFD15}"/>
              </a:ext>
            </a:extLst>
          </p:cNvPr>
          <p:cNvPicPr>
            <a:picLocks noChangeAspect="1"/>
          </p:cNvPicPr>
          <p:nvPr/>
        </p:nvPicPr>
        <p:blipFill>
          <a:blip r:embed="rId3"/>
          <a:stretch>
            <a:fillRect/>
          </a:stretch>
        </p:blipFill>
        <p:spPr>
          <a:xfrm>
            <a:off x="2246313" y="0"/>
            <a:ext cx="13804900" cy="10299700"/>
          </a:xfrm>
          <a:prstGeom prst="rect">
            <a:avLst/>
          </a:prstGeom>
        </p:spPr>
      </p:pic>
    </p:spTree>
    <p:extLst>
      <p:ext uri="{BB962C8B-B14F-4D97-AF65-F5344CB8AC3E}">
        <p14:creationId xmlns:p14="http://schemas.microsoft.com/office/powerpoint/2010/main" val="108518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5" name="Freeform 3">
            <a:extLst>
              <a:ext uri="{FF2B5EF4-FFF2-40B4-BE49-F238E27FC236}">
                <a16:creationId xmlns:a16="http://schemas.microsoft.com/office/drawing/2014/main" id="{C11FA149-7752-5B7E-F7C4-039FB891F0C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6"/>
            <a:stretch>
              <a:fillRect/>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8741750" y="5497267"/>
            <a:ext cx="879523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2"/>
                <a:ea typeface="Calibri"/>
                <a:cs typeface="Calibri"/>
              </a:rPr>
              <a:t>February 9 -  Virtual Basic Camping Skills License Renewal</a:t>
            </a:r>
            <a:endParaRPr lang="en-US" sz="2000">
              <a:ea typeface="Calibri"/>
              <a:cs typeface="Calibri"/>
            </a:endParaRPr>
          </a:p>
          <a:p>
            <a:r>
              <a:rPr lang="en-US" sz="2000">
                <a:latin typeface="Girl Scout 2"/>
                <a:ea typeface="Calibri"/>
                <a:cs typeface="Calibri"/>
              </a:rPr>
              <a:t>February 28 - Hybrid First Aid/CPR Certification, Greensboro</a:t>
            </a:r>
          </a:p>
          <a:p>
            <a:endParaRPr lang="en-US" sz="2000">
              <a:latin typeface="Girl Scout 2"/>
              <a:ea typeface="Calibri"/>
              <a:cs typeface="Calibri"/>
            </a:endParaRPr>
          </a:p>
          <a:p>
            <a:r>
              <a:rPr lang="en-US" sz="2000">
                <a:latin typeface="Girl Scout 2"/>
                <a:ea typeface="Calibri"/>
                <a:cs typeface="Calibri"/>
              </a:rPr>
              <a:t>March 5 - Virtual Basic Camping Skills License Renewal</a:t>
            </a:r>
          </a:p>
          <a:p>
            <a:r>
              <a:rPr lang="en-US" sz="2000">
                <a:latin typeface="Girl Scout 2"/>
                <a:ea typeface="Calibri"/>
                <a:cs typeface="Calibri"/>
              </a:rPr>
              <a:t>March 14 - H</a:t>
            </a:r>
            <a:r>
              <a:rPr lang="en-US" sz="2000">
                <a:highlight>
                  <a:srgbClr val="F5F5F5"/>
                </a:highlight>
                <a:latin typeface="Girl Scout 2"/>
                <a:ea typeface="Calibri"/>
                <a:cs typeface="Calibri"/>
              </a:rPr>
              <a:t>ybrid First Aid/CPR Certification, Gastonia</a:t>
            </a:r>
            <a:endParaRPr lang="en-US" sz="2000">
              <a:latin typeface="Girl Scout 2"/>
              <a:ea typeface="Calibri"/>
              <a:cs typeface="Calibri"/>
            </a:endParaRPr>
          </a:p>
          <a:p>
            <a:r>
              <a:rPr lang="en-US" sz="2000">
                <a:highlight>
                  <a:srgbClr val="F5F5F5"/>
                </a:highlight>
                <a:latin typeface="Girl Scout 2"/>
                <a:ea typeface="Calibri"/>
                <a:cs typeface="Calibri"/>
              </a:rPr>
              <a:t>March 21 -  </a:t>
            </a:r>
            <a:r>
              <a:rPr lang="en-US" sz="2000" err="1">
                <a:highlight>
                  <a:srgbClr val="F5F5F5"/>
                </a:highlight>
                <a:latin typeface="Girl Scout 2"/>
                <a:ea typeface="Calibri"/>
                <a:cs typeface="Calibri"/>
              </a:rPr>
              <a:t>Leaderfest</a:t>
            </a:r>
            <a:r>
              <a:rPr lang="en-US" sz="2000">
                <a:highlight>
                  <a:srgbClr val="F5F5F5"/>
                </a:highlight>
                <a:latin typeface="Girl Scout 2"/>
                <a:ea typeface="Calibri"/>
                <a:cs typeface="Calibri"/>
              </a:rPr>
              <a:t>, Hickory</a:t>
            </a:r>
          </a:p>
          <a:p>
            <a:endParaRPr lang="en-US" sz="2000">
              <a:latin typeface="Girl Scout 2"/>
              <a:ea typeface="Calibri"/>
              <a:cs typeface="Calibri"/>
            </a:endParaRPr>
          </a:p>
          <a:p>
            <a:endParaRPr lang="en-US" sz="2000">
              <a:highlight>
                <a:srgbClr val="F5F5F5"/>
              </a:highlight>
              <a:latin typeface="Girl Scout 2"/>
              <a:ea typeface="Calibri"/>
              <a:cs typeface="Calibri"/>
            </a:endParaRPr>
          </a:p>
          <a:p>
            <a:r>
              <a:rPr lang="en-US" sz="2000">
                <a:highlight>
                  <a:srgbClr val="F5F5F5"/>
                </a:highlight>
                <a:latin typeface="Girl Scout 2"/>
                <a:ea typeface="Calibri"/>
                <a:cs typeface="Calibri"/>
              </a:rPr>
              <a:t>April 11 – Basic Camping Skills License, High Point</a:t>
            </a:r>
            <a:endParaRPr lang="en-US">
              <a:latin typeface="Calibri"/>
              <a:ea typeface="Calibri"/>
              <a:cs typeface="Calibri"/>
            </a:endParaRPr>
          </a:p>
          <a:p>
            <a:r>
              <a:rPr lang="en-US" sz="2000">
                <a:highlight>
                  <a:srgbClr val="F5F5F5"/>
                </a:highlight>
                <a:latin typeface="Girl Scout 2"/>
                <a:ea typeface="Calibri"/>
                <a:cs typeface="Calibri"/>
              </a:rPr>
              <a:t>April 18 - Basic Camping Skills License, Gastonia</a:t>
            </a:r>
          </a:p>
          <a:p>
            <a:r>
              <a:rPr lang="en-US" sz="2000">
                <a:highlight>
                  <a:srgbClr val="F5F5F5"/>
                </a:highlight>
                <a:latin typeface="Girl Scout 2"/>
                <a:ea typeface="Calibri"/>
                <a:cs typeface="Calibri"/>
              </a:rPr>
              <a:t>April 20  - Virtual Basic Camping Skills License Renewal</a:t>
            </a:r>
            <a:endParaRPr lang="en-US">
              <a:ea typeface="Calibri"/>
              <a:cs typeface="Calibri"/>
            </a:endParaRPr>
          </a:p>
          <a:p>
            <a:endParaRPr lang="en-US" sz="200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7"/>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8"/>
          <a:srcRect t="22671" r="645" b="9484"/>
          <a:stretch>
            <a:fillRect/>
          </a:stretch>
        </p:blipFill>
        <p:spPr>
          <a:xfrm>
            <a:off x="13680830" y="2747795"/>
            <a:ext cx="2708053" cy="2041939"/>
          </a:xfrm>
          <a:prstGeom prst="rect">
            <a:avLst/>
          </a:prstGeom>
        </p:spPr>
      </p:pic>
      <p:sp>
        <p:nvSpPr>
          <p:cNvPr id="8" name="TextBox 7">
            <a:extLst>
              <a:ext uri="{FF2B5EF4-FFF2-40B4-BE49-F238E27FC236}">
                <a16:creationId xmlns:a16="http://schemas.microsoft.com/office/drawing/2014/main" id="{E0817A04-1D30-7382-4310-AFBDEDA417D3}"/>
              </a:ext>
            </a:extLst>
          </p:cNvPr>
          <p:cNvSpPr txBox="1"/>
          <p:nvPr/>
        </p:nvSpPr>
        <p:spPr>
          <a:xfrm>
            <a:off x="7910187" y="9282566"/>
            <a:ext cx="103505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Girl Scout Text Book"/>
                <a:ea typeface="Calibri"/>
                <a:cs typeface="Calibri"/>
              </a:rPr>
              <a:t>Save the date for </a:t>
            </a:r>
            <a:r>
              <a:rPr lang="en-US" sz="2000" b="1" err="1">
                <a:latin typeface="Girl Scout Text Book"/>
                <a:ea typeface="Calibri"/>
                <a:cs typeface="Calibri"/>
              </a:rPr>
              <a:t>Leaderfest</a:t>
            </a:r>
            <a:r>
              <a:rPr lang="en-US" sz="2000" b="1">
                <a:latin typeface="Girl Scout Text Book"/>
                <a:ea typeface="Calibri"/>
                <a:cs typeface="Calibri"/>
              </a:rPr>
              <a:t> on March 21 at St. Luke’s in Hickory. </a:t>
            </a:r>
            <a:br>
              <a:rPr lang="en-US" sz="2000" b="1">
                <a:latin typeface="Girl Scout Text Book"/>
                <a:ea typeface="Calibri"/>
                <a:cs typeface="Calibri"/>
              </a:rPr>
            </a:br>
            <a:r>
              <a:rPr lang="en-US" sz="2000" b="1">
                <a:latin typeface="Girl Scout Text Book"/>
                <a:ea typeface="Calibri"/>
                <a:cs typeface="Calibri"/>
              </a:rPr>
              <a:t>Registration opens soon!</a:t>
            </a:r>
            <a:endParaRPr lang="en-US" sz="2000" b="1">
              <a:latin typeface="Girl Scout Text Book"/>
            </a:endParaRPr>
          </a:p>
        </p:txBody>
      </p:sp>
    </p:spTree>
    <p:extLst>
      <p:ext uri="{BB962C8B-B14F-4D97-AF65-F5344CB8AC3E}">
        <p14:creationId xmlns:p14="http://schemas.microsoft.com/office/powerpoint/2010/main" val="318565710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138288" y="574480"/>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Board Approved  Awards</a:t>
            </a:r>
          </a:p>
        </p:txBody>
      </p:sp>
      <p:pic>
        <p:nvPicPr>
          <p:cNvPr id="5" name="Picture 4" descr=" ">
            <a:extLst>
              <a:ext uri="{FF2B5EF4-FFF2-40B4-BE49-F238E27FC236}">
                <a16:creationId xmlns:a16="http://schemas.microsoft.com/office/drawing/2014/main" id="{0F8335B4-7A57-E7F0-62CC-553D144FD63C}"/>
              </a:ext>
            </a:extLst>
          </p:cNvPr>
          <p:cNvPicPr>
            <a:picLocks noChangeAspect="1"/>
          </p:cNvPicPr>
          <p:nvPr/>
        </p:nvPicPr>
        <p:blipFill>
          <a:blip r:embed="rId6"/>
          <a:stretch>
            <a:fillRect/>
          </a:stretch>
        </p:blipFill>
        <p:spPr>
          <a:xfrm>
            <a:off x="8386764" y="2745357"/>
            <a:ext cx="9129710" cy="3810448"/>
          </a:xfrm>
          <a:prstGeom prst="rect">
            <a:avLst/>
          </a:prstGeom>
        </p:spPr>
      </p:pic>
      <p:sp>
        <p:nvSpPr>
          <p:cNvPr id="6" name="TextBox 5">
            <a:extLst>
              <a:ext uri="{FF2B5EF4-FFF2-40B4-BE49-F238E27FC236}">
                <a16:creationId xmlns:a16="http://schemas.microsoft.com/office/drawing/2014/main" id="{B730E517-15AB-5AD6-1DC3-3E3A6AC94308}"/>
              </a:ext>
            </a:extLst>
          </p:cNvPr>
          <p:cNvSpPr txBox="1"/>
          <p:nvPr/>
        </p:nvSpPr>
        <p:spPr>
          <a:xfrm>
            <a:off x="8389328" y="7181606"/>
            <a:ext cx="91322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Girl Scout 2" panose="020B0604020202020204" charset="0"/>
                <a:ea typeface="Calibri"/>
                <a:cs typeface="Calibri"/>
              </a:rPr>
              <a:t>Deadline for submission is February 1!</a:t>
            </a:r>
          </a:p>
        </p:txBody>
      </p:sp>
    </p:spTree>
    <p:extLst>
      <p:ext uri="{BB962C8B-B14F-4D97-AF65-F5344CB8AC3E}">
        <p14:creationId xmlns:p14="http://schemas.microsoft.com/office/powerpoint/2010/main" val="86116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10D8-9414-6F1F-780D-8C0B50E5BD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A75EEF-7B53-ADED-EBE1-64E51838C84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8CD2146A-638C-029B-41C8-4D160B912C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7CF41B-295C-F9B9-04E9-38016B349A1A}"/>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8" name="TextBox 7">
            <a:extLst>
              <a:ext uri="{FF2B5EF4-FFF2-40B4-BE49-F238E27FC236}">
                <a16:creationId xmlns:a16="http://schemas.microsoft.com/office/drawing/2014/main" id="{8A6FEDCC-FAC3-9F86-A16A-B1E7BE785C1D}"/>
              </a:ext>
            </a:extLst>
          </p:cNvPr>
          <p:cNvSpPr txBox="1"/>
          <p:nvPr/>
        </p:nvSpPr>
        <p:spPr>
          <a:xfrm>
            <a:off x="8242300" y="8655182"/>
            <a:ext cx="95250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latin typeface="Girl Scout 1" panose="020B0604020202020204" charset="0"/>
              <a:ea typeface="Calibri"/>
              <a:cs typeface="Calibri"/>
            </a:endParaRPr>
          </a:p>
          <a:p>
            <a:pPr algn="ctr"/>
            <a:r>
              <a:rPr lang="en-US" sz="2000">
                <a:latin typeface="Girl Scout 1" panose="020B0604020202020204" charset="0"/>
                <a:ea typeface="Calibri"/>
                <a:cs typeface="Calibri"/>
              </a:rPr>
              <a:t>Want to schedule a mobile shop? Check out our website and request a mobile shop today! </a:t>
            </a:r>
          </a:p>
          <a:p>
            <a:endParaRPr lang="en-US" sz="2000">
              <a:ea typeface="Calibri"/>
              <a:cs typeface="Calibri"/>
            </a:endParaRPr>
          </a:p>
          <a:p>
            <a:endParaRPr lang="en-US" sz="2000">
              <a:ea typeface="Calibri"/>
              <a:cs typeface="Calibri"/>
            </a:endParaRPr>
          </a:p>
        </p:txBody>
      </p:sp>
      <p:pic>
        <p:nvPicPr>
          <p:cNvPr id="5" name="Picture 4" descr="A group of stuffed animals and a hat&#10;&#10;AI-generated content may be incorrect.">
            <a:extLst>
              <a:ext uri="{FF2B5EF4-FFF2-40B4-BE49-F238E27FC236}">
                <a16:creationId xmlns:a16="http://schemas.microsoft.com/office/drawing/2014/main" id="{8B2DF44D-70C3-A57C-9AC4-909323614364}"/>
              </a:ext>
            </a:extLst>
          </p:cNvPr>
          <p:cNvPicPr>
            <a:picLocks noChangeAspect="1"/>
          </p:cNvPicPr>
          <p:nvPr/>
        </p:nvPicPr>
        <p:blipFill>
          <a:blip r:embed="rId6"/>
          <a:srcRect l="2319"/>
          <a:stretch>
            <a:fillRect/>
          </a:stretch>
        </p:blipFill>
        <p:spPr>
          <a:xfrm>
            <a:off x="9432726" y="2917716"/>
            <a:ext cx="7910189" cy="5894148"/>
          </a:xfrm>
          <a:prstGeom prst="rect">
            <a:avLst/>
          </a:prstGeom>
        </p:spPr>
      </p:pic>
      <p:sp>
        <p:nvSpPr>
          <p:cNvPr id="6" name="TextBox 5">
            <a:extLst>
              <a:ext uri="{FF2B5EF4-FFF2-40B4-BE49-F238E27FC236}">
                <a16:creationId xmlns:a16="http://schemas.microsoft.com/office/drawing/2014/main" id="{0603F537-9E99-E344-2688-76E685420E53}"/>
              </a:ext>
            </a:extLst>
          </p:cNvPr>
          <p:cNvSpPr txBox="1"/>
          <p:nvPr/>
        </p:nvSpPr>
        <p:spPr>
          <a:xfrm>
            <a:off x="9644824" y="2073735"/>
            <a:ext cx="69450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Girl Scout 1" panose="020B0604020202020204" charset="0"/>
                <a:ea typeface="Calibri"/>
                <a:cs typeface="Calibri"/>
              </a:rPr>
              <a:t>Coming Soon!</a:t>
            </a:r>
          </a:p>
        </p:txBody>
      </p:sp>
    </p:spTree>
    <p:extLst>
      <p:ext uri="{BB962C8B-B14F-4D97-AF65-F5344CB8AC3E}">
        <p14:creationId xmlns:p14="http://schemas.microsoft.com/office/powerpoint/2010/main" val="74628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Next Steps</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a:t>
            </a:r>
            <a:endParaRPr lang="en-US" dirty="0"/>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2674625" y="653037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665C6-2BDC-A2C1-9022-762317007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94752-817B-CA17-8053-D37A38DA7D6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8878E79-3AF0-B6DB-29BD-AAD2165881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4ED8924-45AB-F147-B3AB-B4A23D8F9203}"/>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Summer Camp and Property Updates</a:t>
            </a:r>
            <a:endParaRPr lang="en-US" sz="5000" spc="118">
              <a:solidFill>
                <a:srgbClr val="000000"/>
              </a:solidFill>
              <a:latin typeface="Girl Scout 2"/>
              <a:ea typeface="Girl Scout 2"/>
              <a:cs typeface="Girl Scout 2"/>
            </a:endParaRPr>
          </a:p>
        </p:txBody>
      </p:sp>
      <p:pic>
        <p:nvPicPr>
          <p:cNvPr id="5" name="Picture 4" descr="A collage of people in a canoe&#10;&#10;AI-generated content may be incorrect.">
            <a:extLst>
              <a:ext uri="{FF2B5EF4-FFF2-40B4-BE49-F238E27FC236}">
                <a16:creationId xmlns:a16="http://schemas.microsoft.com/office/drawing/2014/main" id="{71460E7F-0933-19B9-2EEF-9351D135E305}"/>
              </a:ext>
            </a:extLst>
          </p:cNvPr>
          <p:cNvPicPr>
            <a:picLocks noChangeAspect="1"/>
          </p:cNvPicPr>
          <p:nvPr/>
        </p:nvPicPr>
        <p:blipFill>
          <a:blip r:embed="rId6"/>
          <a:stretch>
            <a:fillRect/>
          </a:stretch>
        </p:blipFill>
        <p:spPr>
          <a:xfrm>
            <a:off x="11069977" y="2555109"/>
            <a:ext cx="4635688" cy="6847208"/>
          </a:xfrm>
          <a:prstGeom prst="rect">
            <a:avLst/>
          </a:prstGeom>
        </p:spPr>
      </p:pic>
    </p:spTree>
    <p:extLst>
      <p:ext uri="{BB962C8B-B14F-4D97-AF65-F5344CB8AC3E}">
        <p14:creationId xmlns:p14="http://schemas.microsoft.com/office/powerpoint/2010/main" val="94441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panose="020B0604020202020204" charset="0"/>
              </a:rPr>
              <a:t>Renewed girls: 4017</a:t>
            </a:r>
          </a:p>
          <a:p>
            <a:r>
              <a:rPr lang="en-US" sz="2400">
                <a:latin typeface="Girl Scout 1" panose="020B0604020202020204" charset="0"/>
              </a:rPr>
              <a:t>New girls: 1178 </a:t>
            </a:r>
          </a:p>
          <a:p>
            <a:r>
              <a:rPr lang="en-US" sz="2400">
                <a:latin typeface="Girl Scout 1" panose="020B0604020202020204" charset="0"/>
              </a:rPr>
              <a:t>Total girls: 5195</a:t>
            </a:r>
          </a:p>
          <a:p>
            <a:endParaRPr lang="en-US" sz="2400">
              <a:latin typeface="Girl Scout 1" panose="020B0604020202020204" charset="0"/>
            </a:endParaRPr>
          </a:p>
          <a:p>
            <a:r>
              <a:rPr lang="en-US" sz="2400">
                <a:latin typeface="Girl Scout 1" panose="020B0604020202020204" charset="0"/>
              </a:rPr>
              <a:t>Total numbers (Girls + Adults) = 9411</a:t>
            </a:r>
          </a:p>
          <a:p>
            <a:pPr fontAlgn="base"/>
            <a:endParaRPr lang="en-US" sz="2400" i="1">
              <a:latin typeface="Girl Scout 1" panose="020B0604020202020204" charset="0"/>
            </a:endParaRPr>
          </a:p>
          <a:p>
            <a:r>
              <a:rPr lang="en-US" sz="2400">
                <a:latin typeface="Girl Scout 1" panose="020B0604020202020204" charset="0"/>
              </a:rPr>
              <a:t>Congratulations to our SUs for achieving their December 31 goal: 118, 124, 131, 135, 137, 141, 146, 148, 155.  </a:t>
            </a:r>
          </a:p>
          <a:p>
            <a:endParaRPr lang="en-US" sz="2400">
              <a:latin typeface="Girl Scout 1" panose="020B0604020202020204" charset="0"/>
            </a:endParaRPr>
          </a:p>
          <a:p>
            <a:r>
              <a:rPr lang="en-US" sz="2400">
                <a:latin typeface="Girl Scout 1" panose="020B0604020202020204" charset="0"/>
              </a:rPr>
              <a:t>With your help, 24 new troops have been started this year so far! </a:t>
            </a:r>
          </a:p>
          <a:p>
            <a:endParaRPr lang="en-US" sz="2400">
              <a:latin typeface="Girl Scout 1" panose="020B0604020202020204" charset="0"/>
            </a:endParaRPr>
          </a:p>
          <a:p>
            <a:r>
              <a:rPr lang="en-US" sz="2400">
                <a:latin typeface="Girl Scout 1" panose="020B0604020202020204" charset="0"/>
              </a:rPr>
              <a:t>It's not too late to sign up for the Girl Scout Experience Boxes – Daisy or Brownie. Contact your Engagement Manager before February 20, 2026! </a:t>
            </a:r>
          </a:p>
          <a:p>
            <a:endParaRPr lang="en-US" sz="2400">
              <a:latin typeface="Girl Scout 1" panose="020B0604020202020204" charset="0"/>
            </a:endParaRPr>
          </a:p>
          <a:p>
            <a:r>
              <a:rPr lang="en-US" sz="2400">
                <a:latin typeface="Girl Scout 1" panose="020B0604020202020204" charset="0"/>
              </a:rPr>
              <a:t>On April 1, 2026, we will begin MY27 GSEB registrations! </a:t>
            </a:r>
            <a:endParaRPr lang="en-US" sz="2400">
              <a:latin typeface="Girl Scout 1" panose="020B0604020202020204" charset="0"/>
              <a:ea typeface="Calibri"/>
              <a:cs typeface="Calibri"/>
            </a:endParaRPr>
          </a:p>
          <a:p>
            <a:endParaRPr lang="en-US" sz="3000" i="1">
              <a:latin typeface="Girl Scout Text Book" panose="02020003000000000000" pitchFamily="18" charset="0"/>
            </a:endParaRPr>
          </a:p>
        </p:txBody>
      </p:sp>
    </p:spTree>
    <p:extLst>
      <p:ext uri="{BB962C8B-B14F-4D97-AF65-F5344CB8AC3E}">
        <p14:creationId xmlns:p14="http://schemas.microsoft.com/office/powerpoint/2010/main" val="85334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a:ea typeface="Calibri"/>
                <a:cs typeface="Calibri"/>
              </a:rPr>
              <a:t>As of...</a:t>
            </a:r>
            <a:endParaRPr lang="en-US" sz="2800" dirty="0">
              <a:latin typeface="Girl Scout Text Book"/>
            </a:endParaRP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As of …</a:t>
            </a:r>
          </a:p>
          <a:p>
            <a:r>
              <a:rPr lang="en-US" sz="2800" dirty="0">
                <a:latin typeface="Girl Scout Text Book"/>
                <a:ea typeface="Calibri"/>
                <a:cs typeface="Calibri"/>
              </a:rPr>
              <a:t>MY26 Girl Membership – </a:t>
            </a:r>
          </a:p>
          <a:p>
            <a:r>
              <a:rPr lang="en-US" sz="2800" dirty="0">
                <a:latin typeface="Girl Scout Text Book"/>
                <a:ea typeface="Calibri"/>
                <a:cs typeface="Calibri"/>
              </a:rPr>
              <a:t>New Troops -</a:t>
            </a:r>
          </a:p>
        </p:txBody>
      </p:sp>
    </p:spTree>
    <p:extLst>
      <p:ext uri="{BB962C8B-B14F-4D97-AF65-F5344CB8AC3E}">
        <p14:creationId xmlns:p14="http://schemas.microsoft.com/office/powerpoint/2010/main" val="209789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60BBBD73-9FB6-7BBB-7C98-225132B0E269}"/>
              </a:ext>
            </a:extLst>
          </p:cNvPr>
          <p:cNvSpPr txBox="1"/>
          <p:nvPr/>
        </p:nvSpPr>
        <p:spPr>
          <a:xfrm>
            <a:off x="8744827" y="2495880"/>
            <a:ext cx="896668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a:ea typeface="Calibri"/>
                <a:cs typeface="Calibri"/>
              </a:rPr>
              <a:t>If you have not submitted your ACH form with all information and signatures, please do so ASAP. Send to </a:t>
            </a:r>
            <a:r>
              <a:rPr lang="en-US" sz="3000" dirty="0">
                <a:latin typeface="Girl Scout 1"/>
                <a:ea typeface="Calibri"/>
                <a:cs typeface="Calibri"/>
                <a:hlinkClick r:id="rId6"/>
              </a:rPr>
              <a:t>info@girlscoutsp2p.org</a:t>
            </a:r>
            <a:r>
              <a:rPr lang="en-US" sz="3000" dirty="0">
                <a:latin typeface="Girl Scout 1"/>
                <a:ea typeface="Calibri"/>
                <a:cs typeface="Calibri"/>
              </a:rPr>
              <a:t>. </a:t>
            </a:r>
            <a:endParaRPr lang="en-US" dirty="0"/>
          </a:p>
        </p:txBody>
      </p:sp>
    </p:spTree>
    <p:extLst>
      <p:ext uri="{BB962C8B-B14F-4D97-AF65-F5344CB8AC3E}">
        <p14:creationId xmlns:p14="http://schemas.microsoft.com/office/powerpoint/2010/main" val="7976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 name="Group 2">
            <a:extLst>
              <a:ext uri="{FF2B5EF4-FFF2-40B4-BE49-F238E27FC236}">
                <a16:creationId xmlns:a16="http://schemas.microsoft.com/office/drawing/2014/main" id="{182F6181-2F6A-D07F-FE53-CF013703D6C0}"/>
              </a:ext>
            </a:extLst>
          </p:cNvPr>
          <p:cNvGrpSpPr/>
          <p:nvPr/>
        </p:nvGrpSpPr>
        <p:grpSpPr>
          <a:xfrm>
            <a:off x="1157587" y="1430859"/>
            <a:ext cx="6243291" cy="7425281"/>
            <a:chOff x="0" y="0"/>
            <a:chExt cx="8324388" cy="9900374"/>
          </a:xfrm>
        </p:grpSpPr>
        <p:sp>
          <p:nvSpPr>
            <p:cNvPr id="6" name="Freeform 4">
              <a:extLst>
                <a:ext uri="{FF2B5EF4-FFF2-40B4-BE49-F238E27FC236}">
                  <a16:creationId xmlns:a16="http://schemas.microsoft.com/office/drawing/2014/main" id="{9835626F-F732-7630-6022-2A8F5CB08308}"/>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5">
              <a:extLst>
                <a:ext uri="{FF2B5EF4-FFF2-40B4-BE49-F238E27FC236}">
                  <a16:creationId xmlns:a16="http://schemas.microsoft.com/office/drawing/2014/main" id="{13C88F67-3649-B063-68AB-09692DF0ACE2}"/>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9633F651-3742-7B41-57E7-77F73076730B}"/>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 name="TextBox 7">
            <a:extLst>
              <a:ext uri="{FF2B5EF4-FFF2-40B4-BE49-F238E27FC236}">
                <a16:creationId xmlns:a16="http://schemas.microsoft.com/office/drawing/2014/main" id="{D55EC1BF-AF5E-3AFA-9274-E85E4EB3D3AE}"/>
              </a:ext>
            </a:extLst>
          </p:cNvPr>
          <p:cNvSpPr txBox="1"/>
          <p:nvPr/>
        </p:nvSpPr>
        <p:spPr>
          <a:xfrm>
            <a:off x="9655406" y="753453"/>
            <a:ext cx="8123285" cy="82452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999"/>
              </a:lnSpc>
            </a:pPr>
            <a:r>
              <a:rPr lang="en-US" sz="5000" spc="118" err="1">
                <a:solidFill>
                  <a:srgbClr val="000000"/>
                </a:solidFill>
                <a:latin typeface="Girl Scout 2"/>
                <a:ea typeface="Girl Scout 2"/>
                <a:cs typeface="Girl Scout 2"/>
                <a:sym typeface="Girl Scout 2"/>
              </a:rPr>
              <a:t>Rallyhood</a:t>
            </a:r>
            <a:endParaRPr lang="en-US" sz="5000" spc="118" err="1">
              <a:solidFill>
                <a:srgbClr val="000000"/>
              </a:solidFill>
              <a:latin typeface="Girl Scout 2"/>
              <a:ea typeface="Girl Scout 2"/>
              <a:cs typeface="Girl Scout 2"/>
            </a:endParaRPr>
          </a:p>
        </p:txBody>
      </p:sp>
      <p:sp>
        <p:nvSpPr>
          <p:cNvPr id="11" name="TextBox 10">
            <a:extLst>
              <a:ext uri="{FF2B5EF4-FFF2-40B4-BE49-F238E27FC236}">
                <a16:creationId xmlns:a16="http://schemas.microsoft.com/office/drawing/2014/main" id="{7995D2E9-74D8-3D44-2B73-42B85CA062E2}"/>
              </a:ext>
            </a:extLst>
          </p:cNvPr>
          <p:cNvSpPr txBox="1"/>
          <p:nvPr/>
        </p:nvSpPr>
        <p:spPr>
          <a:xfrm>
            <a:off x="8686095" y="1912812"/>
            <a:ext cx="89666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rl Scout 1"/>
                <a:ea typeface="Calibri"/>
                <a:cs typeface="Calibri"/>
              </a:rPr>
              <a:t>Join the Welcome Volunteers Rally as that is where mass announcements are made- including inclement weather updates during Girl Scout Cookie Season.</a:t>
            </a:r>
          </a:p>
          <a:p>
            <a:endParaRPr lang="en-US" sz="2400" dirty="0">
              <a:latin typeface="Girl Scout 1"/>
              <a:ea typeface="Calibri"/>
              <a:cs typeface="Calibri"/>
            </a:endParaRPr>
          </a:p>
          <a:p>
            <a:r>
              <a:rPr lang="en-US" sz="2400" dirty="0">
                <a:latin typeface="Girl Scout 1"/>
                <a:ea typeface="Calibri"/>
                <a:cs typeface="Calibri"/>
              </a:rPr>
              <a:t>Stripe requests are now available for troop and service unit rallies! </a:t>
            </a:r>
          </a:p>
        </p:txBody>
      </p:sp>
      <p:pic>
        <p:nvPicPr>
          <p:cNvPr id="5" name="Picture 4" descr="A screenshot of a computer&#10;&#10;AI-generated content may be incorrect.">
            <a:extLst>
              <a:ext uri="{FF2B5EF4-FFF2-40B4-BE49-F238E27FC236}">
                <a16:creationId xmlns:a16="http://schemas.microsoft.com/office/drawing/2014/main" id="{0FCCCA5C-3D6F-4F65-58AC-B0FD2CB667AE}"/>
              </a:ext>
            </a:extLst>
          </p:cNvPr>
          <p:cNvPicPr>
            <a:picLocks noChangeAspect="1"/>
          </p:cNvPicPr>
          <p:nvPr/>
        </p:nvPicPr>
        <p:blipFill>
          <a:blip r:embed="rId9"/>
          <a:stretch>
            <a:fillRect/>
          </a:stretch>
        </p:blipFill>
        <p:spPr>
          <a:xfrm>
            <a:off x="8322008" y="4555974"/>
            <a:ext cx="9456683" cy="5898932"/>
          </a:xfrm>
          <a:prstGeom prst="rect">
            <a:avLst/>
          </a:prstGeom>
        </p:spPr>
      </p:pic>
      <p:sp>
        <p:nvSpPr>
          <p:cNvPr id="10" name="Arrow: Down 9">
            <a:extLst>
              <a:ext uri="{FF2B5EF4-FFF2-40B4-BE49-F238E27FC236}">
                <a16:creationId xmlns:a16="http://schemas.microsoft.com/office/drawing/2014/main" id="{D30ED435-0039-66E7-54BC-A6AC5E2970FD}"/>
              </a:ext>
            </a:extLst>
          </p:cNvPr>
          <p:cNvSpPr/>
          <p:nvPr/>
        </p:nvSpPr>
        <p:spPr>
          <a:xfrm>
            <a:off x="15076025" y="6033303"/>
            <a:ext cx="578734" cy="708949"/>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4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8F73B551-301E-302F-1D7B-07D25B8E5CAB}"/>
              </a:ext>
            </a:extLst>
          </p:cNvPr>
          <p:cNvSpPr/>
          <p:nvPr/>
        </p:nvSpPr>
        <p:spPr>
          <a:xfrm>
            <a:off x="8267700" y="2261937"/>
            <a:ext cx="8495343"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a:ea typeface="Calibri"/>
              <a:cs typeface="Calibri"/>
            </a:endParaRPr>
          </a:p>
          <a:p>
            <a:pPr algn="ctr"/>
            <a:endParaRPr lang="en-US" sz="4000" b="1" u="sng">
              <a:latin typeface="Girl Scout 1" panose="020B0604020202020204" charset="0"/>
              <a:ea typeface="Calibri"/>
              <a:cs typeface="Calibri"/>
            </a:endParaRPr>
          </a:p>
          <a:p>
            <a:pPr algn="ctr"/>
            <a:endParaRPr lang="en-US" sz="4000">
              <a:ea typeface="Calibri"/>
              <a:cs typeface="Calibri"/>
            </a:endParaRPr>
          </a:p>
          <a:p>
            <a:pPr algn="ctr"/>
            <a:endParaRPr lang="en-US">
              <a:ea typeface="Calibri"/>
              <a:cs typeface="Calibri"/>
            </a:endParaRPr>
          </a:p>
        </p:txBody>
      </p:sp>
      <p:sp>
        <p:nvSpPr>
          <p:cNvPr id="5" name="TextBox 4">
            <a:extLst>
              <a:ext uri="{FF2B5EF4-FFF2-40B4-BE49-F238E27FC236}">
                <a16:creationId xmlns:a16="http://schemas.microsoft.com/office/drawing/2014/main" id="{86F42514-7891-31E5-1C85-29A2F3DD16FA}"/>
              </a:ext>
            </a:extLst>
          </p:cNvPr>
          <p:cNvSpPr txBox="1"/>
          <p:nvPr/>
        </p:nvSpPr>
        <p:spPr>
          <a:xfrm>
            <a:off x="8688953" y="2072666"/>
            <a:ext cx="7636962"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b="1" dirty="0">
              <a:solidFill>
                <a:schemeClr val="bg1"/>
              </a:solidFill>
              <a:latin typeface="Girl Scout 1" panose="020B0604020202020204" charset="0"/>
            </a:endParaRPr>
          </a:p>
          <a:p>
            <a:pPr algn="ctr"/>
            <a:r>
              <a:rPr lang="en-US" sz="3600" b="1" dirty="0">
                <a:solidFill>
                  <a:schemeClr val="bg1"/>
                </a:solidFill>
                <a:latin typeface="Girl Scout 1" panose="020B0604020202020204" charset="0"/>
              </a:rPr>
              <a:t>Remember</a:t>
            </a:r>
            <a:r>
              <a:rPr lang="en-US" sz="3600" b="1" dirty="0">
                <a:solidFill>
                  <a:schemeClr val="bg1"/>
                </a:solidFill>
                <a:latin typeface="Girl Scout 1" panose="020B0604020202020204" charset="0"/>
                <a:ea typeface="Calibri"/>
                <a:cs typeface="Calibri"/>
              </a:rPr>
              <a:t> to place a planned order! </a:t>
            </a:r>
            <a:endParaRPr lang="en-US" sz="3600" b="1" u="sng" dirty="0">
              <a:solidFill>
                <a:schemeClr val="bg1"/>
              </a:solidFill>
              <a:latin typeface="Girl Scout 1" panose="020B0604020202020204" charset="0"/>
              <a:ea typeface="Calibri"/>
              <a:cs typeface="Calibri"/>
            </a:endParaRPr>
          </a:p>
          <a:p>
            <a:endParaRPr lang="en-US" sz="2800" b="1" dirty="0">
              <a:solidFill>
                <a:schemeClr val="bg1"/>
              </a:solidFill>
              <a:latin typeface="Girl Scout 1" panose="020B0604020202020204" charset="0"/>
              <a:ea typeface="+mn-lt"/>
              <a:cs typeface="+mn-lt"/>
            </a:endParaRPr>
          </a:p>
          <a:p>
            <a:r>
              <a:rPr lang="en-US" sz="2800" b="1" u="sng" dirty="0">
                <a:solidFill>
                  <a:schemeClr val="bg1"/>
                </a:solidFill>
                <a:latin typeface="Girl Scout 1" panose="020B0604020202020204" charset="0"/>
                <a:ea typeface="+mn-lt"/>
                <a:cs typeface="+mn-lt"/>
              </a:rPr>
              <a:t>Why Planned Orders Matter</a:t>
            </a:r>
            <a:endParaRPr lang="en-US" sz="2800" b="1" u="sng" dirty="0">
              <a:solidFill>
                <a:schemeClr val="bg1"/>
              </a:solidFill>
              <a:latin typeface="Girl Scout 1" panose="020B0604020202020204" charset="0"/>
              <a:ea typeface="Calibri"/>
              <a:cs typeface="Calibri"/>
            </a:endParaRPr>
          </a:p>
          <a:p>
            <a:pPr>
              <a:buFont typeface="Arial"/>
              <a:buChar char="•"/>
            </a:pPr>
            <a:r>
              <a:rPr lang="en-US" sz="2800" b="1" dirty="0">
                <a:solidFill>
                  <a:schemeClr val="bg1"/>
                </a:solidFill>
                <a:latin typeface="Girl Scout 1" panose="020B0604020202020204" charset="0"/>
                <a:ea typeface="+mn-lt"/>
                <a:cs typeface="+mn-lt"/>
              </a:rPr>
              <a:t>Help us prepare inventory ahead of time</a:t>
            </a:r>
            <a:endParaRPr lang="en-US" b="1" dirty="0">
              <a:solidFill>
                <a:schemeClr val="bg1"/>
              </a:solidFill>
              <a:latin typeface="Girl Scout 1" panose="020B0604020202020204" charset="0"/>
              <a:ea typeface="Calibri"/>
              <a:cs typeface="Calibri"/>
            </a:endParaRPr>
          </a:p>
          <a:p>
            <a:pPr>
              <a:buFont typeface="Arial"/>
              <a:buChar char="•"/>
            </a:pPr>
            <a:r>
              <a:rPr lang="en-US" sz="2800" b="1" dirty="0">
                <a:solidFill>
                  <a:schemeClr val="bg1"/>
                </a:solidFill>
                <a:latin typeface="Girl Scout 1" panose="020B0604020202020204" charset="0"/>
                <a:ea typeface="+mn-lt"/>
                <a:cs typeface="+mn-lt"/>
              </a:rPr>
              <a:t>Ensure cookies are available when your troop arrives</a:t>
            </a:r>
            <a:endParaRPr lang="en-US" b="1" dirty="0">
              <a:solidFill>
                <a:schemeClr val="bg1"/>
              </a:solidFill>
              <a:latin typeface="Girl Scout 1" panose="020B0604020202020204" charset="0"/>
              <a:ea typeface="Calibri"/>
              <a:cs typeface="Calibri"/>
            </a:endParaRPr>
          </a:p>
          <a:p>
            <a:pPr>
              <a:buFont typeface="Arial"/>
              <a:buChar char="•"/>
            </a:pPr>
            <a:r>
              <a:rPr lang="en-US" sz="2800" b="1" dirty="0">
                <a:solidFill>
                  <a:schemeClr val="bg1"/>
                </a:solidFill>
                <a:latin typeface="Girl Scout 1" panose="020B0604020202020204" charset="0"/>
                <a:ea typeface="+mn-lt"/>
                <a:cs typeface="+mn-lt"/>
              </a:rPr>
              <a:t>Reduce the risk of running out of popular varieties</a:t>
            </a:r>
            <a:endParaRPr lang="en-US" b="1" dirty="0">
              <a:solidFill>
                <a:schemeClr val="bg1"/>
              </a:solidFill>
              <a:latin typeface="Girl Scout 1" panose="020B0604020202020204" charset="0"/>
              <a:ea typeface="Calibri"/>
              <a:cs typeface="Calibri"/>
            </a:endParaRPr>
          </a:p>
          <a:p>
            <a:pPr>
              <a:buFont typeface="Arial"/>
              <a:buChar char="•"/>
            </a:pPr>
            <a:r>
              <a:rPr lang="en-US" sz="2800" b="1" dirty="0">
                <a:solidFill>
                  <a:schemeClr val="bg1"/>
                </a:solidFill>
                <a:latin typeface="Girl Scout 1" panose="020B0604020202020204" charset="0"/>
                <a:ea typeface="+mn-lt"/>
                <a:cs typeface="+mn-lt"/>
              </a:rPr>
              <a:t>Supports smoother, faster pickups for everyone</a:t>
            </a:r>
            <a:endParaRPr lang="en-US" b="1" dirty="0">
              <a:solidFill>
                <a:schemeClr val="bg1"/>
              </a:solidFill>
              <a:latin typeface="Girl Scout 1" panose="020B0604020202020204" charset="0"/>
              <a:ea typeface="Calibri"/>
              <a:cs typeface="Calibri"/>
            </a:endParaRPr>
          </a:p>
          <a:p>
            <a:pPr>
              <a:buFont typeface="Arial"/>
              <a:buChar char="•"/>
            </a:pPr>
            <a:r>
              <a:rPr lang="en-US" sz="2800" b="1" dirty="0">
                <a:solidFill>
                  <a:schemeClr val="bg1"/>
                </a:solidFill>
                <a:latin typeface="Girl Scout 1" panose="020B0604020202020204" charset="0"/>
                <a:ea typeface="+mn-lt"/>
                <a:cs typeface="+mn-lt"/>
              </a:rPr>
              <a:t>Help the council better support troop sales and goals</a:t>
            </a:r>
            <a:endParaRPr lang="en-US" b="1" dirty="0">
              <a:solidFill>
                <a:schemeClr val="bg1"/>
              </a:solidFill>
              <a:latin typeface="Girl Scout 1" panose="020B0604020202020204" charset="0"/>
            </a:endParaRPr>
          </a:p>
          <a:p>
            <a:pPr marL="285750" indent="-285750">
              <a:buFont typeface="Arial"/>
              <a:buChar char="•"/>
            </a:pPr>
            <a:endParaRPr lang="en-US" sz="2800" dirty="0">
              <a:solidFill>
                <a:schemeClr val="bg1"/>
              </a:solidFill>
              <a:latin typeface="Girl Scout 1" panose="020B0604020202020204" charset="0"/>
              <a:ea typeface="Calibri"/>
              <a:cs typeface="Calibri"/>
            </a:endParaRPr>
          </a:p>
        </p:txBody>
      </p:sp>
      <p:pic>
        <p:nvPicPr>
          <p:cNvPr id="8" name="Picture 7" descr="A cartoon of a ferret holding a lemon&#10;&#10;AI-generated content may be incorrect.">
            <a:extLst>
              <a:ext uri="{FF2B5EF4-FFF2-40B4-BE49-F238E27FC236}">
                <a16:creationId xmlns:a16="http://schemas.microsoft.com/office/drawing/2014/main" id="{57E86951-BF68-097B-3697-4FC2A5F5C24D}"/>
              </a:ext>
            </a:extLst>
          </p:cNvPr>
          <p:cNvPicPr>
            <a:picLocks noChangeAspect="1"/>
          </p:cNvPicPr>
          <p:nvPr/>
        </p:nvPicPr>
        <p:blipFill>
          <a:blip r:embed="rId3"/>
          <a:stretch>
            <a:fillRect/>
          </a:stretch>
        </p:blipFill>
        <p:spPr>
          <a:xfrm>
            <a:off x="314325" y="914400"/>
            <a:ext cx="9043988" cy="9043988"/>
          </a:xfrm>
          <a:prstGeom prst="rect">
            <a:avLst/>
          </a:prstGeom>
        </p:spPr>
      </p:pic>
    </p:spTree>
    <p:extLst>
      <p:ext uri="{BB962C8B-B14F-4D97-AF65-F5344CB8AC3E}">
        <p14:creationId xmlns:p14="http://schemas.microsoft.com/office/powerpoint/2010/main" val="406879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9c8b3e01-21a3-4231-92db-e43f121983ea"/>
    <ds:schemaRef ds:uri="http://purl.org/dc/terms/"/>
  </ds:schemaRefs>
</ds:datastoreItem>
</file>

<file path=customXml/itemProps3.xml><?xml version="1.0" encoding="utf-8"?>
<ds:datastoreItem xmlns:ds="http://schemas.openxmlformats.org/officeDocument/2006/customXml" ds:itemID="{0761F90A-0963-4D23-9550-7D6868C65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2600</Words>
  <Application>Microsoft Office PowerPoint</Application>
  <PresentationFormat>Custom</PresentationFormat>
  <Paragraphs>248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Girl Scout 1</vt:lpstr>
      <vt:lpstr>Girl Scout Text Book</vt:lpstr>
      <vt:lpstr>Girl Scout Display Light</vt:lpstr>
      <vt:lpstr>Trefoil Sans Medium</vt:lpstr>
      <vt:lpstr>Girl Scout 2</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2</cp:revision>
  <dcterms:created xsi:type="dcterms:W3CDTF">2006-08-16T00:00:00Z</dcterms:created>
  <dcterms:modified xsi:type="dcterms:W3CDTF">2026-01-27T20:26:29Z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