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3"/>
  </p:notesMasterIdLst>
  <p:sldIdLst>
    <p:sldId id="2147478336" r:id="rId5"/>
    <p:sldId id="2147478337" r:id="rId6"/>
    <p:sldId id="2147478343" r:id="rId7"/>
    <p:sldId id="281" r:id="rId8"/>
    <p:sldId id="2147478348" r:id="rId9"/>
    <p:sldId id="2147478353" r:id="rId10"/>
    <p:sldId id="2147478354" r:id="rId11"/>
    <p:sldId id="2147478355" r:id="rId12"/>
    <p:sldId id="2147478356" r:id="rId13"/>
    <p:sldId id="2147478349" r:id="rId14"/>
    <p:sldId id="2147478350" r:id="rId15"/>
    <p:sldId id="2147478357" r:id="rId16"/>
    <p:sldId id="2147478351" r:id="rId17"/>
    <p:sldId id="2147478358" r:id="rId18"/>
    <p:sldId id="2147478359" r:id="rId19"/>
    <p:sldId id="2147478360" r:id="rId20"/>
    <p:sldId id="2147478361" r:id="rId21"/>
    <p:sldId id="2147478362" r:id="rId22"/>
    <p:sldId id="2147478352" r:id="rId23"/>
    <p:sldId id="2147478363" r:id="rId24"/>
    <p:sldId id="2147478346" r:id="rId25"/>
    <p:sldId id="2147478321" r:id="rId26"/>
    <p:sldId id="2147478315" r:id="rId27"/>
    <p:sldId id="2147478333" r:id="rId28"/>
    <p:sldId id="2147478344" r:id="rId29"/>
    <p:sldId id="2147478324" r:id="rId30"/>
    <p:sldId id="271" r:id="rId31"/>
    <p:sldId id="2147478335" r:id="rId32"/>
  </p:sldIdLst>
  <p:sldSz cx="18288000" cy="10287000"/>
  <p:notesSz cx="7102475" cy="9388475"/>
  <p:embeddedFontLst>
    <p:embeddedFont>
      <p:font typeface="Girl Scout 1" panose="020B0604020202020204" charset="0"/>
      <p:regular r:id="rId34"/>
    </p:embeddedFont>
    <p:embeddedFont>
      <p:font typeface="Girl Scout 2" panose="020B0604020202020204" charset="0"/>
      <p:regular r:id="rId35"/>
    </p:embeddedFont>
    <p:embeddedFont>
      <p:font typeface="Girl Scout Display Light" panose="02020003000000000000" pitchFamily="18" charset="0"/>
      <p:regular r:id="rId36"/>
      <p:italic r:id="rId37"/>
    </p:embeddedFont>
    <p:embeddedFont>
      <p:font typeface="Girl Scout Text Book" panose="02020003000000000000" pitchFamily="18" charset="0"/>
      <p:regular r:id="rId38"/>
      <p:bold r:id="rId39"/>
      <p:italic r:id="rId40"/>
    </p:embeddedFont>
    <p:embeddedFont>
      <p:font typeface="Palatino Linotype" panose="02040502050505030304" pitchFamily="18" charset="0"/>
      <p:regular r:id="rId41"/>
      <p:bold r:id="rId42"/>
      <p:italic r:id="rId43"/>
      <p:boldItalic r:id="rId44"/>
    </p:embeddedFont>
    <p:embeddedFont>
      <p:font typeface="Trefoil Sans Medium" panose="00000600000000000000" pitchFamily="50"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EBA0B-BFE1-2E4F-BF69-49FC95F9102F}" name="Jagroo, Mary" initials="JM" userId="S::mjagroo@girlscouts.org::e30e0fc3-12f1-425a-b926-0fe968314a63" providerId="AD"/>
  <p188:author id="{64E7DD30-06CE-56C3-3640-DABB6FA02BC5}" name="Sawyer Thomas" initials="ST" userId="S::sthomas@girlscoutsp2p.org::b119ff11-e7ca-479b-883c-1aa8e1eda63a" providerId="AD"/>
  <p188:author id="{AFFC5E34-D383-3FAD-C4A2-7CEBBB6D1F06}" name="Alexis Braca" initials="AB" userId="S::abraca@girlscoutsp2p.org::4440e6d6-c0b4-48af-b86b-83925e2b248c" providerId="AD"/>
  <p188:author id="{D6EBC843-779A-D128-8716-01574FE4880B}" name="Emily Satterfield" initials="ES" userId="S::esatterfield@girlscoutsp2p.org::5ef8363d-06f8-4be9-b306-84bf785e4751" providerId="AD"/>
  <p188:author id="{7859838B-D36B-6C8E-89F4-EAA13E2B41B3}" name="Sandi Heavener" initials="SH" userId="S::sheavener@girlscoutsp2p.org::1f9ea76d-7229-4bbd-99ef-a381bf5edc08" providerId="AD"/>
  <p188:author id="{0D6B03A3-1267-8D64-D486-F51ED23D7828}" name="Kim Stikeleather" initials="KS" userId="S::kstikeleather@girlscoutsp2p.org::3372c3cc-4be1-4cff-a0c7-c60345676f35" providerId="AD"/>
  <p188:author id="{AB368ABF-B638-F89D-BBFE-EB7377125157}" name="Jaclyn Johnson" initials="JJ" userId="S::jjohnson@girlscoutsp2p.org::fe93cd4b-5131-4483-8536-9c03ea42d0c2" providerId="AD"/>
  <p188:author id="{973D39FE-2CE6-C530-B76A-74E310914412}" name="Cindy Mathis" initials="CM" userId="S::cmathis@girlscoutsp2p.org::8e764a16-2518-4a89-b3a3-ee691af5e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EF1"/>
    <a:srgbClr val="AF0061"/>
    <a:srgbClr val="1A73E9"/>
    <a:srgbClr val="6B2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06FAA7-43FE-486B-8344-12A600100F3D}" v="1" dt="2026-03-02T14:20:50.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25" autoAdjust="0"/>
  </p:normalViewPr>
  <p:slideViewPr>
    <p:cSldViewPr snapToGrid="0">
      <p:cViewPr varScale="1">
        <p:scale>
          <a:sx n="40" d="100"/>
          <a:sy n="40" d="100"/>
        </p:scale>
        <p:origin x="1522"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Johnson" userId="fe93cd4b-5131-4483-8536-9c03ea42d0c2" providerId="ADAL" clId="{88340363-F6DB-4248-91C2-B92AE537B9B0}"/>
    <pc:docChg chg="custSel addSld delSld modSld sldOrd">
      <pc:chgData name="Jaclyn Johnson" userId="fe93cd4b-5131-4483-8536-9c03ea42d0c2" providerId="ADAL" clId="{88340363-F6DB-4248-91C2-B92AE537B9B0}" dt="2026-03-02T14:26:37.442" v="149" actId="255"/>
      <pc:docMkLst>
        <pc:docMk/>
      </pc:docMkLst>
      <pc:sldChg chg="modSp add mod modNotesTx">
        <pc:chgData name="Jaclyn Johnson" userId="fe93cd4b-5131-4483-8536-9c03ea42d0c2" providerId="ADAL" clId="{88340363-F6DB-4248-91C2-B92AE537B9B0}" dt="2026-03-02T14:26:37.442" v="149" actId="255"/>
        <pc:sldMkLst>
          <pc:docMk/>
          <pc:sldMk cId="3619215032" sldId="281"/>
        </pc:sldMkLst>
        <pc:spChg chg="mod">
          <ac:chgData name="Jaclyn Johnson" userId="fe93cd4b-5131-4483-8536-9c03ea42d0c2" providerId="ADAL" clId="{88340363-F6DB-4248-91C2-B92AE537B9B0}" dt="2026-03-02T14:26:37.442" v="149" actId="255"/>
          <ac:spMkLst>
            <pc:docMk/>
            <pc:sldMk cId="3619215032" sldId="281"/>
            <ac:spMk id="4" creationId="{E763FB20-6319-F829-2368-88EB5E2F826E}"/>
          </ac:spMkLst>
        </pc:spChg>
        <pc:spChg chg="mod">
          <ac:chgData name="Jaclyn Johnson" userId="fe93cd4b-5131-4483-8536-9c03ea42d0c2" providerId="ADAL" clId="{88340363-F6DB-4248-91C2-B92AE537B9B0}" dt="2026-03-02T14:26:30.747" v="148" actId="1076"/>
          <ac:spMkLst>
            <pc:docMk/>
            <pc:sldMk cId="3619215032" sldId="281"/>
            <ac:spMk id="5" creationId="{2B9A4C09-9940-9082-F3BB-84B801913AD5}"/>
          </ac:spMkLst>
        </pc:spChg>
      </pc:sldChg>
      <pc:sldChg chg="del">
        <pc:chgData name="Jaclyn Johnson" userId="fe93cd4b-5131-4483-8536-9c03ea42d0c2" providerId="ADAL" clId="{88340363-F6DB-4248-91C2-B92AE537B9B0}" dt="2026-03-02T14:25:28.478" v="123" actId="2696"/>
        <pc:sldMkLst>
          <pc:docMk/>
          <pc:sldMk cId="861161579" sldId="2147478299"/>
        </pc:sldMkLst>
      </pc:sldChg>
      <pc:sldChg chg="del">
        <pc:chgData name="Jaclyn Johnson" userId="fe93cd4b-5131-4483-8536-9c03ea42d0c2" providerId="ADAL" clId="{88340363-F6DB-4248-91C2-B92AE537B9B0}" dt="2026-03-02T14:25:26.067" v="122" actId="2696"/>
        <pc:sldMkLst>
          <pc:docMk/>
          <pc:sldMk cId="3185657109" sldId="2147478301"/>
        </pc:sldMkLst>
      </pc:sldChg>
      <pc:sldChg chg="del">
        <pc:chgData name="Jaclyn Johnson" userId="fe93cd4b-5131-4483-8536-9c03ea42d0c2" providerId="ADAL" clId="{88340363-F6DB-4248-91C2-B92AE537B9B0}" dt="2026-03-02T14:25:20.144" v="120" actId="2696"/>
        <pc:sldMkLst>
          <pc:docMk/>
          <pc:sldMk cId="4028669827" sldId="2147478319"/>
        </pc:sldMkLst>
      </pc:sldChg>
      <pc:sldChg chg="del">
        <pc:chgData name="Jaclyn Johnson" userId="fe93cd4b-5131-4483-8536-9c03ea42d0c2" providerId="ADAL" clId="{88340363-F6DB-4248-91C2-B92AE537B9B0}" dt="2026-03-02T14:25:04.963" v="118" actId="2696"/>
        <pc:sldMkLst>
          <pc:docMk/>
          <pc:sldMk cId="618121516" sldId="2147478320"/>
        </pc:sldMkLst>
      </pc:sldChg>
      <pc:sldChg chg="del">
        <pc:chgData name="Jaclyn Johnson" userId="fe93cd4b-5131-4483-8536-9c03ea42d0c2" providerId="ADAL" clId="{88340363-F6DB-4248-91C2-B92AE537B9B0}" dt="2026-03-02T14:24:56.689" v="115" actId="2696"/>
        <pc:sldMkLst>
          <pc:docMk/>
          <pc:sldMk cId="4068792632" sldId="2147478329"/>
        </pc:sldMkLst>
      </pc:sldChg>
      <pc:sldChg chg="del">
        <pc:chgData name="Jaclyn Johnson" userId="fe93cd4b-5131-4483-8536-9c03ea42d0c2" providerId="ADAL" clId="{88340363-F6DB-4248-91C2-B92AE537B9B0}" dt="2026-03-02T14:24:53.386" v="114" actId="2696"/>
        <pc:sldMkLst>
          <pc:docMk/>
          <pc:sldMk cId="513341635" sldId="2147478330"/>
        </pc:sldMkLst>
      </pc:sldChg>
      <pc:sldChg chg="del">
        <pc:chgData name="Jaclyn Johnson" userId="fe93cd4b-5131-4483-8536-9c03ea42d0c2" providerId="ADAL" clId="{88340363-F6DB-4248-91C2-B92AE537B9B0}" dt="2026-03-02T14:25:31.669" v="124" actId="2696"/>
        <pc:sldMkLst>
          <pc:docMk/>
          <pc:sldMk cId="746285537" sldId="2147478332"/>
        </pc:sldMkLst>
      </pc:sldChg>
      <pc:sldChg chg="del">
        <pc:chgData name="Jaclyn Johnson" userId="fe93cd4b-5131-4483-8536-9c03ea42d0c2" providerId="ADAL" clId="{88340363-F6DB-4248-91C2-B92AE537B9B0}" dt="2026-03-02T14:25:02.651" v="117" actId="2696"/>
        <pc:sldMkLst>
          <pc:docMk/>
          <pc:sldMk cId="3366695754" sldId="2147478334"/>
        </pc:sldMkLst>
      </pc:sldChg>
      <pc:sldChg chg="delSp modSp mod">
        <pc:chgData name="Jaclyn Johnson" userId="fe93cd4b-5131-4483-8536-9c03ea42d0c2" providerId="ADAL" clId="{88340363-F6DB-4248-91C2-B92AE537B9B0}" dt="2026-03-02T14:21:00.510" v="2" actId="1076"/>
        <pc:sldMkLst>
          <pc:docMk/>
          <pc:sldMk cId="0" sldId="2147478336"/>
        </pc:sldMkLst>
        <pc:spChg chg="del">
          <ac:chgData name="Jaclyn Johnson" userId="fe93cd4b-5131-4483-8536-9c03ea42d0c2" providerId="ADAL" clId="{88340363-F6DB-4248-91C2-B92AE537B9B0}" dt="2026-03-02T14:20:58.040" v="1" actId="478"/>
          <ac:spMkLst>
            <pc:docMk/>
            <pc:sldMk cId="0" sldId="2147478336"/>
            <ac:spMk id="33" creationId="{A5CBC910-09AF-16B0-5798-5407C4206A57}"/>
          </ac:spMkLst>
        </pc:spChg>
        <pc:grpChg chg="mod">
          <ac:chgData name="Jaclyn Johnson" userId="fe93cd4b-5131-4483-8536-9c03ea42d0c2" providerId="ADAL" clId="{88340363-F6DB-4248-91C2-B92AE537B9B0}" dt="2026-03-02T14:21:00.510" v="2" actId="1076"/>
          <ac:grpSpMkLst>
            <pc:docMk/>
            <pc:sldMk cId="0" sldId="2147478336"/>
            <ac:grpSpMk id="22" creationId="{00000000-0000-0000-0000-000000000000}"/>
          </ac:grpSpMkLst>
        </pc:grpChg>
      </pc:sldChg>
      <pc:sldChg chg="del">
        <pc:chgData name="Jaclyn Johnson" userId="fe93cd4b-5131-4483-8536-9c03ea42d0c2" providerId="ADAL" clId="{88340363-F6DB-4248-91C2-B92AE537B9B0}" dt="2026-03-02T14:22:56.632" v="111" actId="2696"/>
        <pc:sldMkLst>
          <pc:docMk/>
          <pc:sldMk cId="853346241" sldId="2147478338"/>
        </pc:sldMkLst>
      </pc:sldChg>
      <pc:sldChg chg="del">
        <pc:chgData name="Jaclyn Johnson" userId="fe93cd4b-5131-4483-8536-9c03ea42d0c2" providerId="ADAL" clId="{88340363-F6DB-4248-91C2-B92AE537B9B0}" dt="2026-03-02T14:23:03.866" v="112" actId="2696"/>
        <pc:sldMkLst>
          <pc:docMk/>
          <pc:sldMk cId="944418966" sldId="2147478339"/>
        </pc:sldMkLst>
      </pc:sldChg>
      <pc:sldChg chg="del">
        <pc:chgData name="Jaclyn Johnson" userId="fe93cd4b-5131-4483-8536-9c03ea42d0c2" providerId="ADAL" clId="{88340363-F6DB-4248-91C2-B92AE537B9B0}" dt="2026-03-02T14:25:00.102" v="116" actId="2696"/>
        <pc:sldMkLst>
          <pc:docMk/>
          <pc:sldMk cId="366078937" sldId="2147478340"/>
        </pc:sldMkLst>
      </pc:sldChg>
      <pc:sldChg chg="del">
        <pc:chgData name="Jaclyn Johnson" userId="fe93cd4b-5131-4483-8536-9c03ea42d0c2" providerId="ADAL" clId="{88340363-F6DB-4248-91C2-B92AE537B9B0}" dt="2026-03-02T14:25:22.796" v="121" actId="2696"/>
        <pc:sldMkLst>
          <pc:docMk/>
          <pc:sldMk cId="1085181787" sldId="2147478341"/>
        </pc:sldMkLst>
      </pc:sldChg>
      <pc:sldChg chg="del">
        <pc:chgData name="Jaclyn Johnson" userId="fe93cd4b-5131-4483-8536-9c03ea42d0c2" providerId="ADAL" clId="{88340363-F6DB-4248-91C2-B92AE537B9B0}" dt="2026-03-02T14:25:17.666" v="119" actId="2696"/>
        <pc:sldMkLst>
          <pc:docMk/>
          <pc:sldMk cId="1039514499" sldId="2147478342"/>
        </pc:sldMkLst>
      </pc:sldChg>
      <pc:sldChg chg="add del">
        <pc:chgData name="Jaclyn Johnson" userId="fe93cd4b-5131-4483-8536-9c03ea42d0c2" providerId="ADAL" clId="{88340363-F6DB-4248-91C2-B92AE537B9B0}" dt="2026-03-02T14:21:07.678" v="3" actId="2696"/>
        <pc:sldMkLst>
          <pc:docMk/>
          <pc:sldMk cId="2128444978" sldId="2147478345"/>
        </pc:sldMkLst>
      </pc:sldChg>
      <pc:sldChg chg="add ord modNotesTx">
        <pc:chgData name="Jaclyn Johnson" userId="fe93cd4b-5131-4483-8536-9c03ea42d0c2" providerId="ADAL" clId="{88340363-F6DB-4248-91C2-B92AE537B9B0}" dt="2026-03-02T14:25:50.677" v="139" actId="20577"/>
        <pc:sldMkLst>
          <pc:docMk/>
          <pc:sldMk cId="3221172215" sldId="2147478346"/>
        </pc:sldMkLst>
      </pc:sldChg>
      <pc:sldChg chg="add del">
        <pc:chgData name="Jaclyn Johnson" userId="fe93cd4b-5131-4483-8536-9c03ea42d0c2" providerId="ADAL" clId="{88340363-F6DB-4248-91C2-B92AE537B9B0}" dt="2026-03-02T14:23:13.407" v="113" actId="2696"/>
        <pc:sldMkLst>
          <pc:docMk/>
          <pc:sldMk cId="541701279" sldId="2147478347"/>
        </pc:sldMkLst>
      </pc:sldChg>
      <pc:sldChg chg="add">
        <pc:chgData name="Jaclyn Johnson" userId="fe93cd4b-5131-4483-8536-9c03ea42d0c2" providerId="ADAL" clId="{88340363-F6DB-4248-91C2-B92AE537B9B0}" dt="2026-03-02T14:20:50.747" v="0"/>
        <pc:sldMkLst>
          <pc:docMk/>
          <pc:sldMk cId="291885588" sldId="2147478348"/>
        </pc:sldMkLst>
      </pc:sldChg>
      <pc:sldChg chg="add">
        <pc:chgData name="Jaclyn Johnson" userId="fe93cd4b-5131-4483-8536-9c03ea42d0c2" providerId="ADAL" clId="{88340363-F6DB-4248-91C2-B92AE537B9B0}" dt="2026-03-02T14:20:50.747" v="0"/>
        <pc:sldMkLst>
          <pc:docMk/>
          <pc:sldMk cId="1731462736" sldId="2147478349"/>
        </pc:sldMkLst>
      </pc:sldChg>
      <pc:sldChg chg="add">
        <pc:chgData name="Jaclyn Johnson" userId="fe93cd4b-5131-4483-8536-9c03ea42d0c2" providerId="ADAL" clId="{88340363-F6DB-4248-91C2-B92AE537B9B0}" dt="2026-03-02T14:20:50.747" v="0"/>
        <pc:sldMkLst>
          <pc:docMk/>
          <pc:sldMk cId="800837698" sldId="2147478350"/>
        </pc:sldMkLst>
      </pc:sldChg>
      <pc:sldChg chg="add">
        <pc:chgData name="Jaclyn Johnson" userId="fe93cd4b-5131-4483-8536-9c03ea42d0c2" providerId="ADAL" clId="{88340363-F6DB-4248-91C2-B92AE537B9B0}" dt="2026-03-02T14:20:50.747" v="0"/>
        <pc:sldMkLst>
          <pc:docMk/>
          <pc:sldMk cId="3025944441" sldId="2147478351"/>
        </pc:sldMkLst>
      </pc:sldChg>
      <pc:sldChg chg="add">
        <pc:chgData name="Jaclyn Johnson" userId="fe93cd4b-5131-4483-8536-9c03ea42d0c2" providerId="ADAL" clId="{88340363-F6DB-4248-91C2-B92AE537B9B0}" dt="2026-03-02T14:20:50.747" v="0"/>
        <pc:sldMkLst>
          <pc:docMk/>
          <pc:sldMk cId="1660463043" sldId="2147478352"/>
        </pc:sldMkLst>
      </pc:sldChg>
      <pc:sldChg chg="add">
        <pc:chgData name="Jaclyn Johnson" userId="fe93cd4b-5131-4483-8536-9c03ea42d0c2" providerId="ADAL" clId="{88340363-F6DB-4248-91C2-B92AE537B9B0}" dt="2026-03-02T14:20:50.747" v="0"/>
        <pc:sldMkLst>
          <pc:docMk/>
          <pc:sldMk cId="149464720" sldId="2147478353"/>
        </pc:sldMkLst>
      </pc:sldChg>
      <pc:sldChg chg="add">
        <pc:chgData name="Jaclyn Johnson" userId="fe93cd4b-5131-4483-8536-9c03ea42d0c2" providerId="ADAL" clId="{88340363-F6DB-4248-91C2-B92AE537B9B0}" dt="2026-03-02T14:20:50.747" v="0"/>
        <pc:sldMkLst>
          <pc:docMk/>
          <pc:sldMk cId="2276009076" sldId="2147478354"/>
        </pc:sldMkLst>
      </pc:sldChg>
      <pc:sldChg chg="add">
        <pc:chgData name="Jaclyn Johnson" userId="fe93cd4b-5131-4483-8536-9c03ea42d0c2" providerId="ADAL" clId="{88340363-F6DB-4248-91C2-B92AE537B9B0}" dt="2026-03-02T14:20:50.747" v="0"/>
        <pc:sldMkLst>
          <pc:docMk/>
          <pc:sldMk cId="531958957" sldId="2147478355"/>
        </pc:sldMkLst>
      </pc:sldChg>
      <pc:sldChg chg="add">
        <pc:chgData name="Jaclyn Johnson" userId="fe93cd4b-5131-4483-8536-9c03ea42d0c2" providerId="ADAL" clId="{88340363-F6DB-4248-91C2-B92AE537B9B0}" dt="2026-03-02T14:20:50.747" v="0"/>
        <pc:sldMkLst>
          <pc:docMk/>
          <pc:sldMk cId="3372174383" sldId="2147478356"/>
        </pc:sldMkLst>
      </pc:sldChg>
      <pc:sldChg chg="add">
        <pc:chgData name="Jaclyn Johnson" userId="fe93cd4b-5131-4483-8536-9c03ea42d0c2" providerId="ADAL" clId="{88340363-F6DB-4248-91C2-B92AE537B9B0}" dt="2026-03-02T14:20:50.747" v="0"/>
        <pc:sldMkLst>
          <pc:docMk/>
          <pc:sldMk cId="945001043" sldId="2147478357"/>
        </pc:sldMkLst>
      </pc:sldChg>
      <pc:sldChg chg="add">
        <pc:chgData name="Jaclyn Johnson" userId="fe93cd4b-5131-4483-8536-9c03ea42d0c2" providerId="ADAL" clId="{88340363-F6DB-4248-91C2-B92AE537B9B0}" dt="2026-03-02T14:20:50.747" v="0"/>
        <pc:sldMkLst>
          <pc:docMk/>
          <pc:sldMk cId="2669596032" sldId="2147478358"/>
        </pc:sldMkLst>
      </pc:sldChg>
      <pc:sldChg chg="add">
        <pc:chgData name="Jaclyn Johnson" userId="fe93cd4b-5131-4483-8536-9c03ea42d0c2" providerId="ADAL" clId="{88340363-F6DB-4248-91C2-B92AE537B9B0}" dt="2026-03-02T14:20:50.747" v="0"/>
        <pc:sldMkLst>
          <pc:docMk/>
          <pc:sldMk cId="3404518123" sldId="2147478359"/>
        </pc:sldMkLst>
      </pc:sldChg>
      <pc:sldChg chg="add">
        <pc:chgData name="Jaclyn Johnson" userId="fe93cd4b-5131-4483-8536-9c03ea42d0c2" providerId="ADAL" clId="{88340363-F6DB-4248-91C2-B92AE537B9B0}" dt="2026-03-02T14:20:50.747" v="0"/>
        <pc:sldMkLst>
          <pc:docMk/>
          <pc:sldMk cId="3655093357" sldId="2147478360"/>
        </pc:sldMkLst>
      </pc:sldChg>
      <pc:sldChg chg="add">
        <pc:chgData name="Jaclyn Johnson" userId="fe93cd4b-5131-4483-8536-9c03ea42d0c2" providerId="ADAL" clId="{88340363-F6DB-4248-91C2-B92AE537B9B0}" dt="2026-03-02T14:20:50.747" v="0"/>
        <pc:sldMkLst>
          <pc:docMk/>
          <pc:sldMk cId="231212648" sldId="2147478361"/>
        </pc:sldMkLst>
      </pc:sldChg>
      <pc:sldChg chg="add">
        <pc:chgData name="Jaclyn Johnson" userId="fe93cd4b-5131-4483-8536-9c03ea42d0c2" providerId="ADAL" clId="{88340363-F6DB-4248-91C2-B92AE537B9B0}" dt="2026-03-02T14:20:50.747" v="0"/>
        <pc:sldMkLst>
          <pc:docMk/>
          <pc:sldMk cId="943422766" sldId="2147478362"/>
        </pc:sldMkLst>
      </pc:sldChg>
      <pc:sldChg chg="add">
        <pc:chgData name="Jaclyn Johnson" userId="fe93cd4b-5131-4483-8536-9c03ea42d0c2" providerId="ADAL" clId="{88340363-F6DB-4248-91C2-B92AE537B9B0}" dt="2026-03-02T14:20:50.747" v="0"/>
        <pc:sldMkLst>
          <pc:docMk/>
          <pc:sldMk cId="3902516935" sldId="21474783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A93C83B-F0A9-4282-817A-2BEB23414DA7}" type="datetimeFigureOut">
              <a:t>3/2/2026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CBCB34E-50E2-40A4-B161-B712AA98D072}" type="slidenum">
              <a:t>‹#›</a:t>
            </a:fld>
            <a:endParaRPr lang="en-US"/>
          </a:p>
        </p:txBody>
      </p:sp>
    </p:spTree>
    <p:extLst>
      <p:ext uri="{BB962C8B-B14F-4D97-AF65-F5344CB8AC3E}">
        <p14:creationId xmlns:p14="http://schemas.microsoft.com/office/powerpoint/2010/main" val="50004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eb.archive.org/web/20251006020519/https:/www.girlscoutsp2p.org/content/dam/girlscoutsp2p-redesign/forms-and-documents/experience/Through%20The%20Decades%20(3).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lick.email.girlscouts.org/?qs=eyJkZWtJZCI6IjRkZGIzYzNmLTRjMGEtNDY4OS05N2YwLWYwZTlmYjY2N2E2ZCIsImRla1ZlcnNpb24iOjEsIml2IjoiSktXRXJQYTg4S0xveUYrYXFyUGQ2dz09IiwiY2lwaGVyVGV4dCI6IlQzaDdMWmx1SGErTHpKbEdDRnRJUnhmOUxqNmU4eXRjaVI3ZVZDYWI1a2JSek8wdUphVXNKYndLM2VNSU1Fb29ZK3VEOHVRL2tBOWgvQmxZdVlwNkpLV0VyUGE4OEtMb3lGK2FxclBkNnc9PSIsImF1dGhUYWciOiJLR1ByZy9Ma1A1QVBZZndaV0xtS2VnPT0ifQ%3D%3D"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click.email.girlscouts.org/?qs=eyJkZWtJZCI6IjEyNWZkODAyLTA2ZmYtNGVjMS05ZTIzLTMwMDcwYTU0MzE5YyIsImRla1ZlcnNpb24iOjEsIml2IjoiSGplWEZrZ3dYcWNqN2RFUTRhTURoQT09IiwiY2lwaGVyVGV4dCI6InVRVzFXb1drcmpuOVFhWUNSd3dMUk1LWW4yQXlXMXhVaDJSQ3pYUXczQmcxZ1RpKytBZmxkcXowM05LZEZrZVRRMDJ3eW1UWGdVNU1pY2xadEJiREhqZVhGa2d3WHFjajdkRVE0YU1EaEE9PSIsImF1dGhUYWciOiJrME5Oc01wazE0Rk9USW5KV2JRV3d3PT0ifQ%3D%3D" TargetMode="External"/><Relationship Id="rId4" Type="http://schemas.openxmlformats.org/officeDocument/2006/relationships/hyperlink" Target="https://click.email.girlscouts.org/?qs=eyJkZWtJZCI6IjcxMGE1NmJjLTg3NjctNGUxNC1iY2JlLTA2Yjk3NDIwZWFhZiIsImRla1ZlcnNpb24iOjEsIml2IjoiTkU5VnllNkJaVnlkUUsrVDViNlI3UT09IiwiY2lwaGVyVGV4dCI6IkMwc3NvOHNnakN0MVdISVBHa2NCNlZpWlNUcE9IZVRoTFBMUmd5dXhSakdSdVkvUVl3RWdheEYyamhDOFhmdlkvUUoySkhoVHFxNGFwckl4T0FZOE5FOVZ5ZTZCWlZ5ZFFLK1Q1YjZSN1E9PSIsImF1dGhUYWciOiIyUDBDZGlSNFU2cXVHcWF5TVRnR1BBPT0ifQ%3D%3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1</a:t>
            </a:fld>
            <a:endParaRPr lang="en-US"/>
          </a:p>
        </p:txBody>
      </p:sp>
    </p:spTree>
    <p:extLst>
      <p:ext uri="{BB962C8B-B14F-4D97-AF65-F5344CB8AC3E}">
        <p14:creationId xmlns:p14="http://schemas.microsoft.com/office/powerpoint/2010/main" val="234836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89B27-C643-2299-9390-B8D9B3F5D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9EEA1-64FA-3AB9-5EC1-A1C2F551A9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17AC1D-C718-B5E5-3989-959890F21E99}"/>
              </a:ext>
            </a:extLst>
          </p:cNvPr>
          <p:cNvSpPr>
            <a:spLocks noGrp="1"/>
          </p:cNvSpPr>
          <p:nvPr>
            <p:ph type="body" idx="1"/>
          </p:nvPr>
        </p:nvSpPr>
        <p:spPr/>
        <p:txBody>
          <a:bodyPr/>
          <a:lstStyle/>
          <a:p>
            <a:r>
              <a:rPr lang="en-US" spc="61">
                <a:ea typeface="Calibri"/>
                <a:cs typeface="Calibri"/>
              </a:rPr>
              <a:t>We hope that you will encourage your troops to continue selling to earn these great incentives:</a:t>
            </a:r>
          </a:p>
          <a:p>
            <a:r>
              <a:rPr lang="en-US" spc="61">
                <a:ea typeface="Calibri"/>
                <a:cs typeface="Calibri"/>
              </a:rPr>
              <a:t>Additional 10 cents per package – Per Girl Average increase by 50 packages and at least 1 more package than 2025.</a:t>
            </a:r>
          </a:p>
          <a:p>
            <a:r>
              <a:rPr lang="en-US" spc="61">
                <a:ea typeface="Calibri"/>
                <a:cs typeface="Calibri"/>
              </a:rPr>
              <a:t>Additional 20 cents per package – PGA increase by 100 packages and at least 1 more package than 2025</a:t>
            </a:r>
          </a:p>
          <a:p>
            <a:r>
              <a:rPr lang="en-US" spc="61">
                <a:ea typeface="Calibri"/>
                <a:cs typeface="Calibri"/>
              </a:rPr>
              <a:t>NEW Troops or troops that did not sell last year (with at least 2 girls selling cookies this season) – 353 PGA = 10 cents additional  / 403 PGA = 20 cents additional </a:t>
            </a:r>
          </a:p>
        </p:txBody>
      </p:sp>
      <p:sp>
        <p:nvSpPr>
          <p:cNvPr id="4" name="Slide Number Placeholder 3">
            <a:extLst>
              <a:ext uri="{FF2B5EF4-FFF2-40B4-BE49-F238E27FC236}">
                <a16:creationId xmlns:a16="http://schemas.microsoft.com/office/drawing/2014/main" id="{45DE7938-0E83-DE97-9063-34B18F617496}"/>
              </a:ext>
            </a:extLst>
          </p:cNvPr>
          <p:cNvSpPr>
            <a:spLocks noGrp="1"/>
          </p:cNvSpPr>
          <p:nvPr>
            <p:ph type="sldNum" sz="quarter" idx="5"/>
          </p:nvPr>
        </p:nvSpPr>
        <p:spPr/>
        <p:txBody>
          <a:bodyPr/>
          <a:lstStyle/>
          <a:p>
            <a:fld id="{8CBCB34E-50E2-40A4-B161-B712AA98D072}" type="slidenum">
              <a:rPr lang="en-US"/>
              <a:t>10</a:t>
            </a:fld>
            <a:endParaRPr lang="en-US"/>
          </a:p>
        </p:txBody>
      </p:sp>
    </p:spTree>
    <p:extLst>
      <p:ext uri="{BB962C8B-B14F-4D97-AF65-F5344CB8AC3E}">
        <p14:creationId xmlns:p14="http://schemas.microsoft.com/office/powerpoint/2010/main" val="841064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D26DD-DA42-6D8E-1B83-EEE3D7CE1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A93C0-AF73-A5CF-55EB-A4C1B8975F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34CC8-553A-DD4D-40DC-0DC5EB3DF4B5}"/>
              </a:ext>
            </a:extLst>
          </p:cNvPr>
          <p:cNvSpPr>
            <a:spLocks noGrp="1"/>
          </p:cNvSpPr>
          <p:nvPr>
            <p:ph type="body" idx="1"/>
          </p:nvPr>
        </p:nvSpPr>
        <p:spPr/>
        <p:txBody>
          <a:bodyPr/>
          <a:lstStyle/>
          <a:p>
            <a:endParaRPr lang="en-US" sz="2500" spc="61" dirty="0">
              <a:ea typeface="Calibri"/>
              <a:cs typeface="Calibri"/>
            </a:endParaRPr>
          </a:p>
        </p:txBody>
      </p:sp>
      <p:sp>
        <p:nvSpPr>
          <p:cNvPr id="4" name="Slide Number Placeholder 3">
            <a:extLst>
              <a:ext uri="{FF2B5EF4-FFF2-40B4-BE49-F238E27FC236}">
                <a16:creationId xmlns:a16="http://schemas.microsoft.com/office/drawing/2014/main" id="{C7878A44-6FC8-A660-087B-8B7B38420F66}"/>
              </a:ext>
            </a:extLst>
          </p:cNvPr>
          <p:cNvSpPr>
            <a:spLocks noGrp="1"/>
          </p:cNvSpPr>
          <p:nvPr>
            <p:ph type="sldNum" sz="quarter" idx="5"/>
          </p:nvPr>
        </p:nvSpPr>
        <p:spPr/>
        <p:txBody>
          <a:bodyPr/>
          <a:lstStyle/>
          <a:p>
            <a:fld id="{8CBCB34E-50E2-40A4-B161-B712AA98D072}" type="slidenum">
              <a:rPr lang="en-US"/>
              <a:t>11</a:t>
            </a:fld>
            <a:endParaRPr lang="en-US"/>
          </a:p>
        </p:txBody>
      </p:sp>
    </p:spTree>
    <p:extLst>
      <p:ext uri="{BB962C8B-B14F-4D97-AF65-F5344CB8AC3E}">
        <p14:creationId xmlns:p14="http://schemas.microsoft.com/office/powerpoint/2010/main" val="2844270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1088" y="520700"/>
            <a:ext cx="4637087" cy="2609850"/>
          </a:xfrm>
        </p:spPr>
      </p:sp>
      <p:sp>
        <p:nvSpPr>
          <p:cNvPr id="3" name="Notes Placeholder 2"/>
          <p:cNvSpPr>
            <a:spLocks noGrp="1"/>
          </p:cNvSpPr>
          <p:nvPr>
            <p:ph type="body" idx="1"/>
          </p:nvPr>
        </p:nvSpPr>
        <p:spPr/>
        <p:txBody>
          <a:bodyPr/>
          <a:lstStyle/>
          <a:p>
            <a:r>
              <a:rPr lang="en-US">
                <a:latin typeface="Calibri"/>
                <a:ea typeface="Calibri"/>
                <a:cs typeface="Calibri"/>
              </a:rPr>
              <a:t>NEW dates to point out: March 15 – program ends, March 5 (first ACH withdrawal), March 24 (Buy fives are due to council offices), April 16 (final ACH withdrawal), April 23 (ACH credits)</a:t>
            </a:r>
            <a:endParaRPr lang="en-US" sz="120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9C95FEDC-EC89-48A3-A80A-B52211D6ED19}" type="slidenum">
              <a:rPr lang="en-US" smtClean="0"/>
              <a:t>12</a:t>
            </a:fld>
            <a:endParaRPr lang="en-US"/>
          </a:p>
        </p:txBody>
      </p:sp>
    </p:spTree>
    <p:extLst>
      <p:ext uri="{BB962C8B-B14F-4D97-AF65-F5344CB8AC3E}">
        <p14:creationId xmlns:p14="http://schemas.microsoft.com/office/powerpoint/2010/main" val="388536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B19A0-AD9F-831C-A253-5DB08738D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99E49-E4A7-3F18-7F5C-50E5D02CD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9F2C1-A376-EEF3-C1DA-044886E57BBE}"/>
              </a:ext>
            </a:extLst>
          </p:cNvPr>
          <p:cNvSpPr>
            <a:spLocks noGrp="1"/>
          </p:cNvSpPr>
          <p:nvPr>
            <p:ph type="body" idx="1"/>
          </p:nvPr>
        </p:nvSpPr>
        <p:spPr/>
        <p:txBody>
          <a:bodyPr/>
          <a:lstStyle/>
          <a:p>
            <a:r>
              <a:rPr lang="en-US" spc="61">
                <a:ea typeface="Calibri"/>
                <a:cs typeface="Calibri"/>
              </a:rPr>
              <a:t>We have some great programs coming up this spring. One of which I would like to highlight is Curiosity Quest happening on April 11 in Winston-Salem. This event features 14 community partners that will be bringing a wide range of fun, hands-on activities – from testing horse DNA, to looking at microbes in stream water, and even getting messy mining for gems. We are also pleased to announce that we will be joined by Dr. Mary Lynn Dittmar as our guest speaker for the day. Dr. Dittmar is a space industry expert and the founder of the Coalition for Deep Space Exploration. She will be sharing with us her personal journey in choosing her career and girls will have time to ask questions and take photos with her.</a:t>
            </a:r>
          </a:p>
        </p:txBody>
      </p:sp>
      <p:sp>
        <p:nvSpPr>
          <p:cNvPr id="4" name="Slide Number Placeholder 3">
            <a:extLst>
              <a:ext uri="{FF2B5EF4-FFF2-40B4-BE49-F238E27FC236}">
                <a16:creationId xmlns:a16="http://schemas.microsoft.com/office/drawing/2014/main" id="{2DD07B81-D392-E9C5-5C93-D4208F37019D}"/>
              </a:ext>
            </a:extLst>
          </p:cNvPr>
          <p:cNvSpPr>
            <a:spLocks noGrp="1"/>
          </p:cNvSpPr>
          <p:nvPr>
            <p:ph type="sldNum" sz="quarter" idx="5"/>
          </p:nvPr>
        </p:nvSpPr>
        <p:spPr/>
        <p:txBody>
          <a:bodyPr/>
          <a:lstStyle/>
          <a:p>
            <a:fld id="{8CBCB34E-50E2-40A4-B161-B712AA98D072}" type="slidenum">
              <a:rPr lang="en-US"/>
              <a:t>13</a:t>
            </a:fld>
            <a:endParaRPr lang="en-US"/>
          </a:p>
        </p:txBody>
      </p:sp>
    </p:spTree>
    <p:extLst>
      <p:ext uri="{BB962C8B-B14F-4D97-AF65-F5344CB8AC3E}">
        <p14:creationId xmlns:p14="http://schemas.microsoft.com/office/powerpoint/2010/main" val="3884932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0D4DD-A98D-1A76-5215-614826C57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3EE09-E11D-735A-4DCE-A969A038D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86563-A102-0513-6666-A63C03A90CCF}"/>
              </a:ext>
            </a:extLst>
          </p:cNvPr>
          <p:cNvSpPr>
            <a:spLocks noGrp="1"/>
          </p:cNvSpPr>
          <p:nvPr>
            <p:ph type="body" idx="1"/>
          </p:nvPr>
        </p:nvSpPr>
        <p:spPr/>
        <p:txBody>
          <a:bodyPr/>
          <a:lstStyle/>
          <a:p>
            <a:endParaRPr lang="en-US" spc="61">
              <a:ea typeface="Calibri"/>
              <a:cs typeface="Calibri"/>
            </a:endParaRPr>
          </a:p>
        </p:txBody>
      </p:sp>
      <p:sp>
        <p:nvSpPr>
          <p:cNvPr id="4" name="Slide Number Placeholder 3">
            <a:extLst>
              <a:ext uri="{FF2B5EF4-FFF2-40B4-BE49-F238E27FC236}">
                <a16:creationId xmlns:a16="http://schemas.microsoft.com/office/drawing/2014/main" id="{A7F2490A-2382-C15B-DA95-C7BEFA83EFFD}"/>
              </a:ext>
            </a:extLst>
          </p:cNvPr>
          <p:cNvSpPr>
            <a:spLocks noGrp="1"/>
          </p:cNvSpPr>
          <p:nvPr>
            <p:ph type="sldNum" sz="quarter" idx="5"/>
          </p:nvPr>
        </p:nvSpPr>
        <p:spPr/>
        <p:txBody>
          <a:bodyPr/>
          <a:lstStyle/>
          <a:p>
            <a:fld id="{8CBCB34E-50E2-40A4-B161-B712AA98D072}" type="slidenum">
              <a:rPr lang="en-US"/>
              <a:t>14</a:t>
            </a:fld>
            <a:endParaRPr lang="en-US"/>
          </a:p>
        </p:txBody>
      </p:sp>
    </p:spTree>
    <p:extLst>
      <p:ext uri="{BB962C8B-B14F-4D97-AF65-F5344CB8AC3E}">
        <p14:creationId xmlns:p14="http://schemas.microsoft.com/office/powerpoint/2010/main" val="1003186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F9DD-96DF-F0D4-95C0-C03E6154D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01C12-66F1-CF1C-B3E9-E6961C69F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6EBE7-32D3-416D-06B0-546EE584078F}"/>
              </a:ext>
            </a:extLst>
          </p:cNvPr>
          <p:cNvSpPr>
            <a:spLocks noGrp="1"/>
          </p:cNvSpPr>
          <p:nvPr>
            <p:ph type="body" idx="1"/>
          </p:nvPr>
        </p:nvSpPr>
        <p:spPr/>
        <p:txBody>
          <a:bodyPr/>
          <a:lstStyle/>
          <a:p>
            <a:endParaRPr lang="en-US" spc="61">
              <a:ea typeface="Calibri"/>
              <a:cs typeface="Calibri"/>
            </a:endParaRPr>
          </a:p>
        </p:txBody>
      </p:sp>
      <p:sp>
        <p:nvSpPr>
          <p:cNvPr id="4" name="Slide Number Placeholder 3">
            <a:extLst>
              <a:ext uri="{FF2B5EF4-FFF2-40B4-BE49-F238E27FC236}">
                <a16:creationId xmlns:a16="http://schemas.microsoft.com/office/drawing/2014/main" id="{912FFE49-D37F-5938-E8CC-FA9BADC1ABF4}"/>
              </a:ext>
            </a:extLst>
          </p:cNvPr>
          <p:cNvSpPr>
            <a:spLocks noGrp="1"/>
          </p:cNvSpPr>
          <p:nvPr>
            <p:ph type="sldNum" sz="quarter" idx="5"/>
          </p:nvPr>
        </p:nvSpPr>
        <p:spPr/>
        <p:txBody>
          <a:bodyPr/>
          <a:lstStyle/>
          <a:p>
            <a:fld id="{8CBCB34E-50E2-40A4-B161-B712AA98D072}" type="slidenum">
              <a:rPr lang="en-US"/>
              <a:t>15</a:t>
            </a:fld>
            <a:endParaRPr lang="en-US"/>
          </a:p>
        </p:txBody>
      </p:sp>
    </p:spTree>
    <p:extLst>
      <p:ext uri="{BB962C8B-B14F-4D97-AF65-F5344CB8AC3E}">
        <p14:creationId xmlns:p14="http://schemas.microsoft.com/office/powerpoint/2010/main" val="578090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DC7F6-91B1-B2F0-63E2-4278C381E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2C8C5-F370-2EC2-BA9F-8B9485FE6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9EBEB-810C-6EDB-9C53-9F9D883DE2FC}"/>
              </a:ext>
            </a:extLst>
          </p:cNvPr>
          <p:cNvSpPr>
            <a:spLocks noGrp="1"/>
          </p:cNvSpPr>
          <p:nvPr>
            <p:ph type="body" idx="1"/>
          </p:nvPr>
        </p:nvSpPr>
        <p:spPr/>
        <p:txBody>
          <a:bodyPr/>
          <a:lstStyle/>
          <a:p>
            <a:r>
              <a:rPr lang="en-US" spc="61">
                <a:ea typeface="Calibri"/>
                <a:cs typeface="Calibri"/>
              </a:rPr>
              <a:t>Get ready to celebrate 114 years of Girl Scouting! Every year in March, Girl Scouts across the country party for a whole week to commemorate the founding of our movement. Kick off the week with Spirit Sunday and close the week by attending Girl Scout Fest at your nearest Service Center. </a:t>
            </a:r>
            <a:r>
              <a:rPr lang="en-US" spc="61">
                <a:highlight>
                  <a:srgbClr val="FFFFFF"/>
                </a:highlight>
              </a:rPr>
              <a:t>Enjoy games, crafts and activities inspired by Girl Scouts past and present. It's a day to laugh, learn and celebrate everything that makes being a Girl Scout amazing!</a:t>
            </a:r>
            <a:endParaRPr lang="en-US" spc="61">
              <a:ea typeface="Calibri"/>
              <a:cs typeface="Calibri"/>
            </a:endParaRPr>
          </a:p>
          <a:p>
            <a:br>
              <a:rPr lang="en-US"/>
            </a:br>
            <a:endParaRPr lang="en-US"/>
          </a:p>
        </p:txBody>
      </p:sp>
      <p:sp>
        <p:nvSpPr>
          <p:cNvPr id="4" name="Slide Number Placeholder 3">
            <a:extLst>
              <a:ext uri="{FF2B5EF4-FFF2-40B4-BE49-F238E27FC236}">
                <a16:creationId xmlns:a16="http://schemas.microsoft.com/office/drawing/2014/main" id="{41488582-6A67-B6A5-423F-713F94AE4593}"/>
              </a:ext>
            </a:extLst>
          </p:cNvPr>
          <p:cNvSpPr>
            <a:spLocks noGrp="1"/>
          </p:cNvSpPr>
          <p:nvPr>
            <p:ph type="sldNum" sz="quarter" idx="5"/>
          </p:nvPr>
        </p:nvSpPr>
        <p:spPr/>
        <p:txBody>
          <a:bodyPr/>
          <a:lstStyle/>
          <a:p>
            <a:fld id="{8CBCB34E-50E2-40A4-B161-B712AA98D072}" type="slidenum">
              <a:rPr lang="en-US"/>
              <a:t>16</a:t>
            </a:fld>
            <a:endParaRPr lang="en-US"/>
          </a:p>
        </p:txBody>
      </p:sp>
    </p:spTree>
    <p:extLst>
      <p:ext uri="{BB962C8B-B14F-4D97-AF65-F5344CB8AC3E}">
        <p14:creationId xmlns:p14="http://schemas.microsoft.com/office/powerpoint/2010/main" val="3119012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12529"/>
                </a:solidFill>
                <a:highlight>
                  <a:srgbClr val="FFFFFF"/>
                </a:highlight>
              </a:rPr>
              <a:t>Our March Patch of the month is the </a:t>
            </a:r>
            <a:r>
              <a:rPr lang="en-US" u="sng">
                <a:solidFill>
                  <a:srgbClr val="006B50"/>
                </a:solidFill>
                <a:highlight>
                  <a:srgbClr val="FFFFFF"/>
                </a:highlight>
                <a:hlinkClick r:id="rId3"/>
              </a:rPr>
              <a:t>"Through the Decades Patch"</a:t>
            </a:r>
            <a:r>
              <a:rPr lang="en-US">
                <a:solidFill>
                  <a:srgbClr val="212529"/>
                </a:solidFill>
                <a:highlight>
                  <a:srgbClr val="FFFFFF"/>
                </a:highlight>
              </a:rPr>
              <a:t>  which allows Girl Scouts of all levels to explore local history and traditions. Begin with a colorful center patch and add fun rockers to showcase the activities from different eras that you have completed. A very special Thank You goes to the P2P Archives Committee for creating this patch program. </a:t>
            </a:r>
            <a:endParaRPr lang="en-US"/>
          </a:p>
        </p:txBody>
      </p:sp>
      <p:sp>
        <p:nvSpPr>
          <p:cNvPr id="4" name="Slide Number Placeholder 3"/>
          <p:cNvSpPr>
            <a:spLocks noGrp="1"/>
          </p:cNvSpPr>
          <p:nvPr>
            <p:ph type="sldNum" sz="quarter" idx="5"/>
          </p:nvPr>
        </p:nvSpPr>
        <p:spPr/>
        <p:txBody>
          <a:bodyPr/>
          <a:lstStyle/>
          <a:p>
            <a:fld id="{8CBCB34E-50E2-40A4-B161-B712AA98D072}" type="slidenum">
              <a:rPr lang="en-US"/>
              <a:t>17</a:t>
            </a:fld>
            <a:endParaRPr lang="en-US"/>
          </a:p>
        </p:txBody>
      </p:sp>
    </p:spTree>
    <p:extLst>
      <p:ext uri="{BB962C8B-B14F-4D97-AF65-F5344CB8AC3E}">
        <p14:creationId xmlns:p14="http://schemas.microsoft.com/office/powerpoint/2010/main" val="708773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AD20-7787-0FA6-C447-8347BA288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9F2D1-ECC0-65BE-C217-2758CC95C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6D3BA-BD93-D54B-3844-E994BA8EC4DC}"/>
              </a:ext>
            </a:extLst>
          </p:cNvPr>
          <p:cNvSpPr>
            <a:spLocks noGrp="1"/>
          </p:cNvSpPr>
          <p:nvPr>
            <p:ph type="body" idx="1"/>
          </p:nvPr>
        </p:nvSpPr>
        <p:spPr/>
        <p:txBody>
          <a:bodyPr/>
          <a:lstStyle/>
          <a:p>
            <a:endParaRPr lang="en-US" sz="1800" spc="61" dirty="0">
              <a:ea typeface="Calibri"/>
              <a:cs typeface="Calibri"/>
            </a:endParaRPr>
          </a:p>
        </p:txBody>
      </p:sp>
      <p:sp>
        <p:nvSpPr>
          <p:cNvPr id="4" name="Slide Number Placeholder 3">
            <a:extLst>
              <a:ext uri="{FF2B5EF4-FFF2-40B4-BE49-F238E27FC236}">
                <a16:creationId xmlns:a16="http://schemas.microsoft.com/office/drawing/2014/main" id="{2E7A891E-2954-85F1-ED3D-B6F60BBEC1D6}"/>
              </a:ext>
            </a:extLst>
          </p:cNvPr>
          <p:cNvSpPr>
            <a:spLocks noGrp="1"/>
          </p:cNvSpPr>
          <p:nvPr>
            <p:ph type="sldNum" sz="quarter" idx="5"/>
          </p:nvPr>
        </p:nvSpPr>
        <p:spPr/>
        <p:txBody>
          <a:bodyPr/>
          <a:lstStyle/>
          <a:p>
            <a:fld id="{8CBCB34E-50E2-40A4-B161-B712AA98D072}" type="slidenum">
              <a:rPr lang="en-US"/>
              <a:t>18</a:t>
            </a:fld>
            <a:endParaRPr lang="en-US"/>
          </a:p>
        </p:txBody>
      </p:sp>
    </p:spTree>
    <p:extLst>
      <p:ext uri="{BB962C8B-B14F-4D97-AF65-F5344CB8AC3E}">
        <p14:creationId xmlns:p14="http://schemas.microsoft.com/office/powerpoint/2010/main" val="225335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A4F2E-3958-B982-8B26-8F46A2478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D0455-19AC-EF1A-C961-EE498C90B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3333C-0588-3094-E526-FB2C9E19E3BB}"/>
              </a:ext>
            </a:extLst>
          </p:cNvPr>
          <p:cNvSpPr>
            <a:spLocks noGrp="1"/>
          </p:cNvSpPr>
          <p:nvPr>
            <p:ph type="body" idx="1"/>
          </p:nvPr>
        </p:nvSpPr>
        <p:spPr/>
        <p:txBody>
          <a:bodyPr/>
          <a:lstStyle/>
          <a:p>
            <a:endParaRPr lang="en-US">
              <a:solidFill>
                <a:srgbClr val="444444"/>
              </a:solidFill>
            </a:endParaRPr>
          </a:p>
          <a:p>
            <a:endParaRPr lang="en-US"/>
          </a:p>
          <a:p>
            <a:endParaRPr lang="en-US"/>
          </a:p>
        </p:txBody>
      </p:sp>
      <p:sp>
        <p:nvSpPr>
          <p:cNvPr id="4" name="Slide Number Placeholder 3">
            <a:extLst>
              <a:ext uri="{FF2B5EF4-FFF2-40B4-BE49-F238E27FC236}">
                <a16:creationId xmlns:a16="http://schemas.microsoft.com/office/drawing/2014/main" id="{8F867A78-7489-717E-37F8-6942972306C7}"/>
              </a:ext>
            </a:extLst>
          </p:cNvPr>
          <p:cNvSpPr>
            <a:spLocks noGrp="1"/>
          </p:cNvSpPr>
          <p:nvPr>
            <p:ph type="sldNum" sz="quarter" idx="5"/>
          </p:nvPr>
        </p:nvSpPr>
        <p:spPr/>
        <p:txBody>
          <a:bodyPr/>
          <a:lstStyle/>
          <a:p>
            <a:fld id="{8CBCB34E-50E2-40A4-B161-B712AA98D072}" type="slidenum">
              <a:rPr lang="en-US" smtClean="0"/>
              <a:t>19</a:t>
            </a:fld>
            <a:endParaRPr lang="en-US"/>
          </a:p>
        </p:txBody>
      </p:sp>
    </p:spTree>
    <p:extLst>
      <p:ext uri="{BB962C8B-B14F-4D97-AF65-F5344CB8AC3E}">
        <p14:creationId xmlns:p14="http://schemas.microsoft.com/office/powerpoint/2010/main" val="29339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2</a:t>
            </a:fld>
            <a:endParaRPr lang="en-US"/>
          </a:p>
        </p:txBody>
      </p:sp>
    </p:spTree>
    <p:extLst>
      <p:ext uri="{BB962C8B-B14F-4D97-AF65-F5344CB8AC3E}">
        <p14:creationId xmlns:p14="http://schemas.microsoft.com/office/powerpoint/2010/main" val="18988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5D9FD-2E05-9CED-9B05-2917382553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0F4F2-FF44-216D-6B04-FEFF9E5E8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E45B6-04A9-0AAA-6FBE-9D68C61857C9}"/>
              </a:ext>
            </a:extLst>
          </p:cNvPr>
          <p:cNvSpPr>
            <a:spLocks noGrp="1"/>
          </p:cNvSpPr>
          <p:nvPr>
            <p:ph type="body" idx="1"/>
          </p:nvPr>
        </p:nvSpPr>
        <p:spPr/>
        <p:txBody>
          <a:bodyPr/>
          <a:lstStyle/>
          <a:p>
            <a:endParaRPr lang="en-US">
              <a:solidFill>
                <a:srgbClr val="444444"/>
              </a:solidFill>
            </a:endParaRPr>
          </a:p>
          <a:p>
            <a:endParaRPr lang="en-US"/>
          </a:p>
          <a:p>
            <a:endParaRPr lang="en-US"/>
          </a:p>
        </p:txBody>
      </p:sp>
      <p:sp>
        <p:nvSpPr>
          <p:cNvPr id="4" name="Slide Number Placeholder 3">
            <a:extLst>
              <a:ext uri="{FF2B5EF4-FFF2-40B4-BE49-F238E27FC236}">
                <a16:creationId xmlns:a16="http://schemas.microsoft.com/office/drawing/2014/main" id="{2475B276-143E-71E7-1808-2EB4B18553BC}"/>
              </a:ext>
            </a:extLst>
          </p:cNvPr>
          <p:cNvSpPr>
            <a:spLocks noGrp="1"/>
          </p:cNvSpPr>
          <p:nvPr>
            <p:ph type="sldNum" sz="quarter" idx="5"/>
          </p:nvPr>
        </p:nvSpPr>
        <p:spPr/>
        <p:txBody>
          <a:bodyPr/>
          <a:lstStyle/>
          <a:p>
            <a:fld id="{8CBCB34E-50E2-40A4-B161-B712AA98D072}" type="slidenum">
              <a:rPr lang="en-US" smtClean="0"/>
              <a:t>20</a:t>
            </a:fld>
            <a:endParaRPr lang="en-US"/>
          </a:p>
        </p:txBody>
      </p:sp>
    </p:spTree>
    <p:extLst>
      <p:ext uri="{BB962C8B-B14F-4D97-AF65-F5344CB8AC3E}">
        <p14:creationId xmlns:p14="http://schemas.microsoft.com/office/powerpoint/2010/main" val="437234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E58C9-A2C0-2E2E-F982-9BE29DEDE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C4C4B-5DB6-68B3-1197-FA4DEA7BD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EF95D-9632-704D-0E56-C2864866BF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472A91-862B-6F27-C18B-53B4C240A7F1}"/>
              </a:ext>
            </a:extLst>
          </p:cNvPr>
          <p:cNvSpPr>
            <a:spLocks noGrp="1"/>
          </p:cNvSpPr>
          <p:nvPr>
            <p:ph type="sldNum" sz="quarter" idx="5"/>
          </p:nvPr>
        </p:nvSpPr>
        <p:spPr/>
        <p:txBody>
          <a:bodyPr/>
          <a:lstStyle/>
          <a:p>
            <a:fld id="{8CBCB34E-50E2-40A4-B161-B712AA98D072}" type="slidenum">
              <a:rPr lang="en-US"/>
              <a:t>21</a:t>
            </a:fld>
            <a:endParaRPr lang="en-US"/>
          </a:p>
        </p:txBody>
      </p:sp>
    </p:spTree>
    <p:extLst>
      <p:ext uri="{BB962C8B-B14F-4D97-AF65-F5344CB8AC3E}">
        <p14:creationId xmlns:p14="http://schemas.microsoft.com/office/powerpoint/2010/main" val="3211009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93DB1-D5DF-3988-2AF8-1CBDA4C5A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FD9E3-EFF7-C483-8774-F47706109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8E4E9-7FE5-CCA7-4B9C-170A0CF1A8E2}"/>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6AD42DEB-D0EC-0131-2C4A-C61D8DCCE1DE}"/>
              </a:ext>
            </a:extLst>
          </p:cNvPr>
          <p:cNvSpPr>
            <a:spLocks noGrp="1"/>
          </p:cNvSpPr>
          <p:nvPr>
            <p:ph type="sldNum" sz="quarter" idx="5"/>
          </p:nvPr>
        </p:nvSpPr>
        <p:spPr/>
        <p:txBody>
          <a:bodyPr/>
          <a:lstStyle/>
          <a:p>
            <a:fld id="{8CBCB34E-50E2-40A4-B161-B712AA98D072}" type="slidenum">
              <a:rPr lang="en-US"/>
              <a:t>22</a:t>
            </a:fld>
            <a:endParaRPr lang="en-US"/>
          </a:p>
        </p:txBody>
      </p:sp>
    </p:spTree>
    <p:extLst>
      <p:ext uri="{BB962C8B-B14F-4D97-AF65-F5344CB8AC3E}">
        <p14:creationId xmlns:p14="http://schemas.microsoft.com/office/powerpoint/2010/main" val="2982009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F018-3F6F-3D61-BEF0-545D2C660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5E031-4BD2-6E4B-AFD5-AD4088BF7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0FBCF-A94D-1120-9582-8E5151BDA85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2B3245E-944C-D7D4-9D38-6C99968BFEB3}"/>
              </a:ext>
            </a:extLst>
          </p:cNvPr>
          <p:cNvSpPr>
            <a:spLocks noGrp="1"/>
          </p:cNvSpPr>
          <p:nvPr>
            <p:ph type="sldNum" sz="quarter" idx="5"/>
          </p:nvPr>
        </p:nvSpPr>
        <p:spPr/>
        <p:txBody>
          <a:bodyPr/>
          <a:lstStyle/>
          <a:p>
            <a:fld id="{8CBCB34E-50E2-40A4-B161-B712AA98D072}" type="slidenum">
              <a:rPr lang="en-US"/>
              <a:t>23</a:t>
            </a:fld>
            <a:endParaRPr lang="en-US"/>
          </a:p>
        </p:txBody>
      </p:sp>
    </p:spTree>
    <p:extLst>
      <p:ext uri="{BB962C8B-B14F-4D97-AF65-F5344CB8AC3E}">
        <p14:creationId xmlns:p14="http://schemas.microsoft.com/office/powerpoint/2010/main" val="2325467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A9B73-60BE-C3FF-2308-7F8807FC1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056A7-23A8-FD81-77ED-4BAA5DAB9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59DE6-ADA7-433D-1A03-C26B670FB12B}"/>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438A76D-9FB8-0D3D-211C-92644C64EE29}"/>
              </a:ext>
            </a:extLst>
          </p:cNvPr>
          <p:cNvSpPr>
            <a:spLocks noGrp="1"/>
          </p:cNvSpPr>
          <p:nvPr>
            <p:ph type="sldNum" sz="quarter" idx="5"/>
          </p:nvPr>
        </p:nvSpPr>
        <p:spPr/>
        <p:txBody>
          <a:bodyPr/>
          <a:lstStyle/>
          <a:p>
            <a:fld id="{8CBCB34E-50E2-40A4-B161-B712AA98D072}" type="slidenum">
              <a:rPr lang="en-US"/>
              <a:t>24</a:t>
            </a:fld>
            <a:endParaRPr lang="en-US"/>
          </a:p>
        </p:txBody>
      </p:sp>
    </p:spTree>
    <p:extLst>
      <p:ext uri="{BB962C8B-B14F-4D97-AF65-F5344CB8AC3E}">
        <p14:creationId xmlns:p14="http://schemas.microsoft.com/office/powerpoint/2010/main" val="2256400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25</a:t>
            </a:fld>
            <a:endParaRPr lang="en-US"/>
          </a:p>
        </p:txBody>
      </p:sp>
    </p:spTree>
    <p:extLst>
      <p:ext uri="{BB962C8B-B14F-4D97-AF65-F5344CB8AC3E}">
        <p14:creationId xmlns:p14="http://schemas.microsoft.com/office/powerpoint/2010/main" val="205628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E7A1B-31C9-12B1-E0E0-D56F75938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EEEBD-09A8-EBFA-BE92-1196B5B72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AF7E3-D6A7-5743-2E02-55EBADC1B0E7}"/>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4B3FEAB1-0172-5A9A-98D2-724BF1A953A7}"/>
              </a:ext>
            </a:extLst>
          </p:cNvPr>
          <p:cNvSpPr>
            <a:spLocks noGrp="1"/>
          </p:cNvSpPr>
          <p:nvPr>
            <p:ph type="sldNum" sz="quarter" idx="5"/>
          </p:nvPr>
        </p:nvSpPr>
        <p:spPr/>
        <p:txBody>
          <a:bodyPr/>
          <a:lstStyle/>
          <a:p>
            <a:fld id="{8CBCB34E-50E2-40A4-B161-B712AA98D072}" type="slidenum">
              <a:rPr lang="en-US" smtClean="0"/>
              <a:t>26</a:t>
            </a:fld>
            <a:endParaRPr lang="en-US"/>
          </a:p>
        </p:txBody>
      </p:sp>
    </p:spTree>
    <p:extLst>
      <p:ext uri="{BB962C8B-B14F-4D97-AF65-F5344CB8AC3E}">
        <p14:creationId xmlns:p14="http://schemas.microsoft.com/office/powerpoint/2010/main" val="3245046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27</a:t>
            </a:fld>
            <a:endParaRPr lang="en-US"/>
          </a:p>
        </p:txBody>
      </p:sp>
    </p:spTree>
    <p:extLst>
      <p:ext uri="{BB962C8B-B14F-4D97-AF65-F5344CB8AC3E}">
        <p14:creationId xmlns:p14="http://schemas.microsoft.com/office/powerpoint/2010/main" val="205628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28</a:t>
            </a:fld>
            <a:endParaRPr lang="en-US"/>
          </a:p>
        </p:txBody>
      </p:sp>
    </p:spTree>
    <p:extLst>
      <p:ext uri="{BB962C8B-B14F-4D97-AF65-F5344CB8AC3E}">
        <p14:creationId xmlns:p14="http://schemas.microsoft.com/office/powerpoint/2010/main" val="32844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defRPr/>
            </a:pPr>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3</a:t>
            </a:fld>
            <a:endParaRPr lang="en-US"/>
          </a:p>
        </p:txBody>
      </p:sp>
    </p:spTree>
    <p:extLst>
      <p:ext uri="{BB962C8B-B14F-4D97-AF65-F5344CB8AC3E}">
        <p14:creationId xmlns:p14="http://schemas.microsoft.com/office/powerpoint/2010/main" val="54499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Council staff and board ar</a:t>
            </a:r>
            <a:r>
              <a:rPr lang="en-US" sz="1200" kern="1200" dirty="0">
                <a:solidFill>
                  <a:schemeClr val="tx1"/>
                </a:solidFill>
                <a:effectLst/>
                <a:latin typeface="+mn-lt"/>
                <a:ea typeface="+mn-ea"/>
                <a:cs typeface="+mn-cs"/>
              </a:rPr>
              <a:t>e are hosting </a:t>
            </a:r>
            <a:r>
              <a:rPr lang="en-US" sz="1200" u="sng" kern="1200" dirty="0">
                <a:solidFill>
                  <a:schemeClr val="tx1"/>
                </a:solidFill>
                <a:effectLst/>
                <a:latin typeface="+mn-lt"/>
                <a:ea typeface="+mn-ea"/>
                <a:cs typeface="+mn-cs"/>
                <a:hlinkClick r:id="rId3" tooltip="Board Forums"/>
              </a:rPr>
              <a:t>Board Forums</a:t>
            </a:r>
            <a:r>
              <a:rPr lang="en-US" sz="1200" kern="1200" dirty="0">
                <a:solidFill>
                  <a:schemeClr val="tx1"/>
                </a:solidFill>
                <a:effectLst/>
                <a:latin typeface="+mn-lt"/>
                <a:ea typeface="+mn-ea"/>
                <a:cs typeface="+mn-cs"/>
              </a:rPr>
              <a:t> at each service center throughout February and March and look forward to seeing you in-person or virtually for these informational and governance meetings with the GSCP2P Board of Directors. The Hickory and Gastonia Forums were held in February but you have two more chances.</a:t>
            </a:r>
          </a:p>
          <a:p>
            <a:r>
              <a:rPr lang="en-US" sz="1200" kern="1200" dirty="0">
                <a:solidFill>
                  <a:schemeClr val="tx1"/>
                </a:solidFill>
                <a:effectLst/>
                <a:latin typeface="+mn-lt"/>
                <a:ea typeface="+mn-ea"/>
                <a:cs typeface="+mn-cs"/>
              </a:rPr>
              <a:t>Greensboro will be Thursday, March 12, 6-7:30 p.m.</a:t>
            </a:r>
          </a:p>
          <a:p>
            <a:r>
              <a:rPr lang="en-US" sz="1200" kern="1200" dirty="0">
                <a:solidFill>
                  <a:schemeClr val="tx1"/>
                </a:solidFill>
                <a:effectLst/>
                <a:latin typeface="+mn-lt"/>
                <a:ea typeface="+mn-ea"/>
                <a:cs typeface="+mn-cs"/>
              </a:rPr>
              <a:t>And Asheville will be Tuesday March 17, 6-7:30 p.m.</a:t>
            </a:r>
          </a:p>
          <a:p>
            <a:r>
              <a:rPr lang="en-US" sz="1200" kern="1200" dirty="0">
                <a:solidFill>
                  <a:schemeClr val="tx1"/>
                </a:solidFill>
                <a:effectLst/>
                <a:latin typeface="+mn-lt"/>
                <a:ea typeface="+mn-ea"/>
                <a:cs typeface="+mn-cs"/>
              </a:rPr>
              <a:t>You can register through the events calendar on our website.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summer is the </a:t>
            </a:r>
            <a:r>
              <a:rPr lang="en-US" sz="1200" u="sng" kern="1200" dirty="0">
                <a:solidFill>
                  <a:schemeClr val="tx1"/>
                </a:solidFill>
                <a:effectLst/>
                <a:latin typeface="+mn-lt"/>
                <a:ea typeface="+mn-ea"/>
                <a:cs typeface="+mn-cs"/>
                <a:hlinkClick r:id="rId4" tooltip="58th National Council Session and Girl Scouts Unite"/>
              </a:rPr>
              <a:t>58th National Council Session and Girl Scouts Unite</a:t>
            </a:r>
            <a:r>
              <a:rPr lang="en-US" sz="1200" kern="1200" dirty="0">
                <a:solidFill>
                  <a:schemeClr val="tx1"/>
                </a:solidFill>
                <a:effectLst/>
                <a:latin typeface="+mn-lt"/>
                <a:ea typeface="+mn-ea"/>
                <a:cs typeface="+mn-cs"/>
              </a:rPr>
              <a:t> event in Washington, D.C.! The Girl Scout National Convention occurs every three years and is a stellar opportunity to see girl-led governance in action, connect with Girl Scouts from all over, hear from inspiring speakers, learn leadership skills through interactive workshops and discover unique adventures.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GSCP2P is not organizing an official trip to Washington, D.C. but Girl Scouts, volunteers, alums and families are all invited to attend, and group travel plans can be coordinated within your troop or service unit. Our council has booked several rooms and is able to offer discounted lodging to our members traveling for the convention. Learn more and complete our </a:t>
            </a:r>
            <a:r>
              <a:rPr lang="en-US" sz="1200" u="sng" kern="1200" dirty="0">
                <a:solidFill>
                  <a:schemeClr val="tx1"/>
                </a:solidFill>
                <a:effectLst/>
                <a:latin typeface="+mn-lt"/>
                <a:ea typeface="+mn-ea"/>
                <a:cs typeface="+mn-cs"/>
                <a:hlinkClick r:id="rId5" tooltip="National Convention Lodging Interest Form"/>
              </a:rPr>
              <a:t>National Convention Lodging Interest Form</a:t>
            </a:r>
            <a:r>
              <a:rPr lang="en-US" sz="1200" kern="1200" dirty="0">
                <a:solidFill>
                  <a:schemeClr val="tx1"/>
                </a:solidFill>
                <a:effectLst/>
                <a:latin typeface="+mn-lt"/>
                <a:ea typeface="+mn-ea"/>
                <a:cs typeface="+mn-cs"/>
              </a:rPr>
              <a:t> found in today’s </a:t>
            </a:r>
            <a:r>
              <a:rPr lang="en-US" sz="1200" kern="1200" dirty="0" err="1">
                <a:solidFill>
                  <a:schemeClr val="tx1"/>
                </a:solidFill>
                <a:effectLst/>
                <a:latin typeface="+mn-lt"/>
                <a:ea typeface="+mn-ea"/>
                <a:cs typeface="+mn-cs"/>
              </a:rPr>
              <a:t>Today’s</a:t>
            </a:r>
            <a:r>
              <a:rPr lang="en-US" sz="1200" kern="1200" dirty="0">
                <a:solidFill>
                  <a:schemeClr val="tx1"/>
                </a:solidFill>
                <a:effectLst/>
                <a:latin typeface="+mn-lt"/>
                <a:ea typeface="+mn-ea"/>
                <a:cs typeface="+mn-cs"/>
              </a:rPr>
              <a:t> Tips to reserve your rooms.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a:t>4</a:t>
            </a:fld>
            <a:endParaRPr lang="en-US"/>
          </a:p>
        </p:txBody>
      </p:sp>
    </p:spTree>
    <p:extLst>
      <p:ext uri="{BB962C8B-B14F-4D97-AF65-F5344CB8AC3E}">
        <p14:creationId xmlns:p14="http://schemas.microsoft.com/office/powerpoint/2010/main" val="3625125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00736-9CA5-EED8-2497-90278703E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4F92E-7787-D746-0351-14787CA57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78396-041E-1452-238B-C5091C8808CD}"/>
              </a:ext>
            </a:extLst>
          </p:cNvPr>
          <p:cNvSpPr>
            <a:spLocks noGrp="1"/>
          </p:cNvSpPr>
          <p:nvPr>
            <p:ph type="body" idx="1"/>
          </p:nvPr>
        </p:nvSpPr>
        <p:spPr/>
        <p:txBody>
          <a:bodyPr/>
          <a:lstStyle/>
          <a:p>
            <a:pPr marL="228600" indent="-228600">
              <a:buAutoNum type="arabicPeriod"/>
            </a:pPr>
            <a:r>
              <a:rPr lang="en-US" dirty="0"/>
              <a:t>All girls who renew their membership during April 1 – May 31, 2026, will receive an automatic discount of $20 off their membership during the renewal process. </a:t>
            </a:r>
          </a:p>
          <a:p>
            <a:pPr marL="228600" indent="-228600">
              <a:buAutoNum type="arabicPeriod"/>
            </a:pPr>
            <a:r>
              <a:rPr lang="en-US" dirty="0">
                <a:highlight>
                  <a:srgbClr val="FFFFFF"/>
                </a:highlight>
              </a:rPr>
              <a:t>Every volunteer that renews between April 1 - May 31, 2026, will receive free admission to the Volunteer Conference August 1, 2026.</a:t>
            </a:r>
            <a:endParaRPr lang="en-US" dirty="0">
              <a:highlight>
                <a:srgbClr val="FFFFFF"/>
              </a:highlight>
              <a:ea typeface="Calibri"/>
              <a:cs typeface="Calibri"/>
            </a:endParaRPr>
          </a:p>
          <a:p>
            <a:pPr marL="228600" indent="-228600">
              <a:buAutoNum type="arabicPeriod"/>
            </a:pPr>
            <a:r>
              <a:rPr lang="en-US" dirty="0">
                <a:highlight>
                  <a:srgbClr val="FFFFFF"/>
                </a:highlight>
                <a:ea typeface="Calibri"/>
                <a:cs typeface="Calibri"/>
              </a:rPr>
              <a:t>Every SU that meets their spring renewal girl goal will receive a $200 program or store gift certificate.</a:t>
            </a:r>
          </a:p>
          <a:p>
            <a:pPr marL="228600" indent="-228600">
              <a:buAutoNum type="arabicPeriod"/>
            </a:pPr>
            <a:r>
              <a:rPr lang="en-US" dirty="0">
                <a:highlight>
                  <a:srgbClr val="FFFFFF"/>
                </a:highlight>
              </a:rPr>
              <a:t>For every girl over the Service Unit's Spring Renewal goal, the SU will also receive $10 per girl extra bonus</a:t>
            </a:r>
            <a:endParaRPr lang="en-US" dirty="0"/>
          </a:p>
          <a:p>
            <a:pPr marL="0" indent="0">
              <a:buNone/>
            </a:pPr>
            <a:endParaRPr lang="en-US" dirty="0">
              <a:highlight>
                <a:srgbClr val="FFFFFF"/>
              </a:highlight>
            </a:endParaRPr>
          </a:p>
          <a:p>
            <a:pPr marL="0" indent="0">
              <a:buNone/>
            </a:pPr>
            <a:r>
              <a:rPr lang="en-US" dirty="0">
                <a:highlight>
                  <a:srgbClr val="FFFFFF"/>
                </a:highlight>
              </a:rPr>
              <a:t>NEW EXTENDED YEAR INCENTIVE – Each SU that meets their extended year girl goal will receive a $50 program/retail gift certificate. Additionally, for every girl over their goal, they will receive a $5 extra bonus. </a:t>
            </a:r>
            <a:br>
              <a:rPr lang="en-US" dirty="0">
                <a:cs typeface="+mn-lt"/>
              </a:rPr>
            </a:b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6BD11918-20A7-E507-ECBE-5E4CFE9BB0FB}"/>
              </a:ext>
            </a:extLst>
          </p:cNvPr>
          <p:cNvSpPr>
            <a:spLocks noGrp="1"/>
          </p:cNvSpPr>
          <p:nvPr>
            <p:ph type="sldNum" sz="quarter" idx="5"/>
          </p:nvPr>
        </p:nvSpPr>
        <p:spPr/>
        <p:txBody>
          <a:bodyPr/>
          <a:lstStyle/>
          <a:p>
            <a:fld id="{8CBCB34E-50E2-40A4-B161-B712AA98D072}" type="slidenum">
              <a:rPr lang="en-US"/>
              <a:t>5</a:t>
            </a:fld>
            <a:endParaRPr lang="en-US"/>
          </a:p>
        </p:txBody>
      </p:sp>
    </p:spTree>
    <p:extLst>
      <p:ext uri="{BB962C8B-B14F-4D97-AF65-F5344CB8AC3E}">
        <p14:creationId xmlns:p14="http://schemas.microsoft.com/office/powerpoint/2010/main" val="1892819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7F439-1C0B-151D-E7D6-52FBB458D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36BF2-4099-7E9E-AB4B-5D75E520C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B6C27-C785-F28C-F50D-4E61941440F0}"/>
              </a:ext>
            </a:extLst>
          </p:cNvPr>
          <p:cNvSpPr>
            <a:spLocks noGrp="1"/>
          </p:cNvSpPr>
          <p:nvPr>
            <p:ph type="body" idx="1"/>
          </p:nvPr>
        </p:nvSpPr>
        <p:spPr/>
        <p:txBody>
          <a:bodyPr/>
          <a:lstStyle/>
          <a:p>
            <a:r>
              <a:rPr lang="en-US" spc="61">
                <a:ea typeface="Calibri"/>
                <a:cs typeface="Calibri"/>
              </a:rPr>
              <a:t>Registration is now open for annual meeting! All delegates will be receiving a discount code, so please make sure that your Service Unit is represented and your delegates have been assigned their correct role in MYGS. If there are changes, please let me know ASAP. </a:t>
            </a:r>
          </a:p>
          <a:p>
            <a:endParaRPr lang="en-US" spc="61">
              <a:ea typeface="Calibri"/>
              <a:cs typeface="Calibri"/>
            </a:endParaRPr>
          </a:p>
          <a:p>
            <a:r>
              <a:rPr lang="en-US" spc="61">
                <a:ea typeface="Calibri"/>
                <a:cs typeface="Calibri"/>
              </a:rPr>
              <a:t>Turn things over back to Jaclyn</a:t>
            </a:r>
          </a:p>
        </p:txBody>
      </p:sp>
      <p:sp>
        <p:nvSpPr>
          <p:cNvPr id="4" name="Slide Number Placeholder 3">
            <a:extLst>
              <a:ext uri="{FF2B5EF4-FFF2-40B4-BE49-F238E27FC236}">
                <a16:creationId xmlns:a16="http://schemas.microsoft.com/office/drawing/2014/main" id="{70ED9DD0-8960-126C-0890-4F57B24E6DE9}"/>
              </a:ext>
            </a:extLst>
          </p:cNvPr>
          <p:cNvSpPr>
            <a:spLocks noGrp="1"/>
          </p:cNvSpPr>
          <p:nvPr>
            <p:ph type="sldNum" sz="quarter" idx="5"/>
          </p:nvPr>
        </p:nvSpPr>
        <p:spPr/>
        <p:txBody>
          <a:bodyPr/>
          <a:lstStyle/>
          <a:p>
            <a:fld id="{8CBCB34E-50E2-40A4-B161-B712AA98D072}" type="slidenum">
              <a:rPr lang="en-US"/>
              <a:t>6</a:t>
            </a:fld>
            <a:endParaRPr lang="en-US"/>
          </a:p>
        </p:txBody>
      </p:sp>
    </p:spTree>
    <p:extLst>
      <p:ext uri="{BB962C8B-B14F-4D97-AF65-F5344CB8AC3E}">
        <p14:creationId xmlns:p14="http://schemas.microsoft.com/office/powerpoint/2010/main" val="331692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08809-718C-4ADA-A020-8C1E535D3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B4561-79FA-3158-A352-8986C24D1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3214A-AE9D-67E7-D57E-A7846F516D94}"/>
              </a:ext>
            </a:extLst>
          </p:cNvPr>
          <p:cNvSpPr>
            <a:spLocks noGrp="1"/>
          </p:cNvSpPr>
          <p:nvPr>
            <p:ph type="body" idx="1"/>
          </p:nvPr>
        </p:nvSpPr>
        <p:spPr/>
        <p:txBody>
          <a:bodyPr/>
          <a:lstStyle/>
          <a:p>
            <a:endParaRPr lang="en-US" dirty="0">
              <a:solidFill>
                <a:srgbClr val="444444"/>
              </a:solidFill>
            </a:endParaRPr>
          </a:p>
          <a:p>
            <a:endParaRPr lang="en-US" dirty="0"/>
          </a:p>
        </p:txBody>
      </p:sp>
      <p:sp>
        <p:nvSpPr>
          <p:cNvPr id="4" name="Slide Number Placeholder 3">
            <a:extLst>
              <a:ext uri="{FF2B5EF4-FFF2-40B4-BE49-F238E27FC236}">
                <a16:creationId xmlns:a16="http://schemas.microsoft.com/office/drawing/2014/main" id="{EAC47374-9E77-6019-A1C5-1C5BD74DF9A6}"/>
              </a:ext>
            </a:extLst>
          </p:cNvPr>
          <p:cNvSpPr>
            <a:spLocks noGrp="1"/>
          </p:cNvSpPr>
          <p:nvPr>
            <p:ph type="sldNum" sz="quarter" idx="5"/>
          </p:nvPr>
        </p:nvSpPr>
        <p:spPr/>
        <p:txBody>
          <a:bodyPr/>
          <a:lstStyle/>
          <a:p>
            <a:fld id="{8CBCB34E-50E2-40A4-B161-B712AA98D072}" type="slidenum">
              <a:rPr lang="en-US" smtClean="0"/>
              <a:t>7</a:t>
            </a:fld>
            <a:endParaRPr lang="en-US"/>
          </a:p>
        </p:txBody>
      </p:sp>
    </p:spTree>
    <p:extLst>
      <p:ext uri="{BB962C8B-B14F-4D97-AF65-F5344CB8AC3E}">
        <p14:creationId xmlns:p14="http://schemas.microsoft.com/office/powerpoint/2010/main" val="412815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8722F-2C95-258C-039D-CDDFC93AE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867A6-C6EC-6449-733D-5CF73B503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23A83-854D-3A7D-15FE-00EF003BFDB5}"/>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A1A28666-5C0F-BAB4-73C0-BE7ED6909D8E}"/>
              </a:ext>
            </a:extLst>
          </p:cNvPr>
          <p:cNvSpPr>
            <a:spLocks noGrp="1"/>
          </p:cNvSpPr>
          <p:nvPr>
            <p:ph type="sldNum" sz="quarter" idx="5"/>
          </p:nvPr>
        </p:nvSpPr>
        <p:spPr/>
        <p:txBody>
          <a:bodyPr/>
          <a:lstStyle/>
          <a:p>
            <a:fld id="{8CBCB34E-50E2-40A4-B161-B712AA98D072}" type="slidenum">
              <a:rPr lang="en-US"/>
              <a:t>8</a:t>
            </a:fld>
            <a:endParaRPr lang="en-US"/>
          </a:p>
        </p:txBody>
      </p:sp>
    </p:spTree>
    <p:extLst>
      <p:ext uri="{BB962C8B-B14F-4D97-AF65-F5344CB8AC3E}">
        <p14:creationId xmlns:p14="http://schemas.microsoft.com/office/powerpoint/2010/main" val="246596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48601-B9FB-22B8-2E17-09F73872A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54D2B-A2FC-7EEA-4355-D9239CB9E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772F4-841E-E09F-E3F8-46F9BA443C39}"/>
              </a:ext>
            </a:extLst>
          </p:cNvPr>
          <p:cNvSpPr>
            <a:spLocks noGrp="1"/>
          </p:cNvSpPr>
          <p:nvPr>
            <p:ph type="body" idx="1"/>
          </p:nvPr>
        </p:nvSpPr>
        <p:spPr/>
        <p:txBody>
          <a:bodyPr/>
          <a:lstStyle/>
          <a:p>
            <a:endParaRPr lang="en-US" sz="2500" spc="61" dirty="0">
              <a:ea typeface="Calibri"/>
              <a:cs typeface="Calibri"/>
            </a:endParaRPr>
          </a:p>
        </p:txBody>
      </p:sp>
      <p:sp>
        <p:nvSpPr>
          <p:cNvPr id="4" name="Slide Number Placeholder 3">
            <a:extLst>
              <a:ext uri="{FF2B5EF4-FFF2-40B4-BE49-F238E27FC236}">
                <a16:creationId xmlns:a16="http://schemas.microsoft.com/office/drawing/2014/main" id="{D9EE8D50-9691-8623-406E-802862BEC59C}"/>
              </a:ext>
            </a:extLst>
          </p:cNvPr>
          <p:cNvSpPr>
            <a:spLocks noGrp="1"/>
          </p:cNvSpPr>
          <p:nvPr>
            <p:ph type="sldNum" sz="quarter" idx="5"/>
          </p:nvPr>
        </p:nvSpPr>
        <p:spPr/>
        <p:txBody>
          <a:bodyPr/>
          <a:lstStyle/>
          <a:p>
            <a:fld id="{8CBCB34E-50E2-40A4-B161-B712AA98D072}" type="slidenum">
              <a:rPr lang="en-US"/>
              <a:t>9</a:t>
            </a:fld>
            <a:endParaRPr lang="en-US"/>
          </a:p>
        </p:txBody>
      </p:sp>
    </p:spTree>
    <p:extLst>
      <p:ext uri="{BB962C8B-B14F-4D97-AF65-F5344CB8AC3E}">
        <p14:creationId xmlns:p14="http://schemas.microsoft.com/office/powerpoint/2010/main" val="413208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1" y="-9224"/>
            <a:ext cx="6076906" cy="10318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334218" y="3066243"/>
            <a:ext cx="5490848" cy="4154522"/>
          </a:xfrm>
        </p:spPr>
        <p:txBody>
          <a:bodyPr lIns="182880" rIns="182880" anchor="ctr"/>
          <a:lstStyle>
            <a:lvl1pPr marL="0" marR="0" indent="0" algn="ctr" defTabSz="1371566" rtl="0" eaLnBrk="1" fontAlgn="auto" latinLnBrk="0" hangingPunct="1">
              <a:lnSpc>
                <a:spcPct val="90000"/>
              </a:lnSpc>
              <a:spcBef>
                <a:spcPct val="0"/>
              </a:spcBef>
              <a:spcAft>
                <a:spcPts val="0"/>
              </a:spcAft>
              <a:buClrTx/>
              <a:buSzTx/>
              <a:buFontTx/>
              <a:buNone/>
              <a:tabLst/>
              <a:defRPr lang="en-US" sz="32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8967127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384977" y="549276"/>
            <a:ext cx="17687124" cy="8780988"/>
          </a:xfrm>
        </p:spPr>
        <p:txBody>
          <a:bodyPr anchor="t">
            <a:noAutofit/>
          </a:bodyPr>
          <a:lstStyle>
            <a:lvl1pPr marL="0" indent="0" algn="l">
              <a:buNone/>
              <a:defRPr sz="8000" b="0" i="0">
                <a:solidFill>
                  <a:schemeClr val="accent1"/>
                </a:solidFill>
                <a:latin typeface="Girl Scout Display Light" panose="02020003000000000000" pitchFamily="18" charset="0"/>
              </a:defRPr>
            </a:lvl1pPr>
            <a:lvl2pPr marL="914378" indent="0">
              <a:buNone/>
              <a:defRPr sz="14000" b="0" i="0">
                <a:latin typeface="Girl Scout Display Light" panose="02020003000000000000" pitchFamily="18" charset="0"/>
              </a:defRPr>
            </a:lvl2pPr>
            <a:lvl3pPr marL="1828755" indent="0">
              <a:buNone/>
              <a:defRPr sz="14000" b="0" i="0">
                <a:latin typeface="Girl Scout Display Light" panose="02020003000000000000" pitchFamily="18" charset="0"/>
              </a:defRPr>
            </a:lvl3pPr>
            <a:lvl4pPr marL="2743131" indent="0">
              <a:buNone/>
              <a:defRPr sz="14000" b="0" i="0">
                <a:latin typeface="Girl Scout Display Light" panose="02020003000000000000" pitchFamily="18" charset="0"/>
              </a:defRPr>
            </a:lvl4pPr>
            <a:lvl5pPr marL="3657509" indent="0">
              <a:buNone/>
              <a:defRPr sz="14000" b="0" i="0">
                <a:latin typeface="Girl Scout Display Light" panose="02020003000000000000" pitchFamily="18" charset="0"/>
              </a:defRPr>
            </a:lvl5pPr>
          </a:lstStyle>
          <a:p>
            <a:pPr lvl="0"/>
            <a:r>
              <a:rPr lang="en-US"/>
              <a:t>Type here to enter a small multi-line statement text.</a:t>
            </a:r>
          </a:p>
        </p:txBody>
      </p:sp>
    </p:spTree>
    <p:extLst>
      <p:ext uri="{BB962C8B-B14F-4D97-AF65-F5344CB8AC3E}">
        <p14:creationId xmlns:p14="http://schemas.microsoft.com/office/powerpoint/2010/main" val="386533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633D81-0CF0-F943-6015-C74AD7B1A20F}"/>
              </a:ext>
            </a:extLst>
          </p:cNvPr>
          <p:cNvSpPr txBox="1"/>
          <p:nvPr userDrawn="1"/>
        </p:nvSpPr>
        <p:spPr>
          <a:xfrm>
            <a:off x="896817" y="9680331"/>
            <a:ext cx="2831122" cy="606669"/>
          </a:xfrm>
          <a:prstGeom prst="rect">
            <a:avLst/>
          </a:prstGeom>
          <a:solidFill>
            <a:schemeClr val="bg1"/>
          </a:solidFill>
        </p:spPr>
        <p:txBody>
          <a:bodyPr wrap="square" rtlCol="0">
            <a:spAutoFit/>
          </a:bodyPr>
          <a:lstStyle/>
          <a:p>
            <a:endParaRPr lang="en-US" sz="2100"/>
          </a:p>
        </p:txBody>
      </p:sp>
    </p:spTree>
    <p:extLst>
      <p:ext uri="{BB962C8B-B14F-4D97-AF65-F5344CB8AC3E}">
        <p14:creationId xmlns:p14="http://schemas.microsoft.com/office/powerpoint/2010/main" val="38355931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bg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196546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userDrawn="1"/>
        </p:nvGrpSpPr>
        <p:grpSpPr>
          <a:xfrm>
            <a:off x="-40325" y="9944102"/>
            <a:ext cx="18328326" cy="387144"/>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userDrawn="1"/>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userDrawn="1"/>
          </p:nvSpPr>
          <p:spPr>
            <a:xfrm>
              <a:off x="8482604" y="4972051"/>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userDrawn="1"/>
          </p:nvSpPr>
          <p:spPr>
            <a:xfrm>
              <a:off x="8673746" y="4972051"/>
              <a:ext cx="470254"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userDrawn="1"/>
          </p:nvSpPr>
          <p:spPr>
            <a:xfrm>
              <a:off x="-20163" y="4974480"/>
              <a:ext cx="8119809"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userDrawn="1"/>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p>
        </p:txBody>
      </p:sp>
      <p:sp>
        <p:nvSpPr>
          <p:cNvPr id="23" name="Text Placeholder 46">
            <a:extLst>
              <a:ext uri="{FF2B5EF4-FFF2-40B4-BE49-F238E27FC236}">
                <a16:creationId xmlns:a16="http://schemas.microsoft.com/office/drawing/2014/main" id="{CA5BE4F5-53C5-4DDD-1E51-EE6C82B0E845}"/>
              </a:ext>
            </a:extLst>
          </p:cNvPr>
          <p:cNvSpPr>
            <a:spLocks noGrp="1"/>
          </p:cNvSpPr>
          <p:nvPr>
            <p:ph type="body" sz="quarter" idx="19" hasCustomPrompt="1"/>
          </p:nvPr>
        </p:nvSpPr>
        <p:spPr>
          <a:xfrm>
            <a:off x="389678" y="-23890"/>
            <a:ext cx="17602200" cy="558440"/>
          </a:xfrm>
        </p:spPr>
        <p:txBody>
          <a:bodyPr anchor="b">
            <a:normAutofit/>
          </a:bodyPr>
          <a:lstStyle>
            <a:lvl1pPr marL="0" indent="0">
              <a:lnSpc>
                <a:spcPct val="100000"/>
              </a:lnSpc>
              <a:buNone/>
              <a:defRPr sz="2000" b="0" i="0">
                <a:solidFill>
                  <a:schemeClr val="tx1"/>
                </a:solidFill>
                <a:latin typeface="Trefoil Sans Medium" panose="020B0000000000000000" pitchFamily="34" charset="0"/>
                <a:ea typeface="Palatino" pitchFamily="2" charset="77"/>
              </a:defRPr>
            </a:lvl1pPr>
          </a:lstStyle>
          <a:p>
            <a:pPr lvl="0"/>
            <a:r>
              <a:rPr lang="en-US"/>
              <a:t>Type here to enter the presentation section name.</a:t>
            </a:r>
          </a:p>
        </p:txBody>
      </p:sp>
    </p:spTree>
    <p:extLst>
      <p:ext uri="{BB962C8B-B14F-4D97-AF65-F5344CB8AC3E}">
        <p14:creationId xmlns:p14="http://schemas.microsoft.com/office/powerpoint/2010/main" val="548227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756390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2"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3.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6.png"/><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mailto:info@girlscoutsp2p.org" TargetMode="External"/><Relationship Id="rId5" Type="http://schemas.openxmlformats.org/officeDocument/2006/relationships/image" Target="../media/image26.png"/><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3.sv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www.girlscoutsp2p.org/en/sf-events-repository/2026/2026-annual-meeting.html" TargetMode="Externa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s://click.email.girlscouts.org/?qs=eyJkZWtJZCI6IjhmZGVhYTc2LTdiZjctNGNmNS1iMmE3LWRlNDcyM2I4ZmM5ZSIsImRla1ZlcnNpb24iOjEsIml2IjoiQ216VjRiZEVyVElUcGlqSncyVmV5UT09IiwiY2lwaGVyVGV4dCI6Im9oZWl1c1Fkakt6UlZkbnNQVU5MWXllMUVHdXpDN01pS2hpRXF4dVF3WGRuQjV2Y0ZZZVhsTFlyQXlBOUpORHd5cmc5eEFxc1ZlOGV2UUtablljb0NtelY0YmRFclRJVHBpakp3MlZleVE9PSIsImF1dGhUYWciOiI4TXE0UGNRS3JGWHZIcjBDbVoySEtBPT0ifQ%3D%3D" TargetMode="Externa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234000" y="299160"/>
            <a:ext cx="2443353" cy="1401127"/>
            <a:chOff x="0" y="0"/>
            <a:chExt cx="3257804" cy="1868170"/>
          </a:xfrm>
        </p:grpSpPr>
        <p:sp>
          <p:nvSpPr>
            <p:cNvPr id="8" name="Freeform 8"/>
            <p:cNvSpPr/>
            <p:nvPr/>
          </p:nvSpPr>
          <p:spPr>
            <a:xfrm>
              <a:off x="0" y="0"/>
              <a:ext cx="3257804" cy="1868170"/>
            </a:xfrm>
            <a:custGeom>
              <a:avLst/>
              <a:gdLst/>
              <a:ahLst/>
              <a:cxnLst/>
              <a:rect l="l" t="t" r="r" b="b"/>
              <a:pathLst>
                <a:path w="3257804" h="1868170">
                  <a:moveTo>
                    <a:pt x="0" y="0"/>
                  </a:moveTo>
                  <a:lnTo>
                    <a:pt x="3257804" y="0"/>
                  </a:lnTo>
                  <a:lnTo>
                    <a:pt x="3257804" y="1868170"/>
                  </a:lnTo>
                  <a:lnTo>
                    <a:pt x="0" y="1868170"/>
                  </a:lnTo>
                  <a:lnTo>
                    <a:pt x="0" y="0"/>
                  </a:lnTo>
                  <a:close/>
                </a:path>
              </a:pathLst>
            </a:custGeom>
            <a:blipFill>
              <a:blip r:embed="rId6"/>
              <a:stretch>
                <a:fillRect t="-107" b="-107"/>
              </a:stretch>
            </a:blipFill>
          </p:spPr>
          <p:txBody>
            <a:bodyPr/>
            <a:lstStyle/>
            <a:p>
              <a:endParaRPr lang="en-US"/>
            </a:p>
          </p:txBody>
        </p:sp>
      </p:grpSp>
      <p:grpSp>
        <p:nvGrpSpPr>
          <p:cNvPr id="9" name="Group 9"/>
          <p:cNvGrpSpPr/>
          <p:nvPr/>
        </p:nvGrpSpPr>
        <p:grpSpPr>
          <a:xfrm>
            <a:off x="15483960" y="293760"/>
            <a:ext cx="2752154" cy="1406176"/>
            <a:chOff x="0" y="0"/>
            <a:chExt cx="3669538" cy="1874901"/>
          </a:xfrm>
        </p:grpSpPr>
        <p:sp>
          <p:nvSpPr>
            <p:cNvPr id="10" name="Freeform 10"/>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11" name="Group 11"/>
          <p:cNvGrpSpPr/>
          <p:nvPr/>
        </p:nvGrpSpPr>
        <p:grpSpPr>
          <a:xfrm>
            <a:off x="-451440" y="5176080"/>
            <a:ext cx="3514725" cy="1795653"/>
            <a:chOff x="0" y="0"/>
            <a:chExt cx="4686300" cy="2394204"/>
          </a:xfrm>
        </p:grpSpPr>
        <p:sp>
          <p:nvSpPr>
            <p:cNvPr id="12" name="Freeform 12"/>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3" name="Group 13"/>
          <p:cNvGrpSpPr/>
          <p:nvPr/>
        </p:nvGrpSpPr>
        <p:grpSpPr>
          <a:xfrm>
            <a:off x="7313760" y="-29484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16027200" y="3166200"/>
            <a:ext cx="2699957" cy="1379506"/>
            <a:chOff x="0" y="0"/>
            <a:chExt cx="3599942" cy="1839341"/>
          </a:xfrm>
        </p:grpSpPr>
        <p:sp>
          <p:nvSpPr>
            <p:cNvPr id="16" name="Freeform 16"/>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7" name="Group 17"/>
          <p:cNvGrpSpPr/>
          <p:nvPr/>
        </p:nvGrpSpPr>
        <p:grpSpPr>
          <a:xfrm>
            <a:off x="-4512538" y="8262260"/>
            <a:ext cx="24521423" cy="2981798"/>
            <a:chOff x="0" y="0"/>
            <a:chExt cx="32695231" cy="3975731"/>
          </a:xfrm>
        </p:grpSpPr>
        <p:grpSp>
          <p:nvGrpSpPr>
            <p:cNvPr id="18" name="Group 18"/>
            <p:cNvGrpSpPr/>
            <p:nvPr/>
          </p:nvGrpSpPr>
          <p:grpSpPr>
            <a:xfrm>
              <a:off x="0" y="76287"/>
              <a:ext cx="18458906" cy="3899444"/>
              <a:chOff x="0" y="0"/>
              <a:chExt cx="18458906" cy="3899444"/>
            </a:xfrm>
          </p:grpSpPr>
          <p:sp>
            <p:nvSpPr>
              <p:cNvPr id="19" name="Freeform 19"/>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7"/>
                <a:stretch>
                  <a:fillRect t="-29" b="-30"/>
                </a:stretch>
              </a:blipFill>
            </p:spPr>
            <p:txBody>
              <a:bodyPr/>
              <a:lstStyle/>
              <a:p>
                <a:endParaRPr lang="en-US"/>
              </a:p>
            </p:txBody>
          </p:sp>
        </p:grpSp>
        <p:grpSp>
          <p:nvGrpSpPr>
            <p:cNvPr id="20" name="Group 20"/>
            <p:cNvGrpSpPr/>
            <p:nvPr/>
          </p:nvGrpSpPr>
          <p:grpSpPr>
            <a:xfrm>
              <a:off x="14211542" y="0"/>
              <a:ext cx="18483689" cy="3904680"/>
              <a:chOff x="0" y="0"/>
              <a:chExt cx="18813754" cy="3974406"/>
            </a:xfrm>
          </p:grpSpPr>
          <p:sp>
            <p:nvSpPr>
              <p:cNvPr id="21" name="Freeform 21"/>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7"/>
                <a:stretch>
                  <a:fillRect t="-29" b="-27"/>
                </a:stretch>
              </a:blipFill>
            </p:spPr>
            <p:txBody>
              <a:bodyPr/>
              <a:lstStyle/>
              <a:p>
                <a:endParaRPr lang="en-US"/>
              </a:p>
            </p:txBody>
          </p:sp>
        </p:grpSp>
      </p:grpSp>
      <p:grpSp>
        <p:nvGrpSpPr>
          <p:cNvPr id="22" name="Group 22"/>
          <p:cNvGrpSpPr/>
          <p:nvPr/>
        </p:nvGrpSpPr>
        <p:grpSpPr>
          <a:xfrm>
            <a:off x="234000" y="6876336"/>
            <a:ext cx="6243131" cy="3449330"/>
            <a:chOff x="0" y="0"/>
            <a:chExt cx="8324174" cy="4599106"/>
          </a:xfrm>
        </p:grpSpPr>
        <p:sp>
          <p:nvSpPr>
            <p:cNvPr id="23" name="Freeform 23"/>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8"/>
              <a:stretch>
                <a:fillRect l="-16" r="-15" b="-1"/>
              </a:stretch>
            </a:blipFill>
          </p:spPr>
          <p:txBody>
            <a:bodyPr/>
            <a:lstStyle/>
            <a:p>
              <a:endParaRPr lang="en-US"/>
            </a:p>
          </p:txBody>
        </p:sp>
      </p:grpSp>
      <p:sp>
        <p:nvSpPr>
          <p:cNvPr id="24" name="Freeform 24"/>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9">
              <a:extLst>
                <a:ext uri="{96DAC541-7B7A-43D3-8B79-37D633B846F1}">
                  <asvg:svgBlip xmlns:asvg="http://schemas.microsoft.com/office/drawing/2016/SVG/main" r:embed="rId10"/>
                </a:ext>
              </a:extLst>
            </a:blip>
            <a:stretch>
              <a:fillRect t="-1" b="-1"/>
            </a:stretch>
          </a:blipFill>
        </p:spPr>
        <p:txBody>
          <a:bodyPr/>
          <a:lstStyle/>
          <a:p>
            <a:endParaRPr lang="en-US"/>
          </a:p>
        </p:txBody>
      </p:sp>
      <p:sp>
        <p:nvSpPr>
          <p:cNvPr id="25" name="Freeform 25"/>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11">
              <a:extLst>
                <a:ext uri="{96DAC541-7B7A-43D3-8B79-37D633B846F1}">
                  <asvg:svgBlip xmlns:asvg="http://schemas.microsoft.com/office/drawing/2016/SVG/main" r:embed="rId12"/>
                </a:ext>
              </a:extLst>
            </a:blip>
            <a:stretch>
              <a:fillRect t="-8" b="-8"/>
            </a:stretch>
          </a:blipFill>
        </p:spPr>
        <p:txBody>
          <a:bodyPr/>
          <a:lstStyle/>
          <a:p>
            <a:endParaRPr lang="en-US"/>
          </a:p>
        </p:txBody>
      </p:sp>
      <p:grpSp>
        <p:nvGrpSpPr>
          <p:cNvPr id="26" name="Group 26"/>
          <p:cNvGrpSpPr/>
          <p:nvPr/>
        </p:nvGrpSpPr>
        <p:grpSpPr>
          <a:xfrm>
            <a:off x="3044953" y="738208"/>
            <a:ext cx="12198094" cy="5808994"/>
            <a:chOff x="0" y="0"/>
            <a:chExt cx="16264125" cy="7745325"/>
          </a:xfrm>
        </p:grpSpPr>
        <p:sp>
          <p:nvSpPr>
            <p:cNvPr id="27" name="Freeform 27"/>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3"/>
              <a:stretch>
                <a:fillRect l="-850" t="-1119" r="-320"/>
              </a:stretch>
            </a:blipFill>
          </p:spPr>
          <p:txBody>
            <a:bodyPr/>
            <a:lstStyle/>
            <a:p>
              <a:endParaRPr lang="en-US"/>
            </a:p>
          </p:txBody>
        </p:sp>
        <p:sp>
          <p:nvSpPr>
            <p:cNvPr id="28" name="Freeform 28"/>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9" name="Group 29"/>
          <p:cNvGrpSpPr/>
          <p:nvPr/>
        </p:nvGrpSpPr>
        <p:grpSpPr>
          <a:xfrm>
            <a:off x="7845144" y="2635244"/>
            <a:ext cx="2611033" cy="2441418"/>
            <a:chOff x="0" y="0"/>
            <a:chExt cx="2357755" cy="2204593"/>
          </a:xfrm>
        </p:grpSpPr>
        <p:sp>
          <p:nvSpPr>
            <p:cNvPr id="30" name="Freeform 30"/>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4"/>
              <a:stretch>
                <a:fillRect l="-26" r="-26"/>
              </a:stretch>
            </a:blipFill>
          </p:spPr>
          <p:txBody>
            <a:bodyPr/>
            <a:lstStyle/>
            <a:p>
              <a:endParaRPr lang="en-US"/>
            </a:p>
          </p:txBody>
        </p:sp>
      </p:grpSp>
      <p:sp>
        <p:nvSpPr>
          <p:cNvPr id="31" name="TextBox 31"/>
          <p:cNvSpPr txBox="1"/>
          <p:nvPr/>
        </p:nvSpPr>
        <p:spPr>
          <a:xfrm>
            <a:off x="3166560" y="5480364"/>
            <a:ext cx="11968200" cy="705642"/>
          </a:xfrm>
          <a:prstGeom prst="rect">
            <a:avLst/>
          </a:prstGeom>
        </p:spPr>
        <p:txBody>
          <a:bodyPr lIns="0" tIns="0" rIns="0" bIns="0" rtlCol="0" anchor="t">
            <a:spAutoFit/>
          </a:bodyPr>
          <a:lstStyle/>
          <a:p>
            <a:pPr algn="ctr">
              <a:lnSpc>
                <a:spcPts val="6021"/>
              </a:lnSpc>
            </a:pPr>
            <a:r>
              <a:rPr lang="en-US" sz="4250" i="1" spc="-1" dirty="0">
                <a:solidFill>
                  <a:srgbClr val="FFFFFF"/>
                </a:solidFill>
                <a:latin typeface="Girl Scout 1"/>
                <a:ea typeface="Girl Scout 1"/>
                <a:cs typeface="Girl Scout 1"/>
                <a:sym typeface="Girl Scout 1"/>
              </a:rPr>
              <a:t>DATE</a:t>
            </a:r>
          </a:p>
        </p:txBody>
      </p:sp>
      <p:sp>
        <p:nvSpPr>
          <p:cNvPr id="32" name="TextBox 32"/>
          <p:cNvSpPr txBox="1"/>
          <p:nvPr/>
        </p:nvSpPr>
        <p:spPr>
          <a:xfrm>
            <a:off x="3131460" y="1031010"/>
            <a:ext cx="11968200" cy="641266"/>
          </a:xfrm>
          <a:prstGeom prst="rect">
            <a:avLst/>
          </a:prstGeom>
        </p:spPr>
        <p:txBody>
          <a:bodyPr lIns="0" tIns="0" rIns="0" bIns="0" rtlCol="0" anchor="t">
            <a:spAutoFit/>
          </a:bodyPr>
          <a:lstStyle/>
          <a:p>
            <a:pPr algn="ctr">
              <a:lnSpc>
                <a:spcPts val="4982"/>
              </a:lnSpc>
            </a:pPr>
            <a:r>
              <a:rPr lang="en-US" sz="5301" spc="125" dirty="0">
                <a:solidFill>
                  <a:srgbClr val="FFFFFF"/>
                </a:solidFill>
                <a:latin typeface="Girl Scout 1"/>
                <a:ea typeface="Girl Scout 1"/>
                <a:cs typeface="Girl Scout 1"/>
                <a:sym typeface="Girl Scout 1"/>
              </a:rPr>
              <a:t>Service Unit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140E1-C480-55C6-A0A8-DF3F3B6A1AC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980D4DA0-51C6-581A-702B-FEF0981AE34C}"/>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
        <p:nvSpPr>
          <p:cNvPr id="2" name="Rectangle 1">
            <a:extLst>
              <a:ext uri="{FF2B5EF4-FFF2-40B4-BE49-F238E27FC236}">
                <a16:creationId xmlns:a16="http://schemas.microsoft.com/office/drawing/2014/main" id="{5822C9D3-FD5B-8958-35DD-BD9792C5B605}"/>
              </a:ext>
            </a:extLst>
          </p:cNvPr>
          <p:cNvSpPr/>
          <p:nvPr/>
        </p:nvSpPr>
        <p:spPr>
          <a:xfrm>
            <a:off x="3224213" y="2261937"/>
            <a:ext cx="13538830" cy="74468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a:r>
              <a:rPr lang="en-US" sz="2400" b="1">
                <a:solidFill>
                  <a:schemeClr val="bg1"/>
                </a:solidFill>
                <a:latin typeface="Girl Scout Text Book"/>
                <a:ea typeface="Palatino Linotype"/>
                <a:cs typeface="Palatino Linotype"/>
              </a:rPr>
              <a:t>Troop Incentives</a:t>
            </a:r>
            <a:r>
              <a:rPr lang="en-US" sz="2400">
                <a:solidFill>
                  <a:schemeClr val="bg1"/>
                </a:solidFill>
                <a:latin typeface="Girl Scout Text Book"/>
                <a:ea typeface="Palatino Linotype"/>
                <a:cs typeface="Palatino Linotype"/>
              </a:rPr>
              <a:t> </a:t>
            </a:r>
            <a:endParaRPr lang="en-US">
              <a:solidFill>
                <a:schemeClr val="bg1"/>
              </a:solidFill>
            </a:endParaRPr>
          </a:p>
          <a:p>
            <a:pPr marL="0"/>
            <a:r>
              <a:rPr lang="en-US" sz="2400">
                <a:solidFill>
                  <a:schemeClr val="bg1"/>
                </a:solidFill>
                <a:latin typeface="Girl Scout Text Book"/>
                <a:ea typeface="Palatino Linotype"/>
                <a:cs typeface="Palatino Linotype"/>
              </a:rPr>
              <a:t>Here’s how your troop can earn extra proceeds: </a:t>
            </a:r>
          </a:p>
          <a:p>
            <a:pPr marL="457200" indent="0"/>
            <a:r>
              <a:rPr lang="en-US" sz="2400">
                <a:solidFill>
                  <a:schemeClr val="bg1"/>
                </a:solidFill>
                <a:latin typeface="Girl Scout Text Book"/>
                <a:ea typeface="Symbol"/>
                <a:cs typeface="Symbol"/>
              </a:rPr>
              <a:t>·</a:t>
            </a:r>
            <a:r>
              <a:rPr lang="en-US" sz="2400">
                <a:solidFill>
                  <a:schemeClr val="bg1"/>
                </a:solidFill>
                <a:latin typeface="Girl Scout Text Book"/>
                <a:ea typeface="Times New Roman"/>
                <a:cs typeface="Times New Roman"/>
              </a:rPr>
              <a:t>                  </a:t>
            </a:r>
            <a:r>
              <a:rPr lang="en-US" sz="2400" b="1">
                <a:solidFill>
                  <a:schemeClr val="bg1"/>
                </a:solidFill>
                <a:latin typeface="Girl Scout Text Book"/>
                <a:ea typeface="Palatino Linotype"/>
                <a:cs typeface="Palatino Linotype"/>
              </a:rPr>
              <a:t>Additional $0.10 per package sold:</a:t>
            </a:r>
            <a:r>
              <a:rPr lang="en-US" sz="2400">
                <a:solidFill>
                  <a:schemeClr val="bg1"/>
                </a:solidFill>
                <a:latin typeface="Girl Scout Text Book"/>
                <a:ea typeface="Palatino Linotype"/>
                <a:cs typeface="Palatino Linotype"/>
              </a:rPr>
              <a:t> Troops that increase their PGA (Per Girl Average) selling by</a:t>
            </a:r>
            <a:r>
              <a:rPr lang="en-US" sz="2400" b="1">
                <a:solidFill>
                  <a:schemeClr val="bg1"/>
                </a:solidFill>
                <a:latin typeface="Girl Scout Text Book"/>
                <a:ea typeface="Palatino Linotype"/>
                <a:cs typeface="Palatino Linotype"/>
              </a:rPr>
              <a:t> </a:t>
            </a:r>
            <a:r>
              <a:rPr lang="en-US" sz="2400">
                <a:solidFill>
                  <a:schemeClr val="bg1"/>
                </a:solidFill>
                <a:latin typeface="Girl Scout Text Book"/>
                <a:ea typeface="Palatino Linotype"/>
                <a:cs typeface="Palatino Linotype"/>
              </a:rPr>
              <a:t>at least</a:t>
            </a:r>
            <a:r>
              <a:rPr lang="en-US" sz="2400" b="1">
                <a:solidFill>
                  <a:schemeClr val="bg1"/>
                </a:solidFill>
                <a:latin typeface="Girl Scout Text Book"/>
                <a:ea typeface="Palatino Linotype"/>
                <a:cs typeface="Palatino Linotype"/>
              </a:rPr>
              <a:t> </a:t>
            </a:r>
            <a:r>
              <a:rPr lang="en-US" sz="2400">
                <a:solidFill>
                  <a:schemeClr val="bg1"/>
                </a:solidFill>
                <a:latin typeface="Girl Scout Text Book"/>
                <a:ea typeface="Palatino Linotype"/>
                <a:cs typeface="Palatino Linotype"/>
              </a:rPr>
              <a:t>50 packages </a:t>
            </a:r>
            <a:r>
              <a:rPr lang="en-US" sz="2400" i="1">
                <a:solidFill>
                  <a:schemeClr val="bg1"/>
                </a:solidFill>
                <a:latin typeface="Girl Scout Text Book"/>
                <a:ea typeface="Palatino Linotype"/>
                <a:cs typeface="Palatino Linotype"/>
              </a:rPr>
              <a:t>and</a:t>
            </a:r>
            <a:r>
              <a:rPr lang="en-US" sz="2400">
                <a:solidFill>
                  <a:schemeClr val="bg1"/>
                </a:solidFill>
                <a:latin typeface="Girl Scout Text Book"/>
                <a:ea typeface="Palatino Linotype"/>
                <a:cs typeface="Palatino Linotype"/>
              </a:rPr>
              <a:t> sell at least one more package than in 2025 will receive an additional $0.10 per package regardless of what incentive plan they have chosen.</a:t>
            </a:r>
          </a:p>
          <a:p>
            <a:pPr marL="457200" indent="0"/>
            <a:r>
              <a:rPr lang="en-US" sz="2400">
                <a:solidFill>
                  <a:schemeClr val="bg1"/>
                </a:solidFill>
                <a:latin typeface="Girl Scout Text Book"/>
                <a:ea typeface="Symbol"/>
                <a:cs typeface="Symbol"/>
              </a:rPr>
              <a:t>·</a:t>
            </a:r>
            <a:r>
              <a:rPr lang="en-US" sz="2400">
                <a:solidFill>
                  <a:schemeClr val="bg1"/>
                </a:solidFill>
                <a:latin typeface="Girl Scout Text Book"/>
                <a:ea typeface="Times New Roman"/>
                <a:cs typeface="Times New Roman"/>
              </a:rPr>
              <a:t>                  </a:t>
            </a:r>
            <a:r>
              <a:rPr lang="en-US" sz="2400" b="1">
                <a:solidFill>
                  <a:schemeClr val="bg1"/>
                </a:solidFill>
                <a:latin typeface="Girl Scout Text Book"/>
                <a:ea typeface="Palatino Linotype"/>
                <a:cs typeface="Palatino Linotype"/>
              </a:rPr>
              <a:t>Additional $0.20 per package sold:</a:t>
            </a:r>
            <a:r>
              <a:rPr lang="en-US" sz="2400">
                <a:solidFill>
                  <a:schemeClr val="bg1"/>
                </a:solidFill>
                <a:latin typeface="Girl Scout Text Book"/>
                <a:ea typeface="Palatino Linotype"/>
                <a:cs typeface="Palatino Linotype"/>
              </a:rPr>
              <a:t> Troops that increase their PGA (Per Girl Average) selling by at least 100 packages </a:t>
            </a:r>
            <a:r>
              <a:rPr lang="en-US" sz="2400" i="1">
                <a:solidFill>
                  <a:schemeClr val="bg1"/>
                </a:solidFill>
                <a:latin typeface="Girl Scout Text Book"/>
                <a:ea typeface="Palatino Linotype"/>
                <a:cs typeface="Palatino Linotype"/>
              </a:rPr>
              <a:t>and</a:t>
            </a:r>
            <a:r>
              <a:rPr lang="en-US" sz="2400">
                <a:solidFill>
                  <a:schemeClr val="bg1"/>
                </a:solidFill>
                <a:latin typeface="Girl Scout Text Book"/>
                <a:ea typeface="Palatino Linotype"/>
                <a:cs typeface="Palatino Linotype"/>
              </a:rPr>
              <a:t> sell at least one more package than in 2025 will receive an additional $0.20 per package regardless of what incentive plan they have chosen.</a:t>
            </a:r>
          </a:p>
          <a:p>
            <a:pPr marL="457200" indent="0"/>
            <a:r>
              <a:rPr lang="en-US" sz="2400">
                <a:solidFill>
                  <a:schemeClr val="bg1"/>
                </a:solidFill>
                <a:latin typeface="Girl Scout Text Book"/>
                <a:ea typeface="Symbol"/>
                <a:cs typeface="Symbol"/>
              </a:rPr>
              <a:t>·</a:t>
            </a:r>
            <a:r>
              <a:rPr lang="en-US" sz="2400">
                <a:solidFill>
                  <a:schemeClr val="bg1"/>
                </a:solidFill>
                <a:latin typeface="Girl Scout Text Book"/>
                <a:ea typeface="Times New Roman"/>
                <a:cs typeface="Times New Roman"/>
              </a:rPr>
              <a:t>                  </a:t>
            </a:r>
            <a:r>
              <a:rPr lang="en-US" sz="2400" b="1">
                <a:solidFill>
                  <a:schemeClr val="bg1"/>
                </a:solidFill>
                <a:latin typeface="Girl Scout Text Book"/>
                <a:ea typeface="Palatino Linotype"/>
                <a:cs typeface="Palatino Linotype"/>
              </a:rPr>
              <a:t>New troops or troops that did not participate in 2025:  </a:t>
            </a:r>
            <a:r>
              <a:rPr lang="en-US" sz="2400">
                <a:solidFill>
                  <a:schemeClr val="bg1"/>
                </a:solidFill>
                <a:latin typeface="Girl Scout Text Book"/>
                <a:ea typeface="Palatino Linotype"/>
                <a:cs typeface="Palatino Linotype"/>
              </a:rPr>
              <a:t>Your bonus will be based on overall PGA relative to the council goal of 303 packages. </a:t>
            </a:r>
          </a:p>
          <a:p>
            <a:pPr marL="914400" indent="0"/>
            <a:r>
              <a:rPr lang="en-US" sz="2400">
                <a:solidFill>
                  <a:schemeClr val="bg1"/>
                </a:solidFill>
                <a:latin typeface="Girl Scout Text Book"/>
                <a:ea typeface="Courier New"/>
                <a:cs typeface="Courier New"/>
              </a:rPr>
              <a:t>o</a:t>
            </a:r>
            <a:r>
              <a:rPr lang="en-US" sz="2400">
                <a:solidFill>
                  <a:schemeClr val="bg1"/>
                </a:solidFill>
                <a:latin typeface="Girl Scout Text Book"/>
                <a:ea typeface="Times New Roman"/>
                <a:cs typeface="Times New Roman"/>
              </a:rPr>
              <a:t>        </a:t>
            </a:r>
            <a:r>
              <a:rPr lang="en-US" sz="2400">
                <a:solidFill>
                  <a:schemeClr val="bg1"/>
                </a:solidFill>
                <a:latin typeface="Girl Scout Text Book"/>
                <a:ea typeface="Palatino Linotype"/>
                <a:cs typeface="Palatino Linotype"/>
              </a:rPr>
              <a:t>353 packages per girl selling = $0.10 per package additional proceeds </a:t>
            </a:r>
          </a:p>
          <a:p>
            <a:pPr marL="914400" indent="0"/>
            <a:r>
              <a:rPr lang="en-US" sz="2400">
                <a:solidFill>
                  <a:schemeClr val="bg1"/>
                </a:solidFill>
                <a:latin typeface="Girl Scout Text Book"/>
                <a:ea typeface="Courier New"/>
                <a:cs typeface="Courier New"/>
              </a:rPr>
              <a:t>o</a:t>
            </a:r>
            <a:r>
              <a:rPr lang="en-US" sz="2400">
                <a:solidFill>
                  <a:schemeClr val="bg1"/>
                </a:solidFill>
                <a:latin typeface="Girl Scout Text Book"/>
                <a:ea typeface="Times New Roman"/>
                <a:cs typeface="Times New Roman"/>
              </a:rPr>
              <a:t>        </a:t>
            </a:r>
            <a:r>
              <a:rPr lang="en-US" sz="2400">
                <a:solidFill>
                  <a:schemeClr val="bg1"/>
                </a:solidFill>
                <a:latin typeface="Girl Scout Text Book"/>
                <a:ea typeface="Palatino Linotype"/>
                <a:cs typeface="Palatino Linotype"/>
              </a:rPr>
              <a:t>403 packages per girl selling = $0.20 per package additional proceeds </a:t>
            </a:r>
          </a:p>
          <a:p>
            <a:pPr marL="457200" indent="0"/>
            <a:r>
              <a:rPr lang="en-US" sz="2400">
                <a:solidFill>
                  <a:schemeClr val="bg1"/>
                </a:solidFill>
                <a:latin typeface="Girl Scout Text Book"/>
                <a:ea typeface="Symbol"/>
                <a:cs typeface="Symbol"/>
              </a:rPr>
              <a:t>·</a:t>
            </a:r>
            <a:r>
              <a:rPr lang="en-US" sz="2400">
                <a:solidFill>
                  <a:schemeClr val="bg1"/>
                </a:solidFill>
                <a:latin typeface="Girl Scout Text Book"/>
                <a:ea typeface="Times New Roman"/>
                <a:cs typeface="Times New Roman"/>
              </a:rPr>
              <a:t>                  </a:t>
            </a:r>
            <a:r>
              <a:rPr lang="en-US" sz="2400" b="1">
                <a:solidFill>
                  <a:schemeClr val="bg1"/>
                </a:solidFill>
                <a:latin typeface="Girl Scout Text Book"/>
                <a:ea typeface="Palatino Linotype"/>
                <a:cs typeface="Palatino Linotype"/>
              </a:rPr>
              <a:t>Requirement: </a:t>
            </a:r>
            <a:r>
              <a:rPr lang="en-US" sz="2400">
                <a:solidFill>
                  <a:schemeClr val="bg1"/>
                </a:solidFill>
                <a:latin typeface="Girl Scout Text Book"/>
                <a:ea typeface="Palatino Linotype"/>
                <a:cs typeface="Palatino Linotype"/>
              </a:rPr>
              <a:t>A</a:t>
            </a:r>
            <a:r>
              <a:rPr lang="en-US" sz="2400" b="1">
                <a:solidFill>
                  <a:schemeClr val="bg1"/>
                </a:solidFill>
                <a:latin typeface="Girl Scout Text Book"/>
                <a:ea typeface="Palatino Linotype"/>
                <a:cs typeface="Palatino Linotype"/>
              </a:rPr>
              <a:t> </a:t>
            </a:r>
            <a:r>
              <a:rPr lang="en-US" sz="2400">
                <a:solidFill>
                  <a:schemeClr val="bg1"/>
                </a:solidFill>
                <a:latin typeface="Girl Scout Text Book"/>
                <a:ea typeface="Palatino Linotype"/>
                <a:cs typeface="Palatino Linotype"/>
              </a:rPr>
              <a:t>troop must have at least two girls participating in the cookie program to earn these additional proceeds.   </a:t>
            </a:r>
          </a:p>
          <a:p>
            <a:endParaRPr lang="en-US" sz="1600">
              <a:solidFill>
                <a:schemeClr val="bg1"/>
              </a:solidFill>
              <a:ea typeface="Calibri"/>
              <a:cs typeface="Calibri"/>
            </a:endParaRPr>
          </a:p>
        </p:txBody>
      </p:sp>
      <p:pic>
        <p:nvPicPr>
          <p:cNvPr id="8" name="Picture 7" descr="A cartoon of a ferret holding a lemon&#10;&#10;AI-generated content may be incorrect.">
            <a:extLst>
              <a:ext uri="{FF2B5EF4-FFF2-40B4-BE49-F238E27FC236}">
                <a16:creationId xmlns:a16="http://schemas.microsoft.com/office/drawing/2014/main" id="{DB2B945B-DECB-CC8D-99D6-FD48F42EA9D4}"/>
              </a:ext>
            </a:extLst>
          </p:cNvPr>
          <p:cNvPicPr>
            <a:picLocks noChangeAspect="1"/>
          </p:cNvPicPr>
          <p:nvPr/>
        </p:nvPicPr>
        <p:blipFill>
          <a:blip r:embed="rId3"/>
          <a:stretch>
            <a:fillRect/>
          </a:stretch>
        </p:blipFill>
        <p:spPr>
          <a:xfrm>
            <a:off x="-857250" y="1943100"/>
            <a:ext cx="5843588" cy="5843588"/>
          </a:xfrm>
          <a:prstGeom prst="rect">
            <a:avLst/>
          </a:prstGeom>
        </p:spPr>
      </p:pic>
      <p:sp>
        <p:nvSpPr>
          <p:cNvPr id="4" name="Star: 5 Points 3">
            <a:extLst>
              <a:ext uri="{FF2B5EF4-FFF2-40B4-BE49-F238E27FC236}">
                <a16:creationId xmlns:a16="http://schemas.microsoft.com/office/drawing/2014/main" id="{1A7E00A0-F13F-CA37-C3F2-552258169C3C}"/>
              </a:ext>
            </a:extLst>
          </p:cNvPr>
          <p:cNvSpPr/>
          <p:nvPr/>
        </p:nvSpPr>
        <p:spPr>
          <a:xfrm rot="960000">
            <a:off x="14425483" y="1208958"/>
            <a:ext cx="3867410" cy="2740068"/>
          </a:xfrm>
          <a:prstGeom prst="star5">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0E5D7AB-9CA1-4E43-BCB0-950F0995E254}"/>
              </a:ext>
            </a:extLst>
          </p:cNvPr>
          <p:cNvSpPr txBox="1"/>
          <p:nvPr/>
        </p:nvSpPr>
        <p:spPr>
          <a:xfrm rot="1080000">
            <a:off x="15863822" y="2479172"/>
            <a:ext cx="14453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solidFill>
                  <a:srgbClr val="FF0000"/>
                </a:solidFill>
                <a:ea typeface="Calibri"/>
                <a:cs typeface="Calibri"/>
              </a:rPr>
              <a:t>NEW</a:t>
            </a:r>
          </a:p>
        </p:txBody>
      </p:sp>
    </p:spTree>
    <p:extLst>
      <p:ext uri="{BB962C8B-B14F-4D97-AF65-F5344CB8AC3E}">
        <p14:creationId xmlns:p14="http://schemas.microsoft.com/office/powerpoint/2010/main" val="1731462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C85A5-6D79-7A83-55D4-57DCB3F8A550}"/>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C59AA5B4-660B-8872-B73B-69B8EBACEEF7}"/>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
        <p:nvSpPr>
          <p:cNvPr id="2" name="Rectangle 1">
            <a:extLst>
              <a:ext uri="{FF2B5EF4-FFF2-40B4-BE49-F238E27FC236}">
                <a16:creationId xmlns:a16="http://schemas.microsoft.com/office/drawing/2014/main" id="{56B4BAE6-EFB0-ACCC-FA6B-7863B721975A}"/>
              </a:ext>
            </a:extLst>
          </p:cNvPr>
          <p:cNvSpPr/>
          <p:nvPr/>
        </p:nvSpPr>
        <p:spPr>
          <a:xfrm>
            <a:off x="1066800" y="2047624"/>
            <a:ext cx="7609518" cy="74468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a:solidFill>
                  <a:schemeClr val="bg1"/>
                </a:solidFill>
                <a:latin typeface="Girl Scout Text Book"/>
              </a:rPr>
              <a:t>Booth Opportunities</a:t>
            </a:r>
          </a:p>
          <a:p>
            <a:pPr marL="342900" indent="-342900">
              <a:buFont typeface="Arial"/>
              <a:buChar char="•"/>
            </a:pPr>
            <a:r>
              <a:rPr lang="en-US" sz="3200" b="1">
                <a:solidFill>
                  <a:schemeClr val="bg1"/>
                </a:solidFill>
                <a:latin typeface="Girl Scout Text Book"/>
                <a:ea typeface="Palatino Linotype"/>
                <a:cs typeface="Palatino Linotype"/>
              </a:rPr>
              <a:t>Additional locations and Walmart stores council-wide </a:t>
            </a:r>
          </a:p>
          <a:p>
            <a:pPr marL="800100" lvl="1" indent="-342900">
              <a:buFont typeface="Courier New"/>
              <a:buChar char="o"/>
            </a:pPr>
            <a:r>
              <a:rPr lang="en-US" sz="3200" b="1">
                <a:solidFill>
                  <a:schemeClr val="bg1"/>
                </a:solidFill>
                <a:latin typeface="Girl Scout Text Book"/>
                <a:ea typeface="Calibri"/>
                <a:cs typeface="Calibri"/>
              </a:rPr>
              <a:t>Check </a:t>
            </a:r>
            <a:r>
              <a:rPr lang="en-US" sz="3200" b="1" err="1">
                <a:solidFill>
                  <a:schemeClr val="bg1"/>
                </a:solidFill>
                <a:latin typeface="Girl Scout Text Book"/>
                <a:ea typeface="Calibri"/>
                <a:cs typeface="Calibri"/>
              </a:rPr>
              <a:t>Rallyhood</a:t>
            </a:r>
            <a:r>
              <a:rPr lang="en-US" sz="3200" b="1">
                <a:solidFill>
                  <a:schemeClr val="bg1"/>
                </a:solidFill>
                <a:latin typeface="Girl Scout Text Book"/>
                <a:ea typeface="Calibri"/>
                <a:cs typeface="Calibri"/>
              </a:rPr>
              <a:t> for new location/dates in your area</a:t>
            </a:r>
          </a:p>
          <a:p>
            <a:pPr marL="800100" lvl="1" indent="-342900">
              <a:buFont typeface="Courier New"/>
              <a:buChar char="o"/>
            </a:pPr>
            <a:r>
              <a:rPr lang="en-US" sz="3200" b="1">
                <a:solidFill>
                  <a:schemeClr val="bg1"/>
                </a:solidFill>
                <a:latin typeface="Girl Scout Text Book"/>
                <a:ea typeface="Calibri"/>
                <a:cs typeface="Calibri"/>
              </a:rPr>
              <a:t>New booth dates have been added for</a:t>
            </a:r>
          </a:p>
          <a:p>
            <a:pPr marL="1257300" lvl="2" indent="-342900">
              <a:buFont typeface="Wingdings"/>
              <a:buChar char="§"/>
            </a:pPr>
            <a:r>
              <a:rPr lang="en-US" sz="3200" b="1">
                <a:solidFill>
                  <a:schemeClr val="bg1"/>
                </a:solidFill>
                <a:latin typeface="Girl Scout Text Book"/>
                <a:ea typeface="Calibri"/>
                <a:cs typeface="Calibri"/>
              </a:rPr>
              <a:t>March 7-8</a:t>
            </a:r>
          </a:p>
          <a:p>
            <a:pPr marL="1257300" lvl="2" indent="-342900">
              <a:buFont typeface="Wingdings"/>
              <a:buChar char="§"/>
            </a:pPr>
            <a:r>
              <a:rPr lang="en-US" sz="3200" b="1">
                <a:solidFill>
                  <a:schemeClr val="bg1"/>
                </a:solidFill>
                <a:latin typeface="Girl Scout Text Book"/>
                <a:ea typeface="Calibri"/>
                <a:cs typeface="Calibri"/>
              </a:rPr>
              <a:t>March 14-15</a:t>
            </a:r>
          </a:p>
          <a:p>
            <a:pPr marL="2171700" lvl="4" indent="-342900">
              <a:buFont typeface="Courier New"/>
              <a:buChar char="o"/>
            </a:pPr>
            <a:endParaRPr lang="en-US" sz="2400" b="1">
              <a:solidFill>
                <a:schemeClr val="bg1"/>
              </a:solidFill>
              <a:latin typeface="Girl Scout Text Book"/>
              <a:ea typeface="Calibri"/>
              <a:cs typeface="Calibri"/>
            </a:endParaRPr>
          </a:p>
          <a:p>
            <a:endParaRPr lang="en-US" sz="2400">
              <a:solidFill>
                <a:schemeClr val="bg1"/>
              </a:solidFill>
              <a:latin typeface="Girl Scout Text Book"/>
              <a:ea typeface="Calibri"/>
              <a:cs typeface="Calibri"/>
            </a:endParaRPr>
          </a:p>
          <a:p>
            <a:endParaRPr lang="en-US" sz="1600">
              <a:solidFill>
                <a:schemeClr val="bg1"/>
              </a:solidFill>
              <a:latin typeface="Calibri"/>
              <a:ea typeface="Calibri"/>
              <a:cs typeface="Calibri"/>
            </a:endParaRPr>
          </a:p>
        </p:txBody>
      </p:sp>
      <p:sp>
        <p:nvSpPr>
          <p:cNvPr id="4" name="Star: 5 Points 3">
            <a:extLst>
              <a:ext uri="{FF2B5EF4-FFF2-40B4-BE49-F238E27FC236}">
                <a16:creationId xmlns:a16="http://schemas.microsoft.com/office/drawing/2014/main" id="{A36E23D4-B957-7323-2EE1-788275E63140}"/>
              </a:ext>
            </a:extLst>
          </p:cNvPr>
          <p:cNvSpPr/>
          <p:nvPr/>
        </p:nvSpPr>
        <p:spPr>
          <a:xfrm rot="960000">
            <a:off x="4967158" y="6466758"/>
            <a:ext cx="3867410" cy="2740068"/>
          </a:xfrm>
          <a:prstGeom prst="star5">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9677AD1-AE5B-588D-E443-E10ACFC4A8E7}"/>
              </a:ext>
            </a:extLst>
          </p:cNvPr>
          <p:cNvSpPr txBox="1"/>
          <p:nvPr/>
        </p:nvSpPr>
        <p:spPr>
          <a:xfrm rot="1080000">
            <a:off x="6176897" y="7630352"/>
            <a:ext cx="144538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solidFill>
                  <a:srgbClr val="FF0000"/>
                </a:solidFill>
                <a:ea typeface="Calibri"/>
                <a:cs typeface="Calibri"/>
              </a:rPr>
              <a:t>NEW</a:t>
            </a:r>
          </a:p>
        </p:txBody>
      </p:sp>
      <p:pic>
        <p:nvPicPr>
          <p:cNvPr id="6" name="Picture 5" descr="Colorful text on a black background&#10;&#10;AI-generated content may be incorrect.">
            <a:extLst>
              <a:ext uri="{FF2B5EF4-FFF2-40B4-BE49-F238E27FC236}">
                <a16:creationId xmlns:a16="http://schemas.microsoft.com/office/drawing/2014/main" id="{D247D674-EFF9-B2B5-70A5-EB38C3E59FD6}"/>
              </a:ext>
            </a:extLst>
          </p:cNvPr>
          <p:cNvPicPr>
            <a:picLocks noChangeAspect="1"/>
          </p:cNvPicPr>
          <p:nvPr/>
        </p:nvPicPr>
        <p:blipFill>
          <a:blip r:embed="rId3"/>
          <a:stretch>
            <a:fillRect/>
          </a:stretch>
        </p:blipFill>
        <p:spPr>
          <a:xfrm>
            <a:off x="8415338" y="842962"/>
            <a:ext cx="10287000" cy="10287000"/>
          </a:xfrm>
          <a:prstGeom prst="rect">
            <a:avLst/>
          </a:prstGeom>
        </p:spPr>
      </p:pic>
    </p:spTree>
    <p:extLst>
      <p:ext uri="{BB962C8B-B14F-4D97-AF65-F5344CB8AC3E}">
        <p14:creationId xmlns:p14="http://schemas.microsoft.com/office/powerpoint/2010/main" val="80083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A841885-300E-2774-A7C6-AF73D49D278E}"/>
              </a:ext>
            </a:extLst>
          </p:cNvPr>
          <p:cNvGrpSpPr/>
          <p:nvPr/>
        </p:nvGrpSpPr>
        <p:grpSpPr>
          <a:xfrm>
            <a:off x="3386217" y="2350124"/>
            <a:ext cx="11515565" cy="6184276"/>
            <a:chOff x="4465030" y="2318040"/>
            <a:chExt cx="9336535" cy="5323651"/>
          </a:xfrm>
        </p:grpSpPr>
        <p:sp>
          <p:nvSpPr>
            <p:cNvPr id="3" name="Title 1">
              <a:extLst>
                <a:ext uri="{FF2B5EF4-FFF2-40B4-BE49-F238E27FC236}">
                  <a16:creationId xmlns:a16="http://schemas.microsoft.com/office/drawing/2014/main" id="{33993147-31DB-3763-6DDB-A44A9C74992B}"/>
                </a:ext>
              </a:extLst>
            </p:cNvPr>
            <p:cNvSpPr txBox="1">
              <a:spLocks/>
            </p:cNvSpPr>
            <p:nvPr/>
          </p:nvSpPr>
          <p:spPr>
            <a:xfrm>
              <a:off x="4465030" y="2318040"/>
              <a:ext cx="9163646" cy="514350"/>
            </a:xfrm>
            <a:prstGeom prst="rect">
              <a:avLst/>
            </a:prstGeom>
          </p:spPr>
          <p:txBody>
            <a:bodyPr vert="horz" lIns="102870" tIns="51435" rIns="102870" bIns="51435" rtlCol="0"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buClrTx/>
                <a:buFontTx/>
              </a:pPr>
              <a:r>
                <a:rPr lang="en-US" sz="4050" b="1">
                  <a:latin typeface="Palatino Linotype" panose="02040502050505030304" pitchFamily="18" charset="0"/>
                </a:rPr>
                <a:t>Important Dates</a:t>
              </a:r>
            </a:p>
          </p:txBody>
        </p:sp>
        <p:sp>
          <p:nvSpPr>
            <p:cNvPr id="4" name="Arrow: Chevron 3">
              <a:extLst>
                <a:ext uri="{FF2B5EF4-FFF2-40B4-BE49-F238E27FC236}">
                  <a16:creationId xmlns:a16="http://schemas.microsoft.com/office/drawing/2014/main" id="{81F6E322-6239-6F5A-C702-ECD49AC9FD13}"/>
                </a:ext>
              </a:extLst>
            </p:cNvPr>
            <p:cNvSpPr/>
            <p:nvPr/>
          </p:nvSpPr>
          <p:spPr>
            <a:xfrm>
              <a:off x="11380414" y="2860115"/>
              <a:ext cx="2381873" cy="578700"/>
            </a:xfrm>
            <a:prstGeom prst="chevron">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March/April</a:t>
              </a:r>
            </a:p>
          </p:txBody>
        </p:sp>
        <p:sp>
          <p:nvSpPr>
            <p:cNvPr id="5" name="Arrow: Pentagon 4">
              <a:extLst>
                <a:ext uri="{FF2B5EF4-FFF2-40B4-BE49-F238E27FC236}">
                  <a16:creationId xmlns:a16="http://schemas.microsoft.com/office/drawing/2014/main" id="{733B48D2-BCEC-9955-9B4C-2FD5B91EEA66}"/>
                </a:ext>
              </a:extLst>
            </p:cNvPr>
            <p:cNvSpPr/>
            <p:nvPr/>
          </p:nvSpPr>
          <p:spPr>
            <a:xfrm>
              <a:off x="4503989" y="2862564"/>
              <a:ext cx="2601869" cy="578700"/>
            </a:xfrm>
            <a:prstGeom prst="homePlat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00" b="1">
                  <a:latin typeface="Palatino Linotype"/>
                </a:rPr>
                <a:t>December</a:t>
              </a:r>
            </a:p>
          </p:txBody>
        </p:sp>
        <p:sp>
          <p:nvSpPr>
            <p:cNvPr id="7" name="Arrow: Chevron 6">
              <a:extLst>
                <a:ext uri="{FF2B5EF4-FFF2-40B4-BE49-F238E27FC236}">
                  <a16:creationId xmlns:a16="http://schemas.microsoft.com/office/drawing/2014/main" id="{A33DCEA8-51E3-F622-6FA7-781153503688}"/>
                </a:ext>
              </a:extLst>
            </p:cNvPr>
            <p:cNvSpPr/>
            <p:nvPr/>
          </p:nvSpPr>
          <p:spPr>
            <a:xfrm>
              <a:off x="6831479" y="2860116"/>
              <a:ext cx="2601869" cy="578700"/>
            </a:xfrm>
            <a:prstGeom prst="chevron">
              <a:avLst/>
            </a:prstGeom>
            <a:solidFill>
              <a:srgbClr val="FF8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January</a:t>
              </a:r>
            </a:p>
          </p:txBody>
        </p:sp>
        <p:sp>
          <p:nvSpPr>
            <p:cNvPr id="8" name="Arrow: Chevron 7">
              <a:extLst>
                <a:ext uri="{FF2B5EF4-FFF2-40B4-BE49-F238E27FC236}">
                  <a16:creationId xmlns:a16="http://schemas.microsoft.com/office/drawing/2014/main" id="{EDAF07FD-4F34-1458-B406-84D9F758FF96}"/>
                </a:ext>
              </a:extLst>
            </p:cNvPr>
            <p:cNvSpPr/>
            <p:nvPr/>
          </p:nvSpPr>
          <p:spPr>
            <a:xfrm>
              <a:off x="9045514" y="2862563"/>
              <a:ext cx="2601869" cy="576252"/>
            </a:xfrm>
            <a:prstGeom prst="chevron">
              <a:avLst/>
            </a:prstGeom>
            <a:solidFill>
              <a:srgbClr val="00A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February</a:t>
              </a:r>
            </a:p>
          </p:txBody>
        </p:sp>
        <p:sp>
          <p:nvSpPr>
            <p:cNvPr id="9" name="Text Placeholder 6">
              <a:extLst>
                <a:ext uri="{FF2B5EF4-FFF2-40B4-BE49-F238E27FC236}">
                  <a16:creationId xmlns:a16="http://schemas.microsoft.com/office/drawing/2014/main" id="{030836F5-1BFE-F626-DDDC-D2079AB07DAB}"/>
                </a:ext>
              </a:extLst>
            </p:cNvPr>
            <p:cNvSpPr txBox="1">
              <a:spLocks/>
            </p:cNvSpPr>
            <p:nvPr/>
          </p:nvSpPr>
          <p:spPr>
            <a:xfrm>
              <a:off x="4673661" y="3527866"/>
              <a:ext cx="2262525" cy="411382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December 5</a:t>
              </a:r>
              <a:r>
                <a:rPr lang="en-US" sz="1575">
                  <a:latin typeface="Palatino Linotype" panose="02040502050505030304" pitchFamily="18" charset="0"/>
                </a:rPr>
                <a:t>– Troop initial order due in Smart Cookies</a:t>
              </a:r>
            </a:p>
            <a:p>
              <a:endParaRPr lang="en-US" sz="1575">
                <a:latin typeface="Palatino Linotype" panose="02040502050505030304" pitchFamily="18" charset="0"/>
              </a:endParaRPr>
            </a:p>
            <a:p>
              <a:r>
                <a:rPr lang="en-US" sz="1575" b="1">
                  <a:latin typeface="Palatino Linotype" panose="02040502050505030304" pitchFamily="18" charset="0"/>
                </a:rPr>
                <a:t>December 8 </a:t>
              </a:r>
              <a:r>
                <a:rPr lang="en-US" sz="1575" b="1" baseline="30000">
                  <a:latin typeface="Palatino Linotype" panose="02040502050505030304" pitchFamily="18" charset="0"/>
                </a:rPr>
                <a:t> </a:t>
              </a:r>
              <a:r>
                <a:rPr lang="en-US" sz="1575" baseline="30000">
                  <a:latin typeface="Palatino Linotype" panose="02040502050505030304" pitchFamily="18" charset="0"/>
                </a:rPr>
                <a:t>-</a:t>
              </a:r>
              <a:r>
                <a:rPr lang="en-US" sz="1575">
                  <a:latin typeface="Palatino Linotype" panose="02040502050505030304" pitchFamily="18" charset="0"/>
                </a:rPr>
                <a:t> Digital Cookie e-mails launched to both girls and troop volunteers</a:t>
              </a:r>
            </a:p>
            <a:p>
              <a:endParaRPr lang="en-US" sz="1575">
                <a:latin typeface="Palatino Linotype" panose="02040502050505030304" pitchFamily="18" charset="0"/>
              </a:endParaRPr>
            </a:p>
            <a:p>
              <a:r>
                <a:rPr lang="en-US" sz="1575" b="1">
                  <a:latin typeface="Palatino Linotype" panose="02040502050505030304" pitchFamily="18" charset="0"/>
                </a:rPr>
                <a:t>December 16 </a:t>
              </a:r>
              <a:r>
                <a:rPr lang="en-US" sz="1575">
                  <a:latin typeface="Palatino Linotype" panose="02040502050505030304" pitchFamily="18" charset="0"/>
                </a:rPr>
                <a:t>– Cookie Program begins</a:t>
              </a:r>
            </a:p>
          </p:txBody>
        </p:sp>
        <p:sp>
          <p:nvSpPr>
            <p:cNvPr id="10" name="Text Placeholder 7">
              <a:extLst>
                <a:ext uri="{FF2B5EF4-FFF2-40B4-BE49-F238E27FC236}">
                  <a16:creationId xmlns:a16="http://schemas.microsoft.com/office/drawing/2014/main" id="{0076E036-01DB-45F7-66CD-071BEFDCD877}"/>
                </a:ext>
              </a:extLst>
            </p:cNvPr>
            <p:cNvSpPr txBox="1">
              <a:spLocks/>
            </p:cNvSpPr>
            <p:nvPr/>
          </p:nvSpPr>
          <p:spPr>
            <a:xfrm>
              <a:off x="7105858" y="3527865"/>
              <a:ext cx="2124902" cy="3343275"/>
            </a:xfrm>
            <a:prstGeom prst="rect">
              <a:avLst/>
            </a:prstGeom>
          </p:spPr>
          <p:txBody>
            <a:bodyPr lIns="91440" tIns="45720" rIns="91440" bIns="4572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50" b="1">
                  <a:latin typeface="Palatino Linotype"/>
                </a:rPr>
                <a:t>January 3</a:t>
              </a:r>
              <a:r>
                <a:rPr lang="en-US" sz="1550">
                  <a:latin typeface="Palatino Linotype"/>
                </a:rPr>
                <a:t> – Start of booth lottery selections</a:t>
              </a:r>
            </a:p>
            <a:p>
              <a:endParaRPr lang="en-US" sz="1575">
                <a:latin typeface="Palatino Linotype" panose="02040502050505030304" pitchFamily="18" charset="0"/>
              </a:endParaRPr>
            </a:p>
            <a:p>
              <a:r>
                <a:rPr lang="en-US" sz="1550" b="1">
                  <a:latin typeface="Palatino Linotype"/>
                </a:rPr>
                <a:t>January 7– 10</a:t>
              </a:r>
              <a:r>
                <a:rPr lang="en-US" sz="1550">
                  <a:latin typeface="Palatino Linotype"/>
                </a:rPr>
                <a:t> – Cookie deliveries</a:t>
              </a:r>
            </a:p>
            <a:p>
              <a:endParaRPr lang="en-US" sz="1575">
                <a:latin typeface="Palatino Linotype" panose="02040502050505030304" pitchFamily="18" charset="0"/>
              </a:endParaRPr>
            </a:p>
            <a:p>
              <a:r>
                <a:rPr lang="en-US" sz="1550" b="1">
                  <a:latin typeface="Palatino Linotype"/>
                </a:rPr>
                <a:t>January 10 – 18 </a:t>
              </a:r>
              <a:r>
                <a:rPr lang="en-US" sz="1550">
                  <a:latin typeface="Palatino Linotype"/>
                </a:rPr>
                <a:t>– Walk-about week</a:t>
              </a:r>
            </a:p>
            <a:p>
              <a:endParaRPr lang="en-US" sz="1575">
                <a:latin typeface="Palatino Linotype" panose="02040502050505030304" pitchFamily="18" charset="0"/>
              </a:endParaRPr>
            </a:p>
            <a:p>
              <a:r>
                <a:rPr lang="en-US" sz="1550" b="1">
                  <a:latin typeface="Palatino Linotype"/>
                </a:rPr>
                <a:t>January 12 </a:t>
              </a:r>
              <a:r>
                <a:rPr lang="en-US" sz="1550">
                  <a:latin typeface="Palatino Linotype"/>
                </a:rPr>
                <a:t>– Cupboards open</a:t>
              </a:r>
            </a:p>
            <a:p>
              <a:endParaRPr lang="en-US" sz="1575">
                <a:latin typeface="Palatino Linotype" panose="02040502050505030304" pitchFamily="18" charset="0"/>
              </a:endParaRPr>
            </a:p>
            <a:p>
              <a:r>
                <a:rPr lang="en-US" sz="1550" b="1">
                  <a:latin typeface="Palatino Linotype"/>
                </a:rPr>
                <a:t>January 16 </a:t>
              </a:r>
              <a:r>
                <a:rPr lang="en-US" sz="1550">
                  <a:latin typeface="Palatino Linotype"/>
                </a:rPr>
                <a:t>– Booth sales begin</a:t>
              </a:r>
            </a:p>
          </p:txBody>
        </p:sp>
        <p:sp>
          <p:nvSpPr>
            <p:cNvPr id="11" name="Text Placeholder 8">
              <a:extLst>
                <a:ext uri="{FF2B5EF4-FFF2-40B4-BE49-F238E27FC236}">
                  <a16:creationId xmlns:a16="http://schemas.microsoft.com/office/drawing/2014/main" id="{5276952F-6E5C-ACCC-8C8A-44330E09EE83}"/>
                </a:ext>
              </a:extLst>
            </p:cNvPr>
            <p:cNvSpPr txBox="1">
              <a:spLocks/>
            </p:cNvSpPr>
            <p:nvPr/>
          </p:nvSpPr>
          <p:spPr>
            <a:xfrm>
              <a:off x="9230759" y="3525417"/>
              <a:ext cx="2276232" cy="3657207"/>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February 2 </a:t>
              </a:r>
              <a:r>
                <a:rPr lang="en-US" sz="1575">
                  <a:latin typeface="Palatino Linotype" panose="02040502050505030304" pitchFamily="18" charset="0"/>
                </a:rPr>
                <a:t>– Troops can begin changing proceeds and recognition plans in Smart Cookies</a:t>
              </a:r>
              <a:endParaRPr lang="en-US" sz="1575" b="1">
                <a:latin typeface="Palatino Linotype" panose="02040502050505030304" pitchFamily="18" charset="0"/>
              </a:endParaRPr>
            </a:p>
            <a:p>
              <a:endParaRPr lang="en-US" sz="1575" b="1">
                <a:latin typeface="Palatino Linotype" panose="02040502050505030304" pitchFamily="18" charset="0"/>
              </a:endParaRPr>
            </a:p>
            <a:p>
              <a:r>
                <a:rPr lang="en-US" sz="1550" b="1">
                  <a:latin typeface="Palatino Linotype"/>
                </a:rPr>
                <a:t>February 16 </a:t>
              </a:r>
              <a:r>
                <a:rPr lang="en-US" sz="1550">
                  <a:latin typeface="Palatino Linotype"/>
                </a:rPr>
                <a:t>– Troops can begin creating recognition orders in Smart Cookies</a:t>
              </a:r>
            </a:p>
            <a:p>
              <a:endParaRPr lang="en-US" sz="1575">
                <a:latin typeface="Palatino Linotype" panose="02040502050505030304" pitchFamily="18" charset="0"/>
              </a:endParaRPr>
            </a:p>
          </p:txBody>
        </p:sp>
        <p:sp>
          <p:nvSpPr>
            <p:cNvPr id="12" name="Text Placeholder 9">
              <a:extLst>
                <a:ext uri="{FF2B5EF4-FFF2-40B4-BE49-F238E27FC236}">
                  <a16:creationId xmlns:a16="http://schemas.microsoft.com/office/drawing/2014/main" id="{87952B38-57ED-837F-7D68-16000A2BCBE3}"/>
                </a:ext>
              </a:extLst>
            </p:cNvPr>
            <p:cNvSpPr txBox="1">
              <a:spLocks/>
            </p:cNvSpPr>
            <p:nvPr/>
          </p:nvSpPr>
          <p:spPr>
            <a:xfrm>
              <a:off x="11619611" y="3527867"/>
              <a:ext cx="2181954" cy="4113824"/>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50" b="1">
                  <a:solidFill>
                    <a:srgbClr val="FF0000"/>
                  </a:solidFill>
                  <a:latin typeface="Palatino Linotype"/>
                </a:rPr>
                <a:t>NEW</a:t>
              </a:r>
              <a:r>
                <a:rPr lang="en-US" sz="1550" b="1">
                  <a:latin typeface="Palatino Linotype"/>
                </a:rPr>
                <a:t> March 15</a:t>
              </a:r>
              <a:r>
                <a:rPr lang="en-US" sz="1550">
                  <a:latin typeface="Palatino Linotype"/>
                </a:rPr>
                <a:t> – Program ends</a:t>
              </a:r>
            </a:p>
            <a:p>
              <a:endParaRPr lang="en-US" sz="1575">
                <a:latin typeface="Palatino Linotype" panose="02040502050505030304" pitchFamily="18" charset="0"/>
              </a:endParaRPr>
            </a:p>
            <a:p>
              <a:r>
                <a:rPr lang="en-US" sz="1575" b="1">
                  <a:latin typeface="Palatino Linotype" panose="02040502050505030304" pitchFamily="18" charset="0"/>
                </a:rPr>
                <a:t>March 5 </a:t>
              </a:r>
              <a:r>
                <a:rPr lang="en-US" sz="1575">
                  <a:latin typeface="Palatino Linotype" panose="02040502050505030304" pitchFamily="18" charset="0"/>
                </a:rPr>
                <a:t>– First ACH withdrawal</a:t>
              </a:r>
            </a:p>
            <a:p>
              <a:endParaRPr lang="en-US" sz="1575">
                <a:latin typeface="Palatino Linotype" panose="02040502050505030304" pitchFamily="18" charset="0"/>
              </a:endParaRPr>
            </a:p>
            <a:p>
              <a:r>
                <a:rPr lang="en-US" sz="1550" b="1">
                  <a:solidFill>
                    <a:srgbClr val="FF0000"/>
                  </a:solidFill>
                  <a:latin typeface="Palatino Linotype"/>
                </a:rPr>
                <a:t>NEW </a:t>
              </a:r>
              <a:r>
                <a:rPr lang="en-US" sz="1550" b="1">
                  <a:latin typeface="Palatino Linotype"/>
                </a:rPr>
                <a:t>March 24 </a:t>
              </a:r>
              <a:r>
                <a:rPr lang="en-US" sz="1550">
                  <a:latin typeface="Palatino Linotype"/>
                </a:rPr>
                <a:t>– Buy 5 entries due council</a:t>
              </a:r>
            </a:p>
            <a:p>
              <a:endParaRPr lang="en-US" sz="1575">
                <a:latin typeface="Palatino Linotype" panose="02040502050505030304" pitchFamily="18" charset="0"/>
              </a:endParaRPr>
            </a:p>
            <a:p>
              <a:r>
                <a:rPr lang="en-US" sz="1550" b="1">
                  <a:solidFill>
                    <a:srgbClr val="FF0000"/>
                  </a:solidFill>
                  <a:latin typeface="Palatino Linotype"/>
                </a:rPr>
                <a:t>NEW </a:t>
              </a:r>
              <a:r>
                <a:rPr lang="en-US" sz="1550" b="1">
                  <a:latin typeface="Palatino Linotype"/>
                </a:rPr>
                <a:t>April 16 </a:t>
              </a:r>
              <a:r>
                <a:rPr lang="en-US" sz="1550">
                  <a:latin typeface="Palatino Linotype"/>
                </a:rPr>
                <a:t>– Second/final ACH withdrawal</a:t>
              </a:r>
            </a:p>
            <a:p>
              <a:endParaRPr lang="en-US" sz="1550">
                <a:latin typeface="Palatino Linotype" panose="02040502050505030304" pitchFamily="18" charset="0"/>
              </a:endParaRPr>
            </a:p>
            <a:p>
              <a:r>
                <a:rPr lang="en-US" sz="1550" b="1">
                  <a:solidFill>
                    <a:srgbClr val="FF0000"/>
                  </a:solidFill>
                  <a:latin typeface="Palatino Linotype"/>
                </a:rPr>
                <a:t>NEW </a:t>
              </a:r>
              <a:r>
                <a:rPr lang="en-US" sz="1550" b="1">
                  <a:latin typeface="Palatino Linotype"/>
                </a:rPr>
                <a:t>April 23 </a:t>
              </a:r>
              <a:r>
                <a:rPr lang="en-US" sz="1550">
                  <a:latin typeface="Palatino Linotype"/>
                </a:rPr>
                <a:t>– ACH credits</a:t>
              </a:r>
            </a:p>
            <a:p>
              <a:endParaRPr lang="en-US" sz="1575"/>
            </a:p>
          </p:txBody>
        </p:sp>
      </p:grpSp>
      <p:pic>
        <p:nvPicPr>
          <p:cNvPr id="2" name="Picture 1">
            <a:extLst>
              <a:ext uri="{FF2B5EF4-FFF2-40B4-BE49-F238E27FC236}">
                <a16:creationId xmlns:a16="http://schemas.microsoft.com/office/drawing/2014/main" id="{AD21B949-4EF9-883D-79BC-4472872213D8}"/>
              </a:ext>
            </a:extLst>
          </p:cNvPr>
          <p:cNvPicPr>
            <a:picLocks noChangeAspect="1"/>
          </p:cNvPicPr>
          <p:nvPr/>
        </p:nvPicPr>
        <p:blipFill>
          <a:blip r:embed="rId3"/>
          <a:stretch>
            <a:fillRect/>
          </a:stretch>
        </p:blipFill>
        <p:spPr>
          <a:xfrm>
            <a:off x="2285996" y="8101721"/>
            <a:ext cx="13716000" cy="1371600"/>
          </a:xfrm>
          <a:prstGeom prst="rect">
            <a:avLst/>
          </a:prstGeom>
        </p:spPr>
      </p:pic>
      <p:sp>
        <p:nvSpPr>
          <p:cNvPr id="13" name="TextBox 3">
            <a:extLst>
              <a:ext uri="{FF2B5EF4-FFF2-40B4-BE49-F238E27FC236}">
                <a16:creationId xmlns:a16="http://schemas.microsoft.com/office/drawing/2014/main" id="{BA091106-F1A8-E0DC-43BF-360544900A31}"/>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Tree>
    <p:extLst>
      <p:ext uri="{BB962C8B-B14F-4D97-AF65-F5344CB8AC3E}">
        <p14:creationId xmlns:p14="http://schemas.microsoft.com/office/powerpoint/2010/main" val="9450010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2BF72-69E6-3020-21D9-72298658753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0FB1591-B3AB-756B-2A7F-C4CB22105C84}"/>
              </a:ext>
            </a:extLst>
          </p:cNvPr>
          <p:cNvSpPr txBox="1"/>
          <p:nvPr/>
        </p:nvSpPr>
        <p:spPr>
          <a:xfrm>
            <a:off x="6768763" y="722274"/>
            <a:ext cx="12546779" cy="3517566"/>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rPr>
              <a:t>Curiosity Quest</a:t>
            </a:r>
            <a:endParaRPr lang="en-US" sz="5000" b="1">
              <a:solidFill>
                <a:srgbClr val="000000"/>
              </a:solidFill>
              <a:latin typeface="Calibri"/>
              <a:ea typeface="Calibri"/>
              <a:cs typeface="Calibri"/>
            </a:endParaRPr>
          </a:p>
          <a:p>
            <a:pPr algn="ctr">
              <a:lnSpc>
                <a:spcPts val="6998"/>
              </a:lnSpc>
            </a:pPr>
            <a:r>
              <a:rPr lang="en-US" sz="5000" b="1" spc="118">
                <a:latin typeface="Girl Scout 2"/>
                <a:ea typeface="Calibri"/>
                <a:cs typeface="Calibri"/>
              </a:rPr>
              <a:t>Saturday, April 11</a:t>
            </a:r>
          </a:p>
          <a:p>
            <a:pPr algn="ctr">
              <a:lnSpc>
                <a:spcPts val="6998"/>
              </a:lnSpc>
            </a:pPr>
            <a:r>
              <a:rPr lang="en-US" sz="5000" b="1" spc="118">
                <a:latin typeface="Girl Scout 2"/>
                <a:ea typeface="Calibri"/>
                <a:cs typeface="Calibri"/>
              </a:rPr>
              <a:t>10:30 a.m. - 1:30 p.m.</a:t>
            </a:r>
          </a:p>
          <a:p>
            <a:pPr algn="ctr">
              <a:lnSpc>
                <a:spcPts val="6998"/>
              </a:lnSpc>
            </a:pPr>
            <a:r>
              <a:rPr lang="en-US" sz="5000" b="1" spc="118" err="1">
                <a:latin typeface="Girl Scout 2"/>
                <a:ea typeface="Calibri"/>
                <a:cs typeface="Calibri"/>
              </a:rPr>
              <a:t>Kaleideum</a:t>
            </a:r>
            <a:r>
              <a:rPr lang="en-US" sz="5000" b="1" spc="118">
                <a:latin typeface="Girl Scout 2"/>
                <a:ea typeface="Calibri"/>
                <a:cs typeface="Calibri"/>
              </a:rPr>
              <a:t>, Winston-Salem</a:t>
            </a:r>
          </a:p>
        </p:txBody>
      </p:sp>
      <p:sp>
        <p:nvSpPr>
          <p:cNvPr id="2" name="Freeform 2">
            <a:extLst>
              <a:ext uri="{FF2B5EF4-FFF2-40B4-BE49-F238E27FC236}">
                <a16:creationId xmlns:a16="http://schemas.microsoft.com/office/drawing/2014/main" id="{300BB36F-3779-2358-6968-C2112AD3544D}"/>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pic>
        <p:nvPicPr>
          <p:cNvPr id="8" name="Picture 7" descr="A purple hexagon with a pink ribbon and a pink banner with text&#10;&#10;AI-generated content may be incorrect.">
            <a:extLst>
              <a:ext uri="{FF2B5EF4-FFF2-40B4-BE49-F238E27FC236}">
                <a16:creationId xmlns:a16="http://schemas.microsoft.com/office/drawing/2014/main" id="{3575EF9D-6A9B-E037-22B3-0B95BB1A086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31619" y="2235302"/>
            <a:ext cx="5864020" cy="5844355"/>
          </a:xfrm>
          <a:prstGeom prst="rect">
            <a:avLst/>
          </a:prstGeom>
        </p:spPr>
      </p:pic>
      <p:sp>
        <p:nvSpPr>
          <p:cNvPr id="4" name="TextBox 3">
            <a:extLst>
              <a:ext uri="{FF2B5EF4-FFF2-40B4-BE49-F238E27FC236}">
                <a16:creationId xmlns:a16="http://schemas.microsoft.com/office/drawing/2014/main" id="{5FF035C3-11A6-C2E7-A8FE-055CD004D73E}"/>
              </a:ext>
            </a:extLst>
          </p:cNvPr>
          <p:cNvSpPr txBox="1"/>
          <p:nvPr/>
        </p:nvSpPr>
        <p:spPr>
          <a:xfrm>
            <a:off x="7907310" y="5227820"/>
            <a:ext cx="4815588"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irl Scout 1"/>
                <a:ea typeface="Calibri"/>
                <a:cs typeface="Calibri"/>
              </a:rPr>
              <a:t>Featured guest speaker:</a:t>
            </a:r>
          </a:p>
          <a:p>
            <a:endParaRPr lang="en-US" sz="2400">
              <a:latin typeface="Girl Scout 1"/>
              <a:ea typeface="Calibri"/>
              <a:cs typeface="Calibri"/>
            </a:endParaRPr>
          </a:p>
          <a:p>
            <a:r>
              <a:rPr lang="en-US" sz="2400">
                <a:latin typeface="Girl Scout 1"/>
                <a:ea typeface="Calibri"/>
                <a:cs typeface="Calibri"/>
              </a:rPr>
              <a:t>Dr. Mary Lynn Dittmar</a:t>
            </a:r>
            <a:br>
              <a:rPr lang="en-US" sz="2400">
                <a:latin typeface="Girl Scout 1"/>
                <a:ea typeface="Calibri"/>
                <a:cs typeface="Calibri"/>
              </a:rPr>
            </a:br>
            <a:r>
              <a:rPr lang="en-US" sz="2400">
                <a:latin typeface="Girl Scout 1"/>
                <a:ea typeface="Calibri"/>
                <a:cs typeface="Calibri"/>
              </a:rPr>
              <a:t>President, Dittmar Associates</a:t>
            </a:r>
            <a:br>
              <a:rPr lang="en-US" sz="2400">
                <a:latin typeface="Girl Scout 1"/>
                <a:ea typeface="Calibri"/>
                <a:cs typeface="Calibri"/>
              </a:rPr>
            </a:br>
            <a:r>
              <a:rPr lang="en-US" sz="2400">
                <a:latin typeface="Girl Scout 1"/>
                <a:ea typeface="Calibri"/>
                <a:cs typeface="Calibri"/>
              </a:rPr>
              <a:t>Space industry leader and policy maker</a:t>
            </a:r>
          </a:p>
          <a:p>
            <a:endParaRPr lang="en-US">
              <a:latin typeface="Girl Scout 1"/>
              <a:ea typeface="Calibri"/>
              <a:cs typeface="Calibri"/>
            </a:endParaRPr>
          </a:p>
          <a:p>
            <a:r>
              <a:rPr lang="en-US" sz="2400">
                <a:latin typeface="Girl Scout 1"/>
                <a:ea typeface="Calibri"/>
                <a:cs typeface="Calibri"/>
              </a:rPr>
              <a:t>Ticket includes an all-day pass to the children's museum and three hours of Girl Scout programming!</a:t>
            </a:r>
            <a:endParaRPr lang="en-US">
              <a:ea typeface="Calibri"/>
              <a:cs typeface="Calibri"/>
            </a:endParaRPr>
          </a:p>
        </p:txBody>
      </p:sp>
      <p:pic>
        <p:nvPicPr>
          <p:cNvPr id="6" name="Picture 5" descr="A person smiling for a picture&#10;&#10;AI-generated content may be incorrect.">
            <a:extLst>
              <a:ext uri="{FF2B5EF4-FFF2-40B4-BE49-F238E27FC236}">
                <a16:creationId xmlns:a16="http://schemas.microsoft.com/office/drawing/2014/main" id="{2673891A-9CD9-63F3-5018-678B4A8EEB65}"/>
              </a:ext>
            </a:extLst>
          </p:cNvPr>
          <p:cNvPicPr>
            <a:picLocks noChangeAspect="1"/>
          </p:cNvPicPr>
          <p:nvPr/>
        </p:nvPicPr>
        <p:blipFill>
          <a:blip r:embed="rId7"/>
          <a:stretch>
            <a:fillRect/>
          </a:stretch>
        </p:blipFill>
        <p:spPr>
          <a:xfrm>
            <a:off x="12723803" y="4646950"/>
            <a:ext cx="4982429" cy="4646951"/>
          </a:xfrm>
          <a:prstGeom prst="rect">
            <a:avLst/>
          </a:prstGeom>
        </p:spPr>
      </p:pic>
    </p:spTree>
    <p:extLst>
      <p:ext uri="{BB962C8B-B14F-4D97-AF65-F5344CB8AC3E}">
        <p14:creationId xmlns:p14="http://schemas.microsoft.com/office/powerpoint/2010/main" val="3025944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4A20A-02C7-0652-7D2B-BC06454F23E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CC516E4-7568-049B-C27E-7DCFF29DF2E3}"/>
              </a:ext>
            </a:extLst>
          </p:cNvPr>
          <p:cNvSpPr txBox="1"/>
          <p:nvPr/>
        </p:nvSpPr>
        <p:spPr>
          <a:xfrm>
            <a:off x="6768763" y="722274"/>
            <a:ext cx="12546779" cy="838691"/>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rPr>
              <a:t>Daisies/Brownies/Juniors</a:t>
            </a:r>
            <a:endParaRPr lang="en-US" sz="5000" b="1">
              <a:ea typeface="Calibri"/>
              <a:cs typeface="Calibri"/>
            </a:endParaRPr>
          </a:p>
        </p:txBody>
      </p:sp>
      <p:sp>
        <p:nvSpPr>
          <p:cNvPr id="2" name="Freeform 2">
            <a:extLst>
              <a:ext uri="{FF2B5EF4-FFF2-40B4-BE49-F238E27FC236}">
                <a16:creationId xmlns:a16="http://schemas.microsoft.com/office/drawing/2014/main" id="{1B56C7D0-DC7E-C6F5-D3D0-E4ADE92C3B3C}"/>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5" name="TextBox 4">
            <a:extLst>
              <a:ext uri="{FF2B5EF4-FFF2-40B4-BE49-F238E27FC236}">
                <a16:creationId xmlns:a16="http://schemas.microsoft.com/office/drawing/2014/main" id="{8CD97AD5-CBA0-FC8D-AEA8-6B8CE0CD6157}"/>
              </a:ext>
            </a:extLst>
          </p:cNvPr>
          <p:cNvSpPr txBox="1"/>
          <p:nvPr/>
        </p:nvSpPr>
        <p:spPr>
          <a:xfrm>
            <a:off x="8073712" y="1855981"/>
            <a:ext cx="9936879" cy="89562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irl Scout 1"/>
                <a:ea typeface="Calibri"/>
                <a:cs typeface="Calibri"/>
              </a:rPr>
              <a:t>March 7 – Design in Nature, Winston-Salem</a:t>
            </a:r>
            <a:endParaRPr lang="en-US" sz="2400">
              <a:latin typeface="Girl Scout 1"/>
            </a:endParaRPr>
          </a:p>
          <a:p>
            <a:r>
              <a:rPr lang="en-US" sz="2400">
                <a:latin typeface="Girl Scout 1"/>
                <a:ea typeface="Calibri"/>
                <a:cs typeface="Calibri"/>
              </a:rPr>
              <a:t>March 8 – Climbing Day at Fiddlehead Farm &amp; Forest, Fletcher</a:t>
            </a:r>
          </a:p>
          <a:p>
            <a:r>
              <a:rPr lang="en-US" sz="2400">
                <a:latin typeface="Girl Scout 1"/>
                <a:ea typeface="Calibri"/>
                <a:cs typeface="Calibri"/>
              </a:rPr>
              <a:t>March 8 – Coppelia with the Charlotte Youth Ballet, Charlotte</a:t>
            </a:r>
          </a:p>
          <a:p>
            <a:r>
              <a:rPr lang="en-US" sz="2400">
                <a:latin typeface="Girl Scout 1"/>
                <a:ea typeface="Calibri"/>
                <a:cs typeface="Calibri"/>
              </a:rPr>
              <a:t>March 8 - Gargoyles Hockey Game, Greensboro</a:t>
            </a:r>
          </a:p>
          <a:p>
            <a:r>
              <a:rPr lang="en-US" sz="2400">
                <a:latin typeface="Girl Scout 1"/>
                <a:ea typeface="Calibri"/>
                <a:cs typeface="Calibri"/>
              </a:rPr>
              <a:t>March 14 – Girl Scout Fest, All Service Centers</a:t>
            </a:r>
          </a:p>
          <a:p>
            <a:r>
              <a:rPr lang="en-US" sz="2400">
                <a:latin typeface="Girl Scout 1"/>
                <a:ea typeface="Calibri"/>
                <a:cs typeface="Calibri"/>
              </a:rPr>
              <a:t>March 14 – Fantastic Plants, </a:t>
            </a:r>
            <a:r>
              <a:rPr lang="en-US" sz="2400" err="1">
                <a:latin typeface="Girl Scout 1"/>
                <a:ea typeface="Calibri"/>
                <a:cs typeface="Calibri"/>
              </a:rPr>
              <a:t>KidSenses</a:t>
            </a:r>
            <a:r>
              <a:rPr lang="en-US" sz="2400">
                <a:latin typeface="Girl Scout 1"/>
                <a:ea typeface="Calibri"/>
                <a:cs typeface="Calibri"/>
              </a:rPr>
              <a:t>, Rutherfordton</a:t>
            </a:r>
          </a:p>
          <a:p>
            <a:r>
              <a:rPr lang="en-US" sz="2400">
                <a:latin typeface="Girl Scout 1"/>
                <a:ea typeface="Calibri"/>
                <a:cs typeface="Calibri"/>
              </a:rPr>
              <a:t>March 21 – Power of Me!  &amp; Rise Up: Mental Health Day for Juniors with MADD, Hickory</a:t>
            </a:r>
          </a:p>
          <a:p>
            <a:r>
              <a:rPr lang="en-US" sz="2400">
                <a:latin typeface="Girl Scout 1"/>
                <a:ea typeface="Calibri"/>
                <a:cs typeface="Calibri"/>
              </a:rPr>
              <a:t>March 21  - Junior RIIT Explorer, Circle C</a:t>
            </a:r>
          </a:p>
          <a:p>
            <a:r>
              <a:rPr lang="en-US" sz="2400">
                <a:latin typeface="Girl Scout 1"/>
                <a:ea typeface="Calibri"/>
                <a:cs typeface="Calibri"/>
              </a:rPr>
              <a:t>March 28 – Ring Around the Planets, </a:t>
            </a:r>
            <a:r>
              <a:rPr lang="en-US" sz="2400" err="1">
                <a:latin typeface="Girl Scout 1"/>
                <a:ea typeface="Calibri"/>
                <a:cs typeface="Calibri"/>
              </a:rPr>
              <a:t>KidSenses</a:t>
            </a:r>
            <a:r>
              <a:rPr lang="en-US" sz="2400">
                <a:latin typeface="Girl Scout 1"/>
                <a:ea typeface="Calibri"/>
                <a:cs typeface="Calibri"/>
              </a:rPr>
              <a:t>, Rutherfordton</a:t>
            </a:r>
          </a:p>
          <a:p>
            <a:r>
              <a:rPr lang="en-US" sz="2400">
                <a:latin typeface="Girl Scout 1"/>
                <a:ea typeface="Calibri"/>
                <a:cs typeface="Calibri"/>
              </a:rPr>
              <a:t>April 11 – LEGO Liaison &amp; Structurally Speaking, </a:t>
            </a:r>
            <a:r>
              <a:rPr lang="en-US" sz="2400" err="1">
                <a:latin typeface="Girl Scout 1"/>
                <a:ea typeface="Calibri"/>
                <a:cs typeface="Calibri"/>
              </a:rPr>
              <a:t>KidSenses</a:t>
            </a:r>
            <a:r>
              <a:rPr lang="en-US" sz="2400">
                <a:latin typeface="Girl Scout 1"/>
                <a:ea typeface="Calibri"/>
                <a:cs typeface="Calibri"/>
              </a:rPr>
              <a:t>, Rutherfordton</a:t>
            </a:r>
          </a:p>
          <a:p>
            <a:r>
              <a:rPr lang="en-US" sz="2400">
                <a:latin typeface="Girl Scout 1"/>
                <a:ea typeface="Calibri"/>
                <a:cs typeface="Calibri"/>
              </a:rPr>
              <a:t>April 11 – Curiosity Quest, Winston-Salem</a:t>
            </a:r>
          </a:p>
          <a:p>
            <a:r>
              <a:rPr lang="en-US" sz="2400">
                <a:latin typeface="Girl Scout 1"/>
                <a:ea typeface="Calibri"/>
                <a:cs typeface="Calibri"/>
              </a:rPr>
              <a:t>April 19 – Safe @ Home for Juniors, Gastonia</a:t>
            </a:r>
            <a:endParaRPr lang="en-US" sz="2400">
              <a:latin typeface="Girl Scout 1"/>
            </a:endParaRPr>
          </a:p>
          <a:p>
            <a:r>
              <a:rPr lang="en-US" sz="2400">
                <a:latin typeface="Girl Scout 1"/>
                <a:ea typeface="Calibri"/>
                <a:cs typeface="Calibri"/>
              </a:rPr>
              <a:t>April 25 – Science Shenanigans, </a:t>
            </a:r>
            <a:r>
              <a:rPr lang="en-US" sz="2400" err="1">
                <a:latin typeface="Girl Scout 1"/>
                <a:ea typeface="Calibri"/>
                <a:cs typeface="Calibri"/>
              </a:rPr>
              <a:t>KidSenses</a:t>
            </a:r>
            <a:r>
              <a:rPr lang="en-US" sz="2400">
                <a:latin typeface="Girl Scout 1"/>
                <a:ea typeface="Calibri"/>
                <a:cs typeface="Calibri"/>
              </a:rPr>
              <a:t>, Rutherfordton</a:t>
            </a:r>
            <a:endParaRPr lang="en-US" sz="2400">
              <a:latin typeface="Girl Scout 1"/>
            </a:endParaRPr>
          </a:p>
          <a:p>
            <a:r>
              <a:rPr lang="en-US" sz="2400">
                <a:latin typeface="Girl Scout 1"/>
                <a:ea typeface="Calibri"/>
                <a:cs typeface="Calibri"/>
              </a:rPr>
              <a:t>May 2 – GS Day at the NC Transportation Museum, Spencer</a:t>
            </a:r>
          </a:p>
          <a:p>
            <a:r>
              <a:rPr lang="en-US" sz="2400">
                <a:latin typeface="Girl Scout 1"/>
                <a:ea typeface="Calibri"/>
                <a:cs typeface="Calibri"/>
              </a:rPr>
              <a:t>May 9 – Naturally Artificial, </a:t>
            </a:r>
            <a:r>
              <a:rPr lang="en-US" sz="2400" err="1">
                <a:latin typeface="Girl Scout 1"/>
                <a:ea typeface="Calibri"/>
                <a:cs typeface="Calibri"/>
              </a:rPr>
              <a:t>KidSenses</a:t>
            </a:r>
            <a:r>
              <a:rPr lang="en-US" sz="2400">
                <a:latin typeface="Girl Scout 1"/>
                <a:ea typeface="Calibri"/>
                <a:cs typeface="Calibri"/>
              </a:rPr>
              <a:t>, Rutherfordton</a:t>
            </a:r>
          </a:p>
          <a:p>
            <a:r>
              <a:rPr lang="en-US" sz="2400">
                <a:latin typeface="Girl Scout 1"/>
                <a:ea typeface="Calibri"/>
                <a:cs typeface="Calibri"/>
              </a:rPr>
              <a:t>May 9 – Brownie Day Camp at the Little House, Brevard</a:t>
            </a:r>
          </a:p>
          <a:p>
            <a:r>
              <a:rPr lang="en-US" sz="2400">
                <a:latin typeface="Girl Scout 1"/>
                <a:ea typeface="Calibri"/>
                <a:cs typeface="Calibri"/>
              </a:rPr>
              <a:t>May 16 – Programmed to Doodle, </a:t>
            </a:r>
            <a:r>
              <a:rPr lang="en-US" sz="2400" err="1">
                <a:latin typeface="Girl Scout 1"/>
                <a:ea typeface="Calibri"/>
                <a:cs typeface="Calibri"/>
              </a:rPr>
              <a:t>KidSenses</a:t>
            </a:r>
            <a:r>
              <a:rPr lang="en-US" sz="2400">
                <a:latin typeface="Girl Scout 1"/>
                <a:ea typeface="Calibri"/>
                <a:cs typeface="Calibri"/>
              </a:rPr>
              <a:t>, Rutherfordton</a:t>
            </a:r>
          </a:p>
          <a:p>
            <a:r>
              <a:rPr lang="en-US" sz="2400">
                <a:latin typeface="Girl Scout 1"/>
                <a:ea typeface="Calibri"/>
                <a:cs typeface="Calibri"/>
              </a:rPr>
              <a:t>June 13 – Council-wide Bridging and Family Fun day, </a:t>
            </a:r>
            <a:r>
              <a:rPr lang="en-US" sz="2400" err="1">
                <a:latin typeface="Girl Scout 1"/>
                <a:ea typeface="Calibri"/>
                <a:cs typeface="Calibri"/>
              </a:rPr>
              <a:t>Keyauwee</a:t>
            </a:r>
            <a:r>
              <a:rPr lang="en-US" sz="2400">
                <a:latin typeface="Girl Scout 1"/>
                <a:ea typeface="Calibri"/>
                <a:cs typeface="Calibri"/>
              </a:rPr>
              <a:t> Program Center</a:t>
            </a:r>
          </a:p>
          <a:p>
            <a:endParaRPr lang="en-US">
              <a:latin typeface="Calibri"/>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6" name="Freeform 3" descr="A purple flower shaped object&#10;&#10;AI-generated content may be incorrect.">
            <a:extLst>
              <a:ext uri="{FF2B5EF4-FFF2-40B4-BE49-F238E27FC236}">
                <a16:creationId xmlns:a16="http://schemas.microsoft.com/office/drawing/2014/main" id="{CDE67626-A9BA-576C-EAD1-5B0FF1AEBD19}"/>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66959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A2400-2E8B-BF14-BA7E-9A7AD476A399}"/>
            </a:ext>
          </a:extLst>
        </p:cNvPr>
        <p:cNvGrpSpPr/>
        <p:nvPr/>
      </p:nvGrpSpPr>
      <p:grpSpPr>
        <a:xfrm>
          <a:off x="0" y="0"/>
          <a:ext cx="0" cy="0"/>
          <a:chOff x="0" y="0"/>
          <a:chExt cx="0" cy="0"/>
        </a:xfrm>
      </p:grpSpPr>
      <p:sp>
        <p:nvSpPr>
          <p:cNvPr id="10" name="Freeform 2">
            <a:extLst>
              <a:ext uri="{FF2B5EF4-FFF2-40B4-BE49-F238E27FC236}">
                <a16:creationId xmlns:a16="http://schemas.microsoft.com/office/drawing/2014/main" id="{15629511-0EE7-AB1A-DED8-F4673A35DA1E}"/>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6" name="TextBox 3">
            <a:extLst>
              <a:ext uri="{FF2B5EF4-FFF2-40B4-BE49-F238E27FC236}">
                <a16:creationId xmlns:a16="http://schemas.microsoft.com/office/drawing/2014/main" id="{B59A81D8-7414-1D8A-8FF2-FF9DE69B0F3C}"/>
              </a:ext>
            </a:extLst>
          </p:cNvPr>
          <p:cNvSpPr txBox="1"/>
          <p:nvPr/>
        </p:nvSpPr>
        <p:spPr>
          <a:xfrm>
            <a:off x="7595554" y="282024"/>
            <a:ext cx="10698176" cy="838691"/>
          </a:xfrm>
          <a:prstGeom prst="rect">
            <a:avLst/>
          </a:prstGeom>
        </p:spPr>
        <p:txBody>
          <a:bodyPr wrap="square" lIns="0" tIns="0" rIns="0" bIns="0" rtlCol="0" anchor="t">
            <a:spAutoFit/>
          </a:bodyPr>
          <a:lstStyle/>
          <a:p>
            <a:pPr algn="ctr">
              <a:lnSpc>
                <a:spcPts val="6999"/>
              </a:lnSpc>
            </a:pPr>
            <a:r>
              <a:rPr lang="en-US" sz="4400" b="1" spc="118" dirty="0">
                <a:solidFill>
                  <a:srgbClr val="000000"/>
                </a:solidFill>
                <a:latin typeface="Girl Scout 2"/>
              </a:rPr>
              <a:t>Cadettes/Seniors/Ambassadors</a:t>
            </a:r>
            <a:endParaRPr lang="en-US" sz="4400" b="1" dirty="0">
              <a:ea typeface="Calibri"/>
              <a:cs typeface="Calibri"/>
            </a:endParaRPr>
          </a:p>
        </p:txBody>
      </p:sp>
      <p:sp>
        <p:nvSpPr>
          <p:cNvPr id="3" name="Freeform 2">
            <a:extLst>
              <a:ext uri="{FF2B5EF4-FFF2-40B4-BE49-F238E27FC236}">
                <a16:creationId xmlns:a16="http://schemas.microsoft.com/office/drawing/2014/main" id="{852EC053-4CA7-A99F-A16E-A2E79BC0EA40}"/>
              </a:ext>
            </a:extLst>
          </p:cNvPr>
          <p:cNvSpPr/>
          <p:nvPr/>
        </p:nvSpPr>
        <p:spPr>
          <a:xfrm rot="5400000">
            <a:off x="-4422707"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7" name="TextBox 6">
            <a:extLst>
              <a:ext uri="{FF2B5EF4-FFF2-40B4-BE49-F238E27FC236}">
                <a16:creationId xmlns:a16="http://schemas.microsoft.com/office/drawing/2014/main" id="{6AB64EC7-BF83-333C-788D-B7C6E00DCAEC}"/>
              </a:ext>
            </a:extLst>
          </p:cNvPr>
          <p:cNvSpPr txBox="1"/>
          <p:nvPr/>
        </p:nvSpPr>
        <p:spPr>
          <a:xfrm>
            <a:off x="7995502" y="1134475"/>
            <a:ext cx="9897413" cy="9325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Girl Scout 1"/>
                <a:ea typeface="Calibri"/>
                <a:cs typeface="Calibri"/>
              </a:rPr>
              <a:t>March 5 – Gold Award Training, Virtual</a:t>
            </a:r>
            <a:endParaRPr lang="en-US" sz="2000">
              <a:ea typeface="Calibri"/>
              <a:cs typeface="Calibri"/>
            </a:endParaRPr>
          </a:p>
          <a:p>
            <a:r>
              <a:rPr lang="en-US" sz="2000">
                <a:latin typeface="Girl Scout 1"/>
                <a:ea typeface="Calibri"/>
                <a:cs typeface="Calibri"/>
              </a:rPr>
              <a:t>March 7 – Future Designer, Winston-Salem</a:t>
            </a:r>
          </a:p>
          <a:p>
            <a:r>
              <a:rPr lang="en-US" sz="2000">
                <a:latin typeface="Girl Scout 1"/>
                <a:ea typeface="Calibri"/>
                <a:cs typeface="Calibri"/>
              </a:rPr>
              <a:t>March 8 – Climbing Day at Fiddle Head Farm &amp; Forrest, Fletcher</a:t>
            </a:r>
          </a:p>
          <a:p>
            <a:r>
              <a:rPr lang="en-US" sz="2000">
                <a:latin typeface="Girl Scout 1"/>
                <a:ea typeface="Calibri"/>
                <a:cs typeface="Calibri"/>
              </a:rPr>
              <a:t>March 8 – Coppelia with the Charlotte Youth Ballet</a:t>
            </a:r>
            <a:endParaRPr lang="en-US" sz="2000">
              <a:latin typeface="Girl Scout 1"/>
            </a:endParaRPr>
          </a:p>
          <a:p>
            <a:r>
              <a:rPr lang="en-US" sz="2000">
                <a:latin typeface="Girl Scout 1"/>
                <a:ea typeface="Calibri"/>
                <a:cs typeface="Calibri"/>
              </a:rPr>
              <a:t>March 8 –Gargoyles Hockey Game, Greensboro</a:t>
            </a:r>
          </a:p>
          <a:p>
            <a:r>
              <a:rPr lang="en-US" sz="2000">
                <a:latin typeface="Girl Scout 1"/>
                <a:ea typeface="Calibri"/>
                <a:cs typeface="Calibri"/>
              </a:rPr>
              <a:t>March 14 – Girl Scout Fest! All Service Centers</a:t>
            </a:r>
          </a:p>
          <a:p>
            <a:r>
              <a:rPr lang="en-US" sz="2000">
                <a:latin typeface="Girl Scout 1"/>
                <a:ea typeface="Calibri"/>
                <a:cs typeface="Calibri"/>
              </a:rPr>
              <a:t>March 14 – Fantastic Plants,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March 16 – Highest Awards Info Night, Virtual</a:t>
            </a:r>
          </a:p>
          <a:p>
            <a:r>
              <a:rPr lang="en-US" sz="2000">
                <a:latin typeface="Girl Scout 1"/>
                <a:ea typeface="Calibri"/>
                <a:cs typeface="Calibri"/>
              </a:rPr>
              <a:t>March 21 - Power of Me!  &amp; Rise Up: Mental Health Day with MADD, Hickory</a:t>
            </a:r>
          </a:p>
          <a:p>
            <a:r>
              <a:rPr lang="en-US" sz="2000">
                <a:latin typeface="Girl Scout 1"/>
                <a:ea typeface="Calibri"/>
                <a:cs typeface="Calibri"/>
              </a:rPr>
              <a:t>March 28 – Ring Around the Planets,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March 28 – Sisterhood Success, Day with Kappa Delta, Wake Forest University</a:t>
            </a:r>
          </a:p>
          <a:p>
            <a:r>
              <a:rPr lang="en-US" sz="2000">
                <a:latin typeface="Girl Scout 1"/>
                <a:ea typeface="Calibri"/>
                <a:cs typeface="Calibri"/>
              </a:rPr>
              <a:t>March 28 – Kick Trash to the Can, Statesville</a:t>
            </a:r>
          </a:p>
          <a:p>
            <a:r>
              <a:rPr lang="en-US" sz="2000">
                <a:latin typeface="Girl Scout 1"/>
                <a:ea typeface="Calibri"/>
                <a:cs typeface="Calibri"/>
              </a:rPr>
              <a:t>March 31 – GS Legislative Day, Raleigh</a:t>
            </a:r>
          </a:p>
          <a:p>
            <a:r>
              <a:rPr lang="en-US" sz="2000">
                <a:latin typeface="Girl Scout 1"/>
                <a:ea typeface="Calibri"/>
                <a:cs typeface="Calibri"/>
              </a:rPr>
              <a:t>April 11 – LEGO Liaison &amp; Structurally Speaking,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April 11 – Curiosity Quest, Winston-Salem</a:t>
            </a:r>
          </a:p>
          <a:p>
            <a:r>
              <a:rPr lang="en-US" sz="2000">
                <a:latin typeface="Girl Scout 1"/>
                <a:ea typeface="Calibri"/>
                <a:cs typeface="Calibri"/>
              </a:rPr>
              <a:t>April 13 – Gold Award Training, Virtual</a:t>
            </a:r>
          </a:p>
          <a:p>
            <a:r>
              <a:rPr lang="en-US" sz="2000">
                <a:latin typeface="Girl Scout 1"/>
                <a:ea typeface="Calibri"/>
                <a:cs typeface="Calibri"/>
              </a:rPr>
              <a:t>April 18 – Blow It Up,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April 19 – Safe @ Home, Gastonia</a:t>
            </a:r>
          </a:p>
          <a:p>
            <a:r>
              <a:rPr lang="en-US" sz="2000">
                <a:latin typeface="Girl Scout 1"/>
                <a:ea typeface="Calibri"/>
                <a:cs typeface="Calibri"/>
              </a:rPr>
              <a:t>April 25 – Annual Meeting, Thomasville</a:t>
            </a:r>
          </a:p>
          <a:p>
            <a:r>
              <a:rPr lang="en-US" sz="2000">
                <a:latin typeface="Girl Scout 1"/>
                <a:ea typeface="Calibri"/>
                <a:cs typeface="Calibri"/>
              </a:rPr>
              <a:t>April 25 – Science Shenanigans, </a:t>
            </a:r>
            <a:r>
              <a:rPr lang="en-US" sz="2000" err="1">
                <a:latin typeface="Girl Scout 1"/>
                <a:ea typeface="Calibri"/>
                <a:cs typeface="Calibri"/>
              </a:rPr>
              <a:t>KidSenses</a:t>
            </a:r>
            <a:r>
              <a:rPr lang="en-US" sz="2000">
                <a:latin typeface="Girl Scout 1"/>
                <a:ea typeface="Calibri"/>
                <a:cs typeface="Calibri"/>
              </a:rPr>
              <a:t>, Rutherfordton</a:t>
            </a:r>
          </a:p>
          <a:p>
            <a:r>
              <a:rPr lang="en-US" sz="2000">
                <a:latin typeface="Girl Scout 1"/>
                <a:ea typeface="Calibri"/>
                <a:cs typeface="Calibri"/>
              </a:rPr>
              <a:t>May 2 – Adventure Afternoon, Camp Ginger Cascades</a:t>
            </a:r>
          </a:p>
          <a:p>
            <a:r>
              <a:rPr lang="en-US" sz="2000">
                <a:latin typeface="Girl Scout 1"/>
                <a:ea typeface="Calibri"/>
                <a:cs typeface="Calibri"/>
              </a:rPr>
              <a:t>May 2 – GS Day at the NC Transportation Museum, Spencer</a:t>
            </a:r>
          </a:p>
          <a:p>
            <a:r>
              <a:rPr lang="en-US" sz="2000">
                <a:latin typeface="Girl Scout 1"/>
                <a:ea typeface="Calibri"/>
                <a:cs typeface="Calibri"/>
              </a:rPr>
              <a:t>May 7 – Gold Award Training</a:t>
            </a:r>
          </a:p>
          <a:p>
            <a:r>
              <a:rPr lang="en-US" sz="2000">
                <a:latin typeface="Girl Scout 1"/>
                <a:ea typeface="Calibri"/>
                <a:cs typeface="Calibri"/>
              </a:rPr>
              <a:t>May 9 – Naturally Artificial, </a:t>
            </a:r>
            <a:r>
              <a:rPr lang="en-US" sz="2000" err="1">
                <a:latin typeface="Girl Scout 1"/>
                <a:ea typeface="Calibri"/>
                <a:cs typeface="Calibri"/>
              </a:rPr>
              <a:t>KidSenses</a:t>
            </a:r>
            <a:r>
              <a:rPr lang="en-US" sz="2000">
                <a:latin typeface="Girl Scout 1"/>
                <a:ea typeface="Calibri"/>
                <a:cs typeface="Calibri"/>
              </a:rPr>
              <a:t>, Rutherfordton</a:t>
            </a:r>
          </a:p>
          <a:p>
            <a:r>
              <a:rPr lang="en-US" sz="2000">
                <a:latin typeface="Girl Scout 1"/>
                <a:ea typeface="Calibri"/>
                <a:cs typeface="Calibri"/>
              </a:rPr>
              <a:t>May 16 – Programmed to Doodle, </a:t>
            </a:r>
            <a:r>
              <a:rPr lang="en-US" sz="2000" err="1">
                <a:latin typeface="Girl Scout 1"/>
                <a:ea typeface="Calibri"/>
                <a:cs typeface="Calibri"/>
              </a:rPr>
              <a:t>KidSenses</a:t>
            </a:r>
            <a:r>
              <a:rPr lang="en-US" sz="2000">
                <a:latin typeface="Girl Scout 1"/>
                <a:ea typeface="Calibri"/>
                <a:cs typeface="Calibri"/>
              </a:rPr>
              <a:t>, Rutherfordton</a:t>
            </a:r>
          </a:p>
          <a:p>
            <a:r>
              <a:rPr lang="en-US" sz="2000">
                <a:latin typeface="Girl Scout 1"/>
                <a:ea typeface="Calibri"/>
                <a:cs typeface="Calibri"/>
              </a:rPr>
              <a:t>May 16 – Her </a:t>
            </a:r>
            <a:r>
              <a:rPr lang="en-US" sz="2000" err="1">
                <a:latin typeface="Girl Scout 1"/>
                <a:ea typeface="Calibri"/>
                <a:cs typeface="Calibri"/>
              </a:rPr>
              <a:t>Furutre</a:t>
            </a:r>
            <a:r>
              <a:rPr lang="en-US" sz="2000">
                <a:latin typeface="Girl Scout 1"/>
                <a:ea typeface="Calibri"/>
                <a:cs typeface="Calibri"/>
              </a:rPr>
              <a:t>, Her Impact: A Girl Awards Gala, Dodson</a:t>
            </a:r>
          </a:p>
          <a:p>
            <a:r>
              <a:rPr lang="en-US" sz="2000">
                <a:latin typeface="Girl Scout 1"/>
                <a:ea typeface="Calibri"/>
                <a:cs typeface="Calibri"/>
              </a:rPr>
              <a:t>June 9 – Gold Award Training</a:t>
            </a:r>
          </a:p>
          <a:p>
            <a:r>
              <a:rPr lang="en-US" sz="2000">
                <a:latin typeface="Girl Scout 1"/>
                <a:ea typeface="Calibri"/>
                <a:cs typeface="Calibri"/>
              </a:rPr>
              <a:t>June 13 – Council-wide Bridging &amp; Family Fun Day, </a:t>
            </a:r>
            <a:r>
              <a:rPr lang="en-US" sz="2000" err="1">
                <a:latin typeface="Girl Scout 1"/>
                <a:ea typeface="Calibri"/>
                <a:cs typeface="Calibri"/>
              </a:rPr>
              <a:t>Keyauwee</a:t>
            </a:r>
            <a:r>
              <a:rPr lang="en-US" sz="2000">
                <a:latin typeface="Girl Scout 1"/>
                <a:ea typeface="Calibri"/>
                <a:cs typeface="Calibri"/>
              </a:rPr>
              <a:t> Program Center, Sophia</a:t>
            </a:r>
          </a:p>
          <a:p>
            <a:endParaRPr lang="en-US" sz="2000">
              <a:ea typeface="Calibri"/>
              <a:cs typeface="Calibri"/>
            </a:endParaRPr>
          </a:p>
        </p:txBody>
      </p:sp>
      <p:sp>
        <p:nvSpPr>
          <p:cNvPr id="5" name="Freeform 3" descr="A purple flower shaped object&#10;&#10;AI-generated content may be incorrect.">
            <a:extLst>
              <a:ext uri="{FF2B5EF4-FFF2-40B4-BE49-F238E27FC236}">
                <a16:creationId xmlns:a16="http://schemas.microsoft.com/office/drawing/2014/main" id="{04CE6CB7-10F2-F1F3-D3CF-69EC5D4F51F4}"/>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404518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8BD00-B8AB-757C-317A-1AB297D1BB8B}"/>
            </a:ext>
          </a:extLst>
        </p:cNvPr>
        <p:cNvGrpSpPr/>
        <p:nvPr/>
      </p:nvGrpSpPr>
      <p:grpSpPr>
        <a:xfrm>
          <a:off x="0" y="0"/>
          <a:ext cx="0" cy="0"/>
          <a:chOff x="0" y="0"/>
          <a:chExt cx="0" cy="0"/>
        </a:xfrm>
      </p:grpSpPr>
      <p:pic>
        <p:nvPicPr>
          <p:cNvPr id="2" name="Picture 1" descr="A calendar with text and images&#10;&#10;AI-generated content may be incorrect.">
            <a:extLst>
              <a:ext uri="{FF2B5EF4-FFF2-40B4-BE49-F238E27FC236}">
                <a16:creationId xmlns:a16="http://schemas.microsoft.com/office/drawing/2014/main" id="{E25BFFF3-17CC-AD77-D4CD-4887242CFD15}"/>
              </a:ext>
            </a:extLst>
          </p:cNvPr>
          <p:cNvPicPr>
            <a:picLocks noChangeAspect="1"/>
          </p:cNvPicPr>
          <p:nvPr/>
        </p:nvPicPr>
        <p:blipFill>
          <a:blip r:embed="rId3"/>
          <a:stretch>
            <a:fillRect/>
          </a:stretch>
        </p:blipFill>
        <p:spPr>
          <a:xfrm>
            <a:off x="2246313" y="0"/>
            <a:ext cx="13804900" cy="10299700"/>
          </a:xfrm>
          <a:prstGeom prst="rect">
            <a:avLst/>
          </a:prstGeom>
        </p:spPr>
      </p:pic>
    </p:spTree>
    <p:extLst>
      <p:ext uri="{BB962C8B-B14F-4D97-AF65-F5344CB8AC3E}">
        <p14:creationId xmlns:p14="http://schemas.microsoft.com/office/powerpoint/2010/main" val="3655093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390968-5C2B-5D01-403D-CAAC45994F5C}"/>
              </a:ext>
            </a:extLst>
          </p:cNvPr>
          <p:cNvPicPr>
            <a:picLocks noChangeAspect="1"/>
          </p:cNvPicPr>
          <p:nvPr/>
        </p:nvPicPr>
        <p:blipFill>
          <a:blip r:embed="rId3"/>
          <a:stretch>
            <a:fillRect/>
          </a:stretch>
        </p:blipFill>
        <p:spPr>
          <a:xfrm>
            <a:off x="7742903" y="0"/>
            <a:ext cx="10287000" cy="10287000"/>
          </a:xfrm>
          <a:prstGeom prst="rect">
            <a:avLst/>
          </a:prstGeom>
        </p:spPr>
      </p:pic>
      <p:sp>
        <p:nvSpPr>
          <p:cNvPr id="4" name="TextBox 3">
            <a:extLst>
              <a:ext uri="{FF2B5EF4-FFF2-40B4-BE49-F238E27FC236}">
                <a16:creationId xmlns:a16="http://schemas.microsoft.com/office/drawing/2014/main" id="{EFA77672-1491-3832-0B93-6FEE257F849B}"/>
              </a:ext>
            </a:extLst>
          </p:cNvPr>
          <p:cNvSpPr txBox="1"/>
          <p:nvPr/>
        </p:nvSpPr>
        <p:spPr>
          <a:xfrm>
            <a:off x="536268" y="1225682"/>
            <a:ext cx="6851855"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Girl Scout 1"/>
                <a:ea typeface="Calibri"/>
                <a:cs typeface="Calibri"/>
              </a:rPr>
              <a:t>Embrace Girl Scout history and traditions with the Through The Decades patch program and Decade Check Out Boxes.</a:t>
            </a:r>
          </a:p>
          <a:p>
            <a:endParaRPr lang="en-US" sz="4000" b="1">
              <a:latin typeface="Girl Scout 1"/>
              <a:ea typeface="Calibri"/>
              <a:cs typeface="Calibri"/>
            </a:endParaRPr>
          </a:p>
          <a:p>
            <a:r>
              <a:rPr lang="en-US" sz="4000" b="1">
                <a:latin typeface="Girl Scout 1"/>
                <a:ea typeface="Calibri"/>
                <a:cs typeface="Calibri"/>
              </a:rPr>
              <a:t>Thank you to the GSCP2P Archives Committee for bringing this vision to life!</a:t>
            </a:r>
          </a:p>
        </p:txBody>
      </p:sp>
    </p:spTree>
    <p:extLst>
      <p:ext uri="{BB962C8B-B14F-4D97-AF65-F5344CB8AC3E}">
        <p14:creationId xmlns:p14="http://schemas.microsoft.com/office/powerpoint/2010/main" val="23121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6B3F-8F6C-3C3F-0A26-ECE0EDF33D4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48465B0-3F4F-4417-E4E0-F7E95DF4915E}"/>
              </a:ext>
            </a:extLst>
          </p:cNvPr>
          <p:cNvSpPr txBox="1"/>
          <p:nvPr/>
        </p:nvSpPr>
        <p:spPr>
          <a:xfrm>
            <a:off x="8521067" y="740970"/>
            <a:ext cx="8374389" cy="1736373"/>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ea typeface="Girl Scout 2"/>
                <a:cs typeface="Girl Scout 2"/>
              </a:rPr>
              <a:t>Upcoming Adult Trainings</a:t>
            </a:r>
            <a:endParaRPr lang="en-US" sz="5000" b="1"/>
          </a:p>
        </p:txBody>
      </p:sp>
      <p:sp>
        <p:nvSpPr>
          <p:cNvPr id="4" name="Freeform 2">
            <a:extLst>
              <a:ext uri="{FF2B5EF4-FFF2-40B4-BE49-F238E27FC236}">
                <a16:creationId xmlns:a16="http://schemas.microsoft.com/office/drawing/2014/main" id="{160B0A19-C2E8-2EA6-C08B-3E7E2C60480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2" name="TextBox 1">
            <a:extLst>
              <a:ext uri="{FF2B5EF4-FFF2-40B4-BE49-F238E27FC236}">
                <a16:creationId xmlns:a16="http://schemas.microsoft.com/office/drawing/2014/main" id="{655861EE-17EF-6FB5-2189-83949FD18ED3}"/>
              </a:ext>
            </a:extLst>
          </p:cNvPr>
          <p:cNvSpPr txBox="1"/>
          <p:nvPr/>
        </p:nvSpPr>
        <p:spPr>
          <a:xfrm>
            <a:off x="7910478" y="4683313"/>
            <a:ext cx="1035387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000">
              <a:latin typeface="Girl Scout Text Book"/>
              <a:ea typeface="Calibri"/>
              <a:cs typeface="Calibri"/>
            </a:endParaRPr>
          </a:p>
          <a:p>
            <a:r>
              <a:rPr lang="en-US" sz="3000">
                <a:latin typeface="Girl Scout Text Book"/>
                <a:ea typeface="Calibri"/>
                <a:cs typeface="Calibri"/>
              </a:rPr>
              <a:t>March 5 - Virtual Basic Camping Skills License Renewal</a:t>
            </a:r>
          </a:p>
          <a:p>
            <a:r>
              <a:rPr lang="en-US" sz="3000">
                <a:latin typeface="Girl Scout Text Book"/>
                <a:ea typeface="Calibri"/>
                <a:cs typeface="Calibri"/>
              </a:rPr>
              <a:t>March 14 - H</a:t>
            </a:r>
            <a:r>
              <a:rPr lang="en-US" sz="3000">
                <a:highlight>
                  <a:srgbClr val="F5F5F5"/>
                </a:highlight>
                <a:latin typeface="Girl Scout Text Book"/>
                <a:ea typeface="Calibri"/>
                <a:cs typeface="Calibri"/>
              </a:rPr>
              <a:t>ybrid First Aid/CPR Certification, Gastonia</a:t>
            </a:r>
            <a:endParaRPr lang="en-US" sz="3000">
              <a:latin typeface="Girl Scout Text Book"/>
              <a:ea typeface="Calibri"/>
              <a:cs typeface="Calibri"/>
            </a:endParaRPr>
          </a:p>
          <a:p>
            <a:r>
              <a:rPr lang="en-US" sz="3000">
                <a:highlight>
                  <a:srgbClr val="F5F5F5"/>
                </a:highlight>
                <a:latin typeface="Girl Scout Text Book"/>
                <a:ea typeface="Calibri"/>
                <a:cs typeface="Calibri"/>
              </a:rPr>
              <a:t>March 21 -  </a:t>
            </a:r>
            <a:r>
              <a:rPr lang="en-US" sz="3000" err="1">
                <a:highlight>
                  <a:srgbClr val="F5F5F5"/>
                </a:highlight>
                <a:latin typeface="Girl Scout Text Book"/>
                <a:ea typeface="Calibri"/>
                <a:cs typeface="Calibri"/>
              </a:rPr>
              <a:t>Leaderfest</a:t>
            </a:r>
            <a:r>
              <a:rPr lang="en-US" sz="3000">
                <a:highlight>
                  <a:srgbClr val="F5F5F5"/>
                </a:highlight>
                <a:latin typeface="Girl Scout Text Book"/>
                <a:ea typeface="Calibri"/>
                <a:cs typeface="Calibri"/>
              </a:rPr>
              <a:t>, Hickory – Registration closes March 5! </a:t>
            </a:r>
          </a:p>
          <a:p>
            <a:endParaRPr lang="en-US" sz="3000">
              <a:latin typeface="Girl Scout Text Book"/>
              <a:ea typeface="Calibri"/>
              <a:cs typeface="Calibri"/>
            </a:endParaRPr>
          </a:p>
          <a:p>
            <a:endParaRPr lang="en-US" sz="3000">
              <a:highlight>
                <a:srgbClr val="F5F5F5"/>
              </a:highlight>
              <a:latin typeface="Girl Scout Text Book"/>
              <a:ea typeface="Calibri"/>
              <a:cs typeface="Calibri"/>
            </a:endParaRPr>
          </a:p>
          <a:p>
            <a:r>
              <a:rPr lang="en-US" sz="3000">
                <a:highlight>
                  <a:srgbClr val="F5F5F5"/>
                </a:highlight>
                <a:latin typeface="Girl Scout Text Book"/>
                <a:ea typeface="Calibri"/>
                <a:cs typeface="Calibri"/>
              </a:rPr>
              <a:t>April 11 – Basic Camping Skills License, High Point</a:t>
            </a:r>
            <a:endParaRPr lang="en-US" sz="3000">
              <a:latin typeface="Girl Scout Text Book"/>
              <a:ea typeface="Calibri"/>
              <a:cs typeface="Calibri"/>
            </a:endParaRPr>
          </a:p>
          <a:p>
            <a:r>
              <a:rPr lang="en-US" sz="3000">
                <a:highlight>
                  <a:srgbClr val="F5F5F5"/>
                </a:highlight>
                <a:latin typeface="Girl Scout Text Book"/>
                <a:ea typeface="Calibri"/>
                <a:cs typeface="Calibri"/>
              </a:rPr>
              <a:t>April 18 - Basic Camping Skills License, Gastonia</a:t>
            </a:r>
          </a:p>
          <a:p>
            <a:r>
              <a:rPr lang="en-US" sz="3000">
                <a:highlight>
                  <a:srgbClr val="F5F5F5"/>
                </a:highlight>
                <a:latin typeface="Girl Scout Text Book"/>
                <a:ea typeface="Calibri"/>
                <a:cs typeface="Calibri"/>
              </a:rPr>
              <a:t>April 20  - Virtual Basic Camping Skills License Renewal</a:t>
            </a:r>
            <a:endParaRPr lang="en-US" sz="3000">
              <a:latin typeface="Girl Scout Text Book"/>
              <a:ea typeface="Calibri"/>
              <a:cs typeface="Calibri"/>
            </a:endParaRPr>
          </a:p>
          <a:p>
            <a:endParaRPr lang="en-US" sz="2000">
              <a:latin typeface="Girl Scout 2"/>
              <a:ea typeface="Calibri"/>
              <a:cs typeface="Calibri"/>
            </a:endParaRPr>
          </a:p>
        </p:txBody>
      </p:sp>
      <p:pic>
        <p:nvPicPr>
          <p:cNvPr id="6" name="Picture 5" descr="First Aid, CPR, AED &amp; Stop the Bleed">
            <a:extLst>
              <a:ext uri="{FF2B5EF4-FFF2-40B4-BE49-F238E27FC236}">
                <a16:creationId xmlns:a16="http://schemas.microsoft.com/office/drawing/2014/main" id="{E9465240-9F18-C260-7B8B-E91E2E2148C2}"/>
              </a:ext>
            </a:extLst>
          </p:cNvPr>
          <p:cNvPicPr>
            <a:picLocks noChangeAspect="1"/>
          </p:cNvPicPr>
          <p:nvPr/>
        </p:nvPicPr>
        <p:blipFill>
          <a:blip r:embed="rId5"/>
          <a:stretch>
            <a:fillRect/>
          </a:stretch>
        </p:blipFill>
        <p:spPr>
          <a:xfrm>
            <a:off x="9597537" y="2754190"/>
            <a:ext cx="2258158" cy="2243504"/>
          </a:xfrm>
          <a:prstGeom prst="rect">
            <a:avLst/>
          </a:prstGeom>
        </p:spPr>
      </p:pic>
      <p:pic>
        <p:nvPicPr>
          <p:cNvPr id="7" name="Picture 6" descr="Camping Tent SVG scrapbook cut file cute clipart files for ...">
            <a:extLst>
              <a:ext uri="{FF2B5EF4-FFF2-40B4-BE49-F238E27FC236}">
                <a16:creationId xmlns:a16="http://schemas.microsoft.com/office/drawing/2014/main" id="{D6386EA3-997F-5F77-B2E7-41DF51A85B1C}"/>
              </a:ext>
            </a:extLst>
          </p:cNvPr>
          <p:cNvPicPr>
            <a:picLocks noChangeAspect="1"/>
          </p:cNvPicPr>
          <p:nvPr/>
        </p:nvPicPr>
        <p:blipFill>
          <a:blip r:embed="rId6"/>
          <a:srcRect t="22671" r="645" b="9484"/>
          <a:stretch>
            <a:fillRect/>
          </a:stretch>
        </p:blipFill>
        <p:spPr>
          <a:xfrm>
            <a:off x="13680830" y="2747795"/>
            <a:ext cx="2708053" cy="2041939"/>
          </a:xfrm>
          <a:prstGeom prst="rect">
            <a:avLst/>
          </a:prstGeom>
        </p:spPr>
      </p:pic>
      <p:grpSp>
        <p:nvGrpSpPr>
          <p:cNvPr id="10" name="Group 9">
            <a:extLst>
              <a:ext uri="{FF2B5EF4-FFF2-40B4-BE49-F238E27FC236}">
                <a16:creationId xmlns:a16="http://schemas.microsoft.com/office/drawing/2014/main" id="{F9BD0260-8AFA-4C4C-2483-10B5D13E746A}"/>
              </a:ext>
            </a:extLst>
          </p:cNvPr>
          <p:cNvGrpSpPr/>
          <p:nvPr/>
        </p:nvGrpSpPr>
        <p:grpSpPr>
          <a:xfrm>
            <a:off x="394828" y="-106004"/>
            <a:ext cx="6804257" cy="9535488"/>
            <a:chOff x="394828" y="-106004"/>
            <a:chExt cx="6804257" cy="9535488"/>
          </a:xfrm>
        </p:grpSpPr>
        <p:pic>
          <p:nvPicPr>
            <p:cNvPr id="9" name="Picture 8" descr="A map of a scout&#10;&#10;AI-generated content may be incorrect.">
              <a:extLst>
                <a:ext uri="{FF2B5EF4-FFF2-40B4-BE49-F238E27FC236}">
                  <a16:creationId xmlns:a16="http://schemas.microsoft.com/office/drawing/2014/main" id="{20CA6855-99CF-B961-6286-A0BAA463E252}"/>
                </a:ext>
              </a:extLst>
            </p:cNvPr>
            <p:cNvPicPr>
              <a:picLocks noChangeAspect="1"/>
            </p:cNvPicPr>
            <p:nvPr/>
          </p:nvPicPr>
          <p:blipFill>
            <a:blip r:embed="rId7"/>
            <a:srcRect l="49608" r="-317" b="32663"/>
            <a:stretch>
              <a:fillRect/>
            </a:stretch>
          </p:blipFill>
          <p:spPr>
            <a:xfrm>
              <a:off x="1174035" y="4323888"/>
              <a:ext cx="6025050" cy="5105596"/>
            </a:xfrm>
            <a:prstGeom prst="rect">
              <a:avLst/>
            </a:prstGeom>
          </p:spPr>
        </p:pic>
        <p:pic>
          <p:nvPicPr>
            <p:cNvPr id="8" name="Picture 7" descr="A map of a scout&#10;&#10;AI-generated content may be incorrect.">
              <a:extLst>
                <a:ext uri="{FF2B5EF4-FFF2-40B4-BE49-F238E27FC236}">
                  <a16:creationId xmlns:a16="http://schemas.microsoft.com/office/drawing/2014/main" id="{1C1BA406-4B69-4908-65C4-72DFB82432F9}"/>
                </a:ext>
              </a:extLst>
            </p:cNvPr>
            <p:cNvPicPr>
              <a:picLocks noChangeAspect="1"/>
            </p:cNvPicPr>
            <p:nvPr/>
          </p:nvPicPr>
          <p:blipFill>
            <a:blip r:embed="rId7"/>
            <a:srcRect r="49693" b="31156"/>
            <a:stretch>
              <a:fillRect/>
            </a:stretch>
          </p:blipFill>
          <p:spPr>
            <a:xfrm>
              <a:off x="394828" y="-106004"/>
              <a:ext cx="6775966" cy="6008904"/>
            </a:xfrm>
            <a:prstGeom prst="rect">
              <a:avLst/>
            </a:prstGeom>
          </p:spPr>
        </p:pic>
      </p:grpSp>
    </p:spTree>
    <p:extLst>
      <p:ext uri="{BB962C8B-B14F-4D97-AF65-F5344CB8AC3E}">
        <p14:creationId xmlns:p14="http://schemas.microsoft.com/office/powerpoint/2010/main" val="943422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35DFD-3B1F-E723-3C56-77FE841FF8F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26D0610-7DF6-9D8C-4991-57E5CF3E0B22}"/>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36DD7DA5-4F22-BF34-0FFF-D1701DDFE9B3}"/>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3B17C3C1-3F33-3063-B266-1D10E19031A8}"/>
              </a:ext>
            </a:extLst>
          </p:cNvPr>
          <p:cNvSpPr txBox="1"/>
          <p:nvPr/>
        </p:nvSpPr>
        <p:spPr>
          <a:xfrm>
            <a:off x="8997134" y="1222832"/>
            <a:ext cx="8123285" cy="2693045"/>
          </a:xfrm>
          <a:prstGeom prst="rect">
            <a:avLst/>
          </a:prstGeom>
        </p:spPr>
        <p:txBody>
          <a:bodyPr lIns="0" tIns="0" rIns="0" bIns="0" rtlCol="0" anchor="t">
            <a:spAutoFit/>
          </a:bodyPr>
          <a:lstStyle/>
          <a:p>
            <a:pPr algn="ctr">
              <a:lnSpc>
                <a:spcPts val="6999"/>
              </a:lnSpc>
            </a:pPr>
            <a:r>
              <a:rPr lang="en-US" sz="6000" spc="118">
                <a:solidFill>
                  <a:srgbClr val="000000"/>
                </a:solidFill>
                <a:latin typeface="Girl Scout 2"/>
                <a:ea typeface="Girl Scout 2"/>
                <a:cs typeface="Girl Scout 2"/>
              </a:rPr>
              <a:t>Save the Date </a:t>
            </a:r>
            <a:endParaRPr lang="en-US" sz="6000">
              <a:latin typeface="Girl Scout 2"/>
              <a:ea typeface="Calibri"/>
              <a:cs typeface="Calibri"/>
            </a:endParaRPr>
          </a:p>
          <a:p>
            <a:pPr algn="ctr">
              <a:lnSpc>
                <a:spcPts val="6998"/>
              </a:lnSpc>
            </a:pPr>
            <a:r>
              <a:rPr lang="en-US" sz="6000" spc="118">
                <a:solidFill>
                  <a:srgbClr val="000000"/>
                </a:solidFill>
                <a:latin typeface="Girl Scout 2"/>
                <a:ea typeface="Girl Scout 2"/>
                <a:cs typeface="Girl Scout 2"/>
              </a:rPr>
              <a:t>Volunteer Conference</a:t>
            </a:r>
          </a:p>
        </p:txBody>
      </p:sp>
      <p:sp>
        <p:nvSpPr>
          <p:cNvPr id="8" name="TextBox 7">
            <a:extLst>
              <a:ext uri="{FF2B5EF4-FFF2-40B4-BE49-F238E27FC236}">
                <a16:creationId xmlns:a16="http://schemas.microsoft.com/office/drawing/2014/main" id="{3510B6DC-06F9-92F2-72DE-080859FBA854}"/>
              </a:ext>
            </a:extLst>
          </p:cNvPr>
          <p:cNvSpPr txBox="1"/>
          <p:nvPr/>
        </p:nvSpPr>
        <p:spPr>
          <a:xfrm>
            <a:off x="8292727" y="3900832"/>
            <a:ext cx="9525000"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5000" b="1">
              <a:latin typeface="Girl Scout 1" panose="020B0604020202020204" charset="0"/>
              <a:ea typeface="Calibri"/>
              <a:cs typeface="Calibri"/>
            </a:endParaRPr>
          </a:p>
          <a:p>
            <a:pPr algn="ctr"/>
            <a:r>
              <a:rPr lang="en-US" sz="5000">
                <a:latin typeface="Girl Scout 1"/>
                <a:ea typeface="Calibri"/>
                <a:cs typeface="Calibri"/>
              </a:rPr>
              <a:t>Saturday, August 1</a:t>
            </a:r>
            <a:endParaRPr lang="en-US" sz="5000">
              <a:latin typeface="Girl Scout 1" panose="020B0604020202020204" charset="0"/>
              <a:ea typeface="Calibri"/>
              <a:cs typeface="Calibri"/>
            </a:endParaRPr>
          </a:p>
          <a:p>
            <a:pPr algn="ctr"/>
            <a:r>
              <a:rPr lang="en-US" sz="5000">
                <a:latin typeface="Girl Scout 1"/>
                <a:ea typeface="Calibri"/>
                <a:cs typeface="Calibri"/>
              </a:rPr>
              <a:t>10 a.m. - 3 p.m.</a:t>
            </a:r>
          </a:p>
          <a:p>
            <a:pPr algn="ctr"/>
            <a:r>
              <a:rPr lang="en-US" sz="5000">
                <a:latin typeface="Girl Scout 1"/>
                <a:ea typeface="Calibri"/>
                <a:cs typeface="Calibri"/>
              </a:rPr>
              <a:t>Monticello Community Church,</a:t>
            </a:r>
          </a:p>
          <a:p>
            <a:pPr algn="ctr"/>
            <a:r>
              <a:rPr lang="en-US" sz="5000">
                <a:latin typeface="Girl Scout 1"/>
                <a:ea typeface="Calibri"/>
                <a:cs typeface="Calibri"/>
              </a:rPr>
              <a:t>Statesville</a:t>
            </a:r>
          </a:p>
          <a:p>
            <a:endParaRPr lang="en-US" sz="2000">
              <a:ea typeface="Calibri"/>
              <a:cs typeface="Calibri"/>
            </a:endParaRPr>
          </a:p>
          <a:p>
            <a:endParaRPr lang="en-US" sz="2000">
              <a:ea typeface="Calibri"/>
              <a:cs typeface="Calibri"/>
            </a:endParaRPr>
          </a:p>
        </p:txBody>
      </p:sp>
    </p:spTree>
    <p:extLst>
      <p:ext uri="{BB962C8B-B14F-4D97-AF65-F5344CB8AC3E}">
        <p14:creationId xmlns:p14="http://schemas.microsoft.com/office/powerpoint/2010/main" val="166046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grpSp>
        <p:nvGrpSpPr>
          <p:cNvPr id="2" name="Group 2"/>
          <p:cNvGrpSpPr/>
          <p:nvPr/>
        </p:nvGrpSpPr>
        <p:grpSpPr>
          <a:xfrm>
            <a:off x="15536520" y="5801760"/>
            <a:ext cx="2699957" cy="1379506"/>
            <a:chOff x="0" y="0"/>
            <a:chExt cx="3599942" cy="1839341"/>
          </a:xfrm>
        </p:grpSpPr>
        <p:sp>
          <p:nvSpPr>
            <p:cNvPr id="3" name="Freeform 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4" name="Group 4"/>
          <p:cNvGrpSpPr/>
          <p:nvPr/>
        </p:nvGrpSpPr>
        <p:grpSpPr>
          <a:xfrm>
            <a:off x="-128520" y="2249280"/>
            <a:ext cx="2783491" cy="1421987"/>
            <a:chOff x="0" y="0"/>
            <a:chExt cx="3711321" cy="1895983"/>
          </a:xfrm>
        </p:grpSpPr>
        <p:sp>
          <p:nvSpPr>
            <p:cNvPr id="5" name="Freeform 5"/>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3"/>
              <a:stretch>
                <a:fillRect t="-265" b="-265"/>
              </a:stretch>
            </a:blipFill>
          </p:spPr>
          <p:txBody>
            <a:bodyPr/>
            <a:lstStyle/>
            <a:p>
              <a:endParaRPr lang="en-US"/>
            </a:p>
          </p:txBody>
        </p:sp>
      </p:grpSp>
      <p:grpSp>
        <p:nvGrpSpPr>
          <p:cNvPr id="6" name="Group 6"/>
          <p:cNvGrpSpPr/>
          <p:nvPr/>
        </p:nvGrpSpPr>
        <p:grpSpPr>
          <a:xfrm>
            <a:off x="15483960" y="293760"/>
            <a:ext cx="2752154" cy="1406176"/>
            <a:chOff x="0" y="0"/>
            <a:chExt cx="3669538" cy="1874901"/>
          </a:xfrm>
        </p:grpSpPr>
        <p:sp>
          <p:nvSpPr>
            <p:cNvPr id="7" name="Freeform 7"/>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3"/>
              <a:stretch>
                <a:fillRect t="-258" b="-258"/>
              </a:stretch>
            </a:blipFill>
          </p:spPr>
          <p:txBody>
            <a:bodyPr/>
            <a:lstStyle/>
            <a:p>
              <a:endParaRPr lang="en-US"/>
            </a:p>
          </p:txBody>
        </p:sp>
      </p:grpSp>
      <p:grpSp>
        <p:nvGrpSpPr>
          <p:cNvPr id="8" name="Group 8"/>
          <p:cNvGrpSpPr/>
          <p:nvPr/>
        </p:nvGrpSpPr>
        <p:grpSpPr>
          <a:xfrm>
            <a:off x="-451440" y="5176080"/>
            <a:ext cx="3514725" cy="1795653"/>
            <a:chOff x="0" y="0"/>
            <a:chExt cx="4686300" cy="2394204"/>
          </a:xfrm>
        </p:grpSpPr>
        <p:sp>
          <p:nvSpPr>
            <p:cNvPr id="9" name="Freeform 9"/>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3"/>
              <a:stretch>
                <a:fillRect t="-262" b="-262"/>
              </a:stretch>
            </a:blipFill>
          </p:spPr>
          <p:txBody>
            <a:bodyPr/>
            <a:lstStyle/>
            <a:p>
              <a:endParaRPr lang="en-US"/>
            </a:p>
          </p:txBody>
        </p:sp>
      </p:grpSp>
      <p:grpSp>
        <p:nvGrpSpPr>
          <p:cNvPr id="10" name="Group 10"/>
          <p:cNvGrpSpPr/>
          <p:nvPr/>
        </p:nvGrpSpPr>
        <p:grpSpPr>
          <a:xfrm>
            <a:off x="7313760" y="-294840"/>
            <a:ext cx="2699957" cy="1379506"/>
            <a:chOff x="0" y="0"/>
            <a:chExt cx="3599942" cy="1839341"/>
          </a:xfrm>
        </p:grpSpPr>
        <p:sp>
          <p:nvSpPr>
            <p:cNvPr id="11" name="Freeform 11"/>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12" name="Group 12"/>
          <p:cNvGrpSpPr/>
          <p:nvPr/>
        </p:nvGrpSpPr>
        <p:grpSpPr>
          <a:xfrm>
            <a:off x="16027200" y="3166200"/>
            <a:ext cx="2699957" cy="1379506"/>
            <a:chOff x="0" y="0"/>
            <a:chExt cx="3599942" cy="1839341"/>
          </a:xfrm>
        </p:grpSpPr>
        <p:sp>
          <p:nvSpPr>
            <p:cNvPr id="13" name="Freeform 1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sp>
        <p:nvSpPr>
          <p:cNvPr id="14" name="Freeform 14"/>
          <p:cNvSpPr/>
          <p:nvPr/>
        </p:nvSpPr>
        <p:spPr>
          <a:xfrm>
            <a:off x="1489140" y="1422620"/>
            <a:ext cx="15309720" cy="7506921"/>
          </a:xfrm>
          <a:custGeom>
            <a:avLst/>
            <a:gdLst/>
            <a:ahLst/>
            <a:cxnLst/>
            <a:rect l="l" t="t" r="r" b="b"/>
            <a:pathLst>
              <a:path w="15309720" h="7506921">
                <a:moveTo>
                  <a:pt x="0" y="0"/>
                </a:moveTo>
                <a:lnTo>
                  <a:pt x="15309720" y="0"/>
                </a:lnTo>
                <a:lnTo>
                  <a:pt x="15309720" y="7506920"/>
                </a:lnTo>
                <a:lnTo>
                  <a:pt x="0" y="7506920"/>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15" name="TextBox 15"/>
          <p:cNvSpPr txBox="1"/>
          <p:nvPr/>
        </p:nvSpPr>
        <p:spPr>
          <a:xfrm>
            <a:off x="3091903" y="2947125"/>
            <a:ext cx="12104194" cy="1779013"/>
          </a:xfrm>
          <a:prstGeom prst="rect">
            <a:avLst/>
          </a:prstGeom>
        </p:spPr>
        <p:txBody>
          <a:bodyPr lIns="0" tIns="0" rIns="0" bIns="0" rtlCol="0" anchor="t">
            <a:spAutoFit/>
          </a:bodyPr>
          <a:lstStyle/>
          <a:p>
            <a:pPr algn="ctr">
              <a:lnSpc>
                <a:spcPts val="15124"/>
              </a:lnSpc>
            </a:pPr>
            <a:r>
              <a:rPr lang="en-US" sz="10800" spc="255">
                <a:solidFill>
                  <a:srgbClr val="FFFFFF"/>
                </a:solidFill>
                <a:latin typeface="Girl Scout 2"/>
                <a:ea typeface="Girl Scout 2"/>
                <a:cs typeface="Girl Scout 2"/>
                <a:sym typeface="Girl Scout 2"/>
              </a:rPr>
              <a:t>Welcome!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04120-7600-8FF0-71F9-C652F53CC8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5ABAEF7-9635-8594-E91C-4E83CD30A1B3}"/>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5C0C6800-EA2B-006E-10B7-CB3F3E74C2E5}"/>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FFCCEDA3-9DB2-ABC8-D8D6-38A221102165}"/>
              </a:ext>
            </a:extLst>
          </p:cNvPr>
          <p:cNvSpPr txBox="1"/>
          <p:nvPr/>
        </p:nvSpPr>
        <p:spPr>
          <a:xfrm>
            <a:off x="9326179" y="270332"/>
            <a:ext cx="8123285" cy="1722203"/>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Retail/ Mobile Shops Updates</a:t>
            </a:r>
          </a:p>
        </p:txBody>
      </p:sp>
      <p:sp>
        <p:nvSpPr>
          <p:cNvPr id="8" name="TextBox 7">
            <a:extLst>
              <a:ext uri="{FF2B5EF4-FFF2-40B4-BE49-F238E27FC236}">
                <a16:creationId xmlns:a16="http://schemas.microsoft.com/office/drawing/2014/main" id="{45EAA29A-51E8-CE90-A5AC-4216DE84CF43}"/>
              </a:ext>
            </a:extLst>
          </p:cNvPr>
          <p:cNvSpPr txBox="1"/>
          <p:nvPr/>
        </p:nvSpPr>
        <p:spPr>
          <a:xfrm>
            <a:off x="14875164" y="2576500"/>
            <a:ext cx="2978727" cy="50937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latin typeface="Girl Scout 1"/>
                <a:ea typeface="Calibri"/>
                <a:cs typeface="Calibri"/>
              </a:rPr>
              <a:t>This year's girl-designed cookie hoodie is back by popular demand and now available on the official Girl Scout Shop website. Spread the word and help celebrate our sisterhood in all 50 states!</a:t>
            </a:r>
            <a:endParaRPr lang="en-US" sz="2500"/>
          </a:p>
        </p:txBody>
      </p:sp>
      <p:pic>
        <p:nvPicPr>
          <p:cNvPr id="5" name="Picture 4" descr="A poster of a cookie shop&#10;&#10;AI-generated content may be incorrect.">
            <a:extLst>
              <a:ext uri="{FF2B5EF4-FFF2-40B4-BE49-F238E27FC236}">
                <a16:creationId xmlns:a16="http://schemas.microsoft.com/office/drawing/2014/main" id="{CA34EE66-3006-9D18-138E-BC2934D3B859}"/>
              </a:ext>
            </a:extLst>
          </p:cNvPr>
          <p:cNvPicPr>
            <a:picLocks noChangeAspect="1"/>
          </p:cNvPicPr>
          <p:nvPr/>
        </p:nvPicPr>
        <p:blipFill>
          <a:blip r:embed="rId6"/>
          <a:stretch>
            <a:fillRect/>
          </a:stretch>
        </p:blipFill>
        <p:spPr>
          <a:xfrm>
            <a:off x="8627248" y="2249128"/>
            <a:ext cx="5917790" cy="5807178"/>
          </a:xfrm>
          <a:prstGeom prst="rect">
            <a:avLst/>
          </a:prstGeom>
        </p:spPr>
      </p:pic>
      <p:sp>
        <p:nvSpPr>
          <p:cNvPr id="6" name="TextBox 7">
            <a:extLst>
              <a:ext uri="{FF2B5EF4-FFF2-40B4-BE49-F238E27FC236}">
                <a16:creationId xmlns:a16="http://schemas.microsoft.com/office/drawing/2014/main" id="{8A6FEDCC-FAC3-9F86-A16A-B1E7BE785C1D}"/>
              </a:ext>
            </a:extLst>
          </p:cNvPr>
          <p:cNvSpPr txBox="1"/>
          <p:nvPr/>
        </p:nvSpPr>
        <p:spPr>
          <a:xfrm>
            <a:off x="8119545" y="8663332"/>
            <a:ext cx="9525000" cy="200054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a:latin typeface="Girl Scout 1" panose="020B0604020202020204" charset="0"/>
              <a:ea typeface="Calibri"/>
              <a:cs typeface="Calibri"/>
            </a:endParaRPr>
          </a:p>
          <a:p>
            <a:pPr algn="ctr"/>
            <a:r>
              <a:rPr lang="en-US" sz="2800">
                <a:latin typeface="Girl Scout Text Book"/>
                <a:ea typeface="Calibri"/>
                <a:cs typeface="Calibri"/>
              </a:rPr>
              <a:t>Want to schedule a mobile shop? Check out our website and request a mobile shop today! </a:t>
            </a:r>
          </a:p>
          <a:p>
            <a:endParaRPr lang="en-US" sz="2800">
              <a:latin typeface="Girl Scout Text Book"/>
              <a:ea typeface="Calibri"/>
              <a:cs typeface="Calibri"/>
            </a:endParaRPr>
          </a:p>
          <a:p>
            <a:endParaRPr lang="en-US" sz="2000">
              <a:ea typeface="Calibri"/>
              <a:cs typeface="Calibri"/>
            </a:endParaRPr>
          </a:p>
        </p:txBody>
      </p:sp>
    </p:spTree>
    <p:extLst>
      <p:ext uri="{BB962C8B-B14F-4D97-AF65-F5344CB8AC3E}">
        <p14:creationId xmlns:p14="http://schemas.microsoft.com/office/powerpoint/2010/main" val="3902516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F9032-C25B-C875-9074-F59C6D28B3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E99922-3B72-153A-F119-60B8C1BD083C}"/>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ABFD157B-7868-A957-EB97-2D1FFF82CB7C}"/>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E1ACB7BF-589A-9E23-6509-0161D162E625}"/>
              </a:ext>
            </a:extLst>
          </p:cNvPr>
          <p:cNvSpPr txBox="1"/>
          <p:nvPr/>
        </p:nvSpPr>
        <p:spPr>
          <a:xfrm>
            <a:off x="9143880" y="616475"/>
            <a:ext cx="8123285" cy="1538883"/>
          </a:xfrm>
          <a:prstGeom prst="rect">
            <a:avLst/>
          </a:prstGeom>
        </p:spPr>
        <p:txBody>
          <a:bodyPr lIns="0" tIns="0" rIns="0" bIns="0" rtlCol="0" anchor="t">
            <a:spAutoFit/>
          </a:bodyPr>
          <a:lstStyle/>
          <a:p>
            <a:pPr algn="ctr"/>
            <a:r>
              <a:rPr lang="en-US" sz="5000" spc="118">
                <a:solidFill>
                  <a:srgbClr val="000000"/>
                </a:solidFill>
                <a:latin typeface="Girl Scout 2"/>
                <a:ea typeface="Girl Scout 2"/>
                <a:cs typeface="Girl Scout 2"/>
                <a:sym typeface="Girl Scout 2"/>
              </a:rPr>
              <a:t>GSCP2P Membership Updates</a:t>
            </a:r>
          </a:p>
        </p:txBody>
      </p:sp>
      <p:sp>
        <p:nvSpPr>
          <p:cNvPr id="6" name="TextBox 5">
            <a:extLst>
              <a:ext uri="{FF2B5EF4-FFF2-40B4-BE49-F238E27FC236}">
                <a16:creationId xmlns:a16="http://schemas.microsoft.com/office/drawing/2014/main" id="{5591902C-47E4-60EA-B11A-F6DB4CC165C4}"/>
              </a:ext>
            </a:extLst>
          </p:cNvPr>
          <p:cNvSpPr txBox="1"/>
          <p:nvPr/>
        </p:nvSpPr>
        <p:spPr>
          <a:xfrm>
            <a:off x="8084566" y="2306594"/>
            <a:ext cx="9385287" cy="79406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Girl Scout 1"/>
              </a:rPr>
              <a:t>Renewed girls: 4035</a:t>
            </a:r>
          </a:p>
          <a:p>
            <a:r>
              <a:rPr lang="en-US" sz="4000">
                <a:latin typeface="Girl Scout 1"/>
              </a:rPr>
              <a:t>New girls:  1270</a:t>
            </a:r>
          </a:p>
          <a:p>
            <a:r>
              <a:rPr lang="en-US" sz="4000">
                <a:latin typeface="Girl Scout 1"/>
              </a:rPr>
              <a:t>Total girls: 5305</a:t>
            </a:r>
          </a:p>
          <a:p>
            <a:endParaRPr lang="en-US" sz="4000">
              <a:latin typeface="Girl Scout 1" panose="020B0604020202020204" charset="0"/>
            </a:endParaRPr>
          </a:p>
          <a:p>
            <a:r>
              <a:rPr lang="en-US" sz="4000">
                <a:latin typeface="Girl Scout 1"/>
              </a:rPr>
              <a:t>Total numbers (Girls + Adults) = 9602</a:t>
            </a:r>
          </a:p>
          <a:p>
            <a:pPr fontAlgn="base"/>
            <a:endParaRPr lang="en-US" sz="4000" i="1">
              <a:latin typeface="Girl Scout 1" panose="020B0604020202020204" charset="0"/>
            </a:endParaRPr>
          </a:p>
          <a:p>
            <a:r>
              <a:rPr lang="en-US" sz="4000">
                <a:latin typeface="Girl Scout 1"/>
              </a:rPr>
              <a:t>With your help, 29 new troops have been started this year so far! </a:t>
            </a:r>
          </a:p>
          <a:p>
            <a:endParaRPr lang="en-US" sz="4000">
              <a:latin typeface="Girl Scout 1" panose="020B0604020202020204" charset="0"/>
            </a:endParaRPr>
          </a:p>
          <a:p>
            <a:endParaRPr lang="en-US" sz="4000">
              <a:latin typeface="Girl Scout 1" panose="020B0604020202020204" charset="0"/>
            </a:endParaRPr>
          </a:p>
          <a:p>
            <a:r>
              <a:rPr lang="en-US" sz="4000">
                <a:latin typeface="Girl Scout 1"/>
              </a:rPr>
              <a:t>On April 1, 2026, we will begin MY27 GSEB registrations! </a:t>
            </a:r>
            <a:endParaRPr lang="en-US" sz="4000">
              <a:latin typeface="Girl Scout 1"/>
              <a:ea typeface="Calibri"/>
              <a:cs typeface="Calibri"/>
            </a:endParaRPr>
          </a:p>
          <a:p>
            <a:endParaRPr lang="en-US" sz="3000" i="1">
              <a:latin typeface="Girl Scout Text Book" panose="02020003000000000000" pitchFamily="18" charset="0"/>
            </a:endParaRPr>
          </a:p>
        </p:txBody>
      </p:sp>
    </p:spTree>
    <p:extLst>
      <p:ext uri="{BB962C8B-B14F-4D97-AF65-F5344CB8AC3E}">
        <p14:creationId xmlns:p14="http://schemas.microsoft.com/office/powerpoint/2010/main" val="3221172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D428-61EF-B85F-155F-FA4E23116F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A3BC43-52F2-4EE3-EFE6-F606541C0A28}"/>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9EA5E66C-2CBB-F3A8-A78D-4FD4F967E84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AFD5466F-6BA5-7706-D81C-879BC9F185CC}"/>
              </a:ext>
            </a:extLst>
          </p:cNvPr>
          <p:cNvSpPr txBox="1"/>
          <p:nvPr/>
        </p:nvSpPr>
        <p:spPr>
          <a:xfrm>
            <a:off x="9143880" y="616475"/>
            <a:ext cx="8123285" cy="1722203"/>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Service Unit XXX Membership Updates</a:t>
            </a:r>
          </a:p>
        </p:txBody>
      </p:sp>
      <p:sp>
        <p:nvSpPr>
          <p:cNvPr id="6" name="TextBox 5">
            <a:extLst>
              <a:ext uri="{FF2B5EF4-FFF2-40B4-BE49-F238E27FC236}">
                <a16:creationId xmlns:a16="http://schemas.microsoft.com/office/drawing/2014/main" id="{C981920A-67EB-F005-5A52-443914DAF741}"/>
              </a:ext>
            </a:extLst>
          </p:cNvPr>
          <p:cNvSpPr txBox="1"/>
          <p:nvPr/>
        </p:nvSpPr>
        <p:spPr>
          <a:xfrm>
            <a:off x="10155001" y="2747517"/>
            <a:ext cx="610104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Girl Scout Text Book"/>
                <a:ea typeface="Calibri"/>
                <a:cs typeface="Calibri"/>
              </a:rPr>
              <a:t>As of...</a:t>
            </a:r>
            <a:endParaRPr lang="en-US" sz="2800" dirty="0">
              <a:latin typeface="Girl Scout Text Book"/>
            </a:endParaRPr>
          </a:p>
          <a:p>
            <a:endParaRPr lang="en-US" sz="2800" dirty="0">
              <a:latin typeface="Girl Scout Text Book" panose="02020003000000000000" pitchFamily="18" charset="0"/>
              <a:ea typeface="Calibri"/>
              <a:cs typeface="Calibri"/>
            </a:endParaRPr>
          </a:p>
          <a:p>
            <a:r>
              <a:rPr lang="en-US" sz="2800" dirty="0">
                <a:latin typeface="Girl Scout Text Book"/>
                <a:ea typeface="Calibri"/>
                <a:cs typeface="Calibri"/>
              </a:rPr>
              <a:t>Membership Year 2026</a:t>
            </a:r>
          </a:p>
          <a:p>
            <a:r>
              <a:rPr lang="en-US" sz="2800" dirty="0">
                <a:latin typeface="Girl Scout Text Book"/>
                <a:ea typeface="Calibri"/>
                <a:cs typeface="Calibri"/>
              </a:rPr>
              <a:t>Girl Goal -</a:t>
            </a:r>
          </a:p>
          <a:p>
            <a:r>
              <a:rPr lang="en-US" sz="2800" dirty="0">
                <a:latin typeface="Girl Scout Text Book"/>
                <a:ea typeface="Calibri"/>
                <a:cs typeface="Calibri"/>
              </a:rPr>
              <a:t>New Troop Goal -</a:t>
            </a:r>
          </a:p>
          <a:p>
            <a:endParaRPr lang="en-US" sz="2800" dirty="0">
              <a:latin typeface="Girl Scout Text Book" panose="02020003000000000000" pitchFamily="18" charset="0"/>
              <a:ea typeface="Calibri"/>
              <a:cs typeface="Calibri"/>
            </a:endParaRPr>
          </a:p>
          <a:p>
            <a:r>
              <a:rPr lang="en-US" sz="2800" dirty="0">
                <a:latin typeface="Girl Scout Text Book"/>
                <a:ea typeface="Calibri"/>
                <a:cs typeface="Calibri"/>
              </a:rPr>
              <a:t>As of …</a:t>
            </a:r>
          </a:p>
          <a:p>
            <a:r>
              <a:rPr lang="en-US" sz="2800" dirty="0">
                <a:latin typeface="Girl Scout Text Book"/>
                <a:ea typeface="Calibri"/>
                <a:cs typeface="Calibri"/>
              </a:rPr>
              <a:t>MY26 Girl Membership – </a:t>
            </a:r>
          </a:p>
          <a:p>
            <a:r>
              <a:rPr lang="en-US" sz="2800" dirty="0">
                <a:latin typeface="Girl Scout Text Book"/>
                <a:ea typeface="Calibri"/>
                <a:cs typeface="Calibri"/>
              </a:rPr>
              <a:t>New Troops -</a:t>
            </a:r>
          </a:p>
        </p:txBody>
      </p:sp>
    </p:spTree>
    <p:extLst>
      <p:ext uri="{BB962C8B-B14F-4D97-AF65-F5344CB8AC3E}">
        <p14:creationId xmlns:p14="http://schemas.microsoft.com/office/powerpoint/2010/main" val="2097896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972FF-8257-6164-8B14-99FF8F32AA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28A19-F2C0-D5F8-A3DC-0BA7CB97E0F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E528D098-293E-3C81-16AB-A9D21C4E9B02}"/>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18EB13BB-DC34-5DA8-AA1C-461AF20A61D0}"/>
              </a:ext>
            </a:extLst>
          </p:cNvPr>
          <p:cNvSpPr txBox="1"/>
          <p:nvPr/>
        </p:nvSpPr>
        <p:spPr>
          <a:xfrm>
            <a:off x="9143880" y="616475"/>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SU TEAM UPDATE</a:t>
            </a:r>
            <a:endParaRPr lang="en-US" sz="5000" spc="118">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60BBBD73-9FB6-7BBB-7C98-225132B0E269}"/>
              </a:ext>
            </a:extLst>
          </p:cNvPr>
          <p:cNvSpPr txBox="1"/>
          <p:nvPr/>
        </p:nvSpPr>
        <p:spPr>
          <a:xfrm>
            <a:off x="8744827" y="2495880"/>
            <a:ext cx="896668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Girl Scout 1"/>
                <a:ea typeface="Calibri"/>
                <a:cs typeface="Calibri"/>
              </a:rPr>
              <a:t>If you have not submitted your ACH form with all information and signatures, please do so ASAP. Send to </a:t>
            </a:r>
            <a:r>
              <a:rPr lang="en-US" sz="3000" dirty="0">
                <a:latin typeface="Girl Scout 1"/>
                <a:ea typeface="Calibri"/>
                <a:cs typeface="Calibri"/>
                <a:hlinkClick r:id="rId6"/>
              </a:rPr>
              <a:t>info@girlscoutsp2p.org</a:t>
            </a:r>
            <a:r>
              <a:rPr lang="en-US" sz="3000" dirty="0">
                <a:latin typeface="Girl Scout 1"/>
                <a:ea typeface="Calibri"/>
                <a:cs typeface="Calibri"/>
              </a:rPr>
              <a:t>. </a:t>
            </a:r>
            <a:endParaRPr lang="en-US" dirty="0"/>
          </a:p>
        </p:txBody>
      </p:sp>
    </p:spTree>
    <p:extLst>
      <p:ext uri="{BB962C8B-B14F-4D97-AF65-F5344CB8AC3E}">
        <p14:creationId xmlns:p14="http://schemas.microsoft.com/office/powerpoint/2010/main" val="797615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431EE-6AFC-6FD3-E106-334C062495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5E3E5E-F28D-4864-079C-A73B67E1C09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3EE01A32-3A82-076B-0D9B-B707154D9A2B}"/>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B2531024-FF9C-ED6C-304C-B57F27614CDC}"/>
              </a:ext>
            </a:extLst>
          </p:cNvPr>
          <p:cNvSpPr txBox="1"/>
          <p:nvPr/>
        </p:nvSpPr>
        <p:spPr>
          <a:xfrm>
            <a:off x="9171095" y="698118"/>
            <a:ext cx="8123285" cy="1722203"/>
          </a:xfrm>
          <a:prstGeom prst="rect">
            <a:avLst/>
          </a:prstGeom>
        </p:spPr>
        <p:txBody>
          <a:bodyPr lIns="0" tIns="0" rIns="0" bIns="0" rtlCol="0" anchor="t">
            <a:spAutoFit/>
          </a:bodyPr>
          <a:lstStyle/>
          <a:p>
            <a:pPr algn="ctr">
              <a:lnSpc>
                <a:spcPts val="6998"/>
              </a:lnSpc>
            </a:pPr>
            <a:r>
              <a:rPr lang="en-US" sz="5000" spc="118">
                <a:solidFill>
                  <a:srgbClr val="000000"/>
                </a:solidFill>
                <a:latin typeface="Girl Scout 2"/>
                <a:sym typeface="Girl Scout 2"/>
              </a:rPr>
              <a:t>Service Unit XXX</a:t>
            </a:r>
            <a:endParaRPr lang="en-US">
              <a:solidFill>
                <a:srgbClr val="000000"/>
              </a:solidFill>
              <a:latin typeface="Calibri"/>
              <a:ea typeface="Calibri"/>
              <a:cs typeface="Calibri"/>
              <a:sym typeface="Girl Scout 2"/>
            </a:endParaRPr>
          </a:p>
          <a:p>
            <a:pPr algn="ctr">
              <a:lnSpc>
                <a:spcPts val="6998"/>
              </a:lnSpc>
            </a:pPr>
            <a:r>
              <a:rPr lang="en-US" sz="5000" spc="118" dirty="0">
                <a:latin typeface="Girl Scout 2"/>
              </a:rPr>
              <a:t>Budget Updates</a:t>
            </a:r>
          </a:p>
        </p:txBody>
      </p:sp>
      <p:sp>
        <p:nvSpPr>
          <p:cNvPr id="5" name="TextBox 5">
            <a:extLst>
              <a:ext uri="{FF2B5EF4-FFF2-40B4-BE49-F238E27FC236}">
                <a16:creationId xmlns:a16="http://schemas.microsoft.com/office/drawing/2014/main" id="{53DA6E3D-F667-8AB0-CCAF-5794CAAF8521}"/>
              </a:ext>
            </a:extLst>
          </p:cNvPr>
          <p:cNvSpPr txBox="1"/>
          <p:nvPr/>
        </p:nvSpPr>
        <p:spPr>
          <a:xfrm>
            <a:off x="8616916" y="3510095"/>
            <a:ext cx="9231641" cy="429220"/>
          </a:xfrm>
          <a:prstGeom prst="rect">
            <a:avLst/>
          </a:prstGeom>
        </p:spPr>
        <p:txBody>
          <a:bodyPr wrap="square" lIns="0" tIns="0" rIns="0" bIns="0" rtlCol="0" anchor="t">
            <a:spAutoFit/>
          </a:bodyPr>
          <a:lstStyle/>
          <a:p>
            <a:pPr marL="457200" indent="-457200">
              <a:lnSpc>
                <a:spcPts val="3499"/>
              </a:lnSpc>
              <a:buFont typeface="Arial" panose="020B0604020202020204" pitchFamily="34" charset="0"/>
              <a:buChar char="•"/>
            </a:pPr>
            <a:r>
              <a:rPr lang="en-US" sz="2800" spc="59" dirty="0">
                <a:solidFill>
                  <a:srgbClr val="000000"/>
                </a:solidFill>
                <a:latin typeface="Girl Scout 1"/>
              </a:rPr>
              <a:t>Updates on your SU's Bank Account</a:t>
            </a:r>
            <a:endParaRPr lang="en-US" sz="2800" spc="59" dirty="0">
              <a:latin typeface="Girl Scout 1"/>
            </a:endParaRPr>
          </a:p>
        </p:txBody>
      </p:sp>
    </p:spTree>
    <p:extLst>
      <p:ext uri="{BB962C8B-B14F-4D97-AF65-F5344CB8AC3E}">
        <p14:creationId xmlns:p14="http://schemas.microsoft.com/office/powerpoint/2010/main" val="908877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1147154"/>
            <a:ext cx="8123285" cy="1736373"/>
          </a:xfrm>
          <a:prstGeom prst="rect">
            <a:avLst/>
          </a:prstGeom>
        </p:spPr>
        <p:txBody>
          <a:bodyPr lIns="0" tIns="0" rIns="0" bIns="0" rtlCol="0" anchor="t">
            <a:spAutoFit/>
          </a:bodyPr>
          <a:lstStyle/>
          <a:p>
            <a:pPr algn="ctr">
              <a:lnSpc>
                <a:spcPts val="6998"/>
              </a:lnSpc>
            </a:pPr>
            <a:r>
              <a:rPr lang="en-US" sz="5000" spc="118" dirty="0">
                <a:solidFill>
                  <a:srgbClr val="000000"/>
                </a:solidFill>
                <a:latin typeface="Girl Scout 2"/>
                <a:sym typeface="Girl Scout 2"/>
              </a:rPr>
              <a:t>Service Unit Announcements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4E93B-344A-B3E3-0A22-92045EE68E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BE8D4F-6CEA-4512-2240-23CF0CF8B515}"/>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6F9ED6B1-CC85-92C1-DB9C-CBF01D626A9D}"/>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29FD2D87-C512-0A18-B68A-0B6B600C04B4}"/>
              </a:ext>
            </a:extLst>
          </p:cNvPr>
          <p:cNvSpPr txBox="1"/>
          <p:nvPr/>
        </p:nvSpPr>
        <p:spPr>
          <a:xfrm>
            <a:off x="9388809" y="1147154"/>
            <a:ext cx="7361285" cy="2619884"/>
          </a:xfrm>
          <a:prstGeom prst="rect">
            <a:avLst/>
          </a:prstGeom>
        </p:spPr>
        <p:txBody>
          <a:bodyPr wrap="square" lIns="0" tIns="0" rIns="0" bIns="0" rtlCol="0" anchor="t">
            <a:spAutoFit/>
          </a:bodyPr>
          <a:lstStyle/>
          <a:p>
            <a:pPr algn="ctr">
              <a:lnSpc>
                <a:spcPts val="6998"/>
              </a:lnSpc>
            </a:pPr>
            <a:r>
              <a:rPr lang="en-US" sz="5000" spc="118" dirty="0">
                <a:solidFill>
                  <a:srgbClr val="000000"/>
                </a:solidFill>
                <a:latin typeface="Girl Scout 2"/>
                <a:sym typeface="Girl Scout 2"/>
              </a:rPr>
              <a:t>Upcoming Service Unit Dates and Events</a:t>
            </a:r>
            <a:endParaRPr lang="en-US" sz="5000" spc="118" dirty="0">
              <a:latin typeface="Girl Scout 2"/>
            </a:endParaRPr>
          </a:p>
        </p:txBody>
      </p:sp>
    </p:spTree>
    <p:extLst>
      <p:ext uri="{BB962C8B-B14F-4D97-AF65-F5344CB8AC3E}">
        <p14:creationId xmlns:p14="http://schemas.microsoft.com/office/powerpoint/2010/main" val="3989402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1147154"/>
            <a:ext cx="8123285" cy="824521"/>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Next Steps</a:t>
            </a:r>
          </a:p>
        </p:txBody>
      </p:sp>
      <p:sp>
        <p:nvSpPr>
          <p:cNvPr id="6" name="TextBox 4">
            <a:extLst>
              <a:ext uri="{FF2B5EF4-FFF2-40B4-BE49-F238E27FC236}">
                <a16:creationId xmlns:a16="http://schemas.microsoft.com/office/drawing/2014/main" id="{F47D4EFF-ACF3-ACB8-B089-F4A5E97738D2}"/>
              </a:ext>
            </a:extLst>
          </p:cNvPr>
          <p:cNvSpPr txBox="1"/>
          <p:nvPr/>
        </p:nvSpPr>
        <p:spPr>
          <a:xfrm>
            <a:off x="9388807" y="5470502"/>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Questions?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0" name="Freeform 20"/>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1" name="Freeform 21"/>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9">
              <a:extLst>
                <a:ext uri="{96DAC541-7B7A-43D3-8B79-37D633B846F1}">
                  <asvg:svgBlip xmlns:asvg="http://schemas.microsoft.com/office/drawing/2016/SVG/main" r:embed="rId10"/>
                </a:ext>
              </a:extLst>
            </a:blip>
            <a:stretch>
              <a:fillRect t="-8" b="-8"/>
            </a:stretch>
          </a:blipFill>
        </p:spPr>
        <p:txBody>
          <a:bodyPr/>
          <a:lstStyle/>
          <a:p>
            <a:endParaRPr lang="en-US"/>
          </a:p>
        </p:txBody>
      </p:sp>
      <p:grpSp>
        <p:nvGrpSpPr>
          <p:cNvPr id="22" name="Group 22"/>
          <p:cNvGrpSpPr/>
          <p:nvPr/>
        </p:nvGrpSpPr>
        <p:grpSpPr>
          <a:xfrm>
            <a:off x="3044953" y="738208"/>
            <a:ext cx="12198094" cy="5808994"/>
            <a:chOff x="0" y="0"/>
            <a:chExt cx="16264125" cy="7745325"/>
          </a:xfrm>
        </p:grpSpPr>
        <p:sp>
          <p:nvSpPr>
            <p:cNvPr id="23" name="Freeform 23"/>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1"/>
              <a:stretch>
                <a:fillRect l="-850" t="-1119" r="-320"/>
              </a:stretch>
            </a:blipFill>
          </p:spPr>
          <p:txBody>
            <a:bodyPr/>
            <a:lstStyle/>
            <a:p>
              <a:endParaRPr lang="en-US"/>
            </a:p>
          </p:txBody>
        </p:sp>
        <p:sp>
          <p:nvSpPr>
            <p:cNvPr id="24" name="Freeform 24"/>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5" name="Group 25"/>
          <p:cNvGrpSpPr/>
          <p:nvPr/>
        </p:nvGrpSpPr>
        <p:grpSpPr>
          <a:xfrm>
            <a:off x="7845144" y="2635244"/>
            <a:ext cx="2611033" cy="2441418"/>
            <a:chOff x="0" y="0"/>
            <a:chExt cx="2357755" cy="2204593"/>
          </a:xfrm>
        </p:grpSpPr>
        <p:sp>
          <p:nvSpPr>
            <p:cNvPr id="26" name="Freeform 26"/>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2"/>
              <a:stretch>
                <a:fillRect l="-26" r="-26"/>
              </a:stretch>
            </a:blipFill>
          </p:spPr>
          <p:txBody>
            <a:bodyPr/>
            <a:lstStyle/>
            <a:p>
              <a:endParaRPr lang="en-US"/>
            </a:p>
          </p:txBody>
        </p:sp>
      </p:grpSp>
      <p:sp>
        <p:nvSpPr>
          <p:cNvPr id="27" name="TextBox 27"/>
          <p:cNvSpPr txBox="1"/>
          <p:nvPr/>
        </p:nvSpPr>
        <p:spPr>
          <a:xfrm>
            <a:off x="3159900" y="5461314"/>
            <a:ext cx="11968200" cy="837024"/>
          </a:xfrm>
          <a:prstGeom prst="rect">
            <a:avLst/>
          </a:prstGeom>
        </p:spPr>
        <p:txBody>
          <a:bodyPr lIns="0" tIns="0" rIns="0" bIns="0" rtlCol="0" anchor="t">
            <a:spAutoFit/>
          </a:bodyPr>
          <a:lstStyle/>
          <a:p>
            <a:pPr algn="ctr">
              <a:lnSpc>
                <a:spcPts val="7002"/>
              </a:lnSpc>
            </a:pPr>
            <a:r>
              <a:rPr lang="en-US" sz="4950" i="1" spc="-1" dirty="0">
                <a:solidFill>
                  <a:srgbClr val="FFFFFF"/>
                </a:solidFill>
                <a:latin typeface="Girl Scout 1"/>
                <a:sym typeface="Girl Scout 1"/>
              </a:rPr>
              <a:t>Next Meeting:</a:t>
            </a:r>
            <a:endParaRPr lang="en-US" dirty="0"/>
          </a:p>
        </p:txBody>
      </p:sp>
      <p:sp>
        <p:nvSpPr>
          <p:cNvPr id="28" name="TextBox 28"/>
          <p:cNvSpPr txBox="1"/>
          <p:nvPr/>
        </p:nvSpPr>
        <p:spPr>
          <a:xfrm>
            <a:off x="3166560" y="875899"/>
            <a:ext cx="11968200" cy="1021804"/>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1"/>
                <a:ea typeface="Girl Scout 1"/>
                <a:cs typeface="Girl Scout 1"/>
                <a:sym typeface="Girl Scout 1"/>
              </a:rPr>
              <a:t>Thank you for joining 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2" name="Freeform 22"/>
          <p:cNvSpPr/>
          <p:nvPr/>
        </p:nvSpPr>
        <p:spPr>
          <a:xfrm>
            <a:off x="1972582" y="409892"/>
            <a:ext cx="13382311" cy="6561841"/>
          </a:xfrm>
          <a:custGeom>
            <a:avLst/>
            <a:gdLst/>
            <a:ahLst/>
            <a:cxnLst/>
            <a:rect l="l" t="t" r="r" b="b"/>
            <a:pathLst>
              <a:path w="13382311" h="6561841">
                <a:moveTo>
                  <a:pt x="0" y="0"/>
                </a:moveTo>
                <a:lnTo>
                  <a:pt x="13382310" y="0"/>
                </a:lnTo>
                <a:lnTo>
                  <a:pt x="13382310" y="6561841"/>
                </a:lnTo>
                <a:lnTo>
                  <a:pt x="0" y="6561841"/>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3" name="TextBox 23"/>
          <p:cNvSpPr txBox="1"/>
          <p:nvPr/>
        </p:nvSpPr>
        <p:spPr>
          <a:xfrm>
            <a:off x="3159900" y="571025"/>
            <a:ext cx="11968200" cy="1021804"/>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2"/>
                <a:ea typeface="Girl Scout 2"/>
                <a:cs typeface="Girl Scout 2"/>
                <a:sym typeface="Girl Scout 2"/>
              </a:rPr>
              <a:t>Tonight’s Agenda</a:t>
            </a:r>
          </a:p>
        </p:txBody>
      </p:sp>
      <p:grpSp>
        <p:nvGrpSpPr>
          <p:cNvPr id="20" name="Group 20"/>
          <p:cNvGrpSpPr/>
          <p:nvPr/>
        </p:nvGrpSpPr>
        <p:grpSpPr>
          <a:xfrm>
            <a:off x="-2674625" y="6530375"/>
            <a:ext cx="6243131" cy="3449330"/>
            <a:chOff x="0" y="0"/>
            <a:chExt cx="8324174" cy="4599106"/>
          </a:xfrm>
        </p:grpSpPr>
        <p:sp>
          <p:nvSpPr>
            <p:cNvPr id="21" name="Freeform 21"/>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9"/>
              <a:stretch>
                <a:fillRect l="-16" r="-15" b="-1"/>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06818-B572-2A3E-CC60-74723BE6AC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0953AB-E81C-DE4F-93A6-14E415AE900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C692E91A-09C4-084D-37E3-257D2BD86A94}"/>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E763FB20-6319-F829-2368-88EB5E2F826E}"/>
              </a:ext>
            </a:extLst>
          </p:cNvPr>
          <p:cNvSpPr txBox="1"/>
          <p:nvPr/>
        </p:nvSpPr>
        <p:spPr>
          <a:xfrm>
            <a:off x="9143880" y="2570208"/>
            <a:ext cx="7937215" cy="923330"/>
          </a:xfrm>
          <a:prstGeom prst="rect">
            <a:avLst/>
          </a:prstGeom>
        </p:spPr>
        <p:txBody>
          <a:bodyPr wrap="square" lIns="0" tIns="0" rIns="0" bIns="0" rtlCol="0" anchor="t">
            <a:spAutoFit/>
          </a:bodyPr>
          <a:lstStyle/>
          <a:p>
            <a:pPr algn="ctr"/>
            <a:r>
              <a:rPr lang="en-US" sz="6000" spc="118" dirty="0">
                <a:solidFill>
                  <a:srgbClr val="000000"/>
                </a:solidFill>
                <a:latin typeface="Girl Scout 2"/>
                <a:sym typeface="Girl Scout 2"/>
              </a:rPr>
              <a:t>GSCP2P Updates</a:t>
            </a:r>
            <a:endParaRPr lang="en-US" sz="6000" dirty="0"/>
          </a:p>
        </p:txBody>
      </p:sp>
      <p:sp>
        <p:nvSpPr>
          <p:cNvPr id="5" name="TextBox 4">
            <a:extLst>
              <a:ext uri="{FF2B5EF4-FFF2-40B4-BE49-F238E27FC236}">
                <a16:creationId xmlns:a16="http://schemas.microsoft.com/office/drawing/2014/main" id="{2B9A4C09-9940-9082-F3BB-84B801913AD5}"/>
              </a:ext>
            </a:extLst>
          </p:cNvPr>
          <p:cNvSpPr txBox="1"/>
          <p:nvPr/>
        </p:nvSpPr>
        <p:spPr>
          <a:xfrm>
            <a:off x="9302732" y="4220170"/>
            <a:ext cx="7937215" cy="1846659"/>
          </a:xfrm>
          <a:prstGeom prst="rect">
            <a:avLst/>
          </a:prstGeom>
        </p:spPr>
        <p:txBody>
          <a:bodyPr wrap="square" lIns="0" tIns="0" rIns="0" bIns="0" rtlCol="0" anchor="t">
            <a:spAutoFit/>
          </a:bodyPr>
          <a:lstStyle/>
          <a:p>
            <a:pPr marL="685800" indent="-685800">
              <a:buFont typeface="Arial"/>
              <a:buChar char="•"/>
            </a:pPr>
            <a:r>
              <a:rPr lang="en-US" sz="4000" spc="118" dirty="0">
                <a:latin typeface="Girl Scout Text Book"/>
                <a:ea typeface="Calibri"/>
                <a:cs typeface="Calibri"/>
              </a:rPr>
              <a:t>Board Forums</a:t>
            </a:r>
          </a:p>
          <a:p>
            <a:pPr marL="685800" indent="-685800">
              <a:buFont typeface="Arial"/>
              <a:buChar char="•"/>
            </a:pPr>
            <a:r>
              <a:rPr lang="en-US" sz="4000" spc="118" dirty="0">
                <a:latin typeface="Girl Scout Text Book"/>
                <a:ea typeface="Calibri"/>
                <a:cs typeface="Calibri"/>
              </a:rPr>
              <a:t>National Convention in DC this summer!</a:t>
            </a:r>
          </a:p>
        </p:txBody>
      </p:sp>
    </p:spTree>
    <p:extLst>
      <p:ext uri="{BB962C8B-B14F-4D97-AF65-F5344CB8AC3E}">
        <p14:creationId xmlns:p14="http://schemas.microsoft.com/office/powerpoint/2010/main" val="361921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B517C-91EC-C7A2-D62F-C45E4473C2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1411A0-6294-D241-F905-DCF79C9747A0}"/>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AEF1B0E4-2B4A-AC73-98D6-FBC2E646F1F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990949E7-8D49-79C1-231B-AA20B0889787}"/>
              </a:ext>
            </a:extLst>
          </p:cNvPr>
          <p:cNvSpPr txBox="1"/>
          <p:nvPr/>
        </p:nvSpPr>
        <p:spPr>
          <a:xfrm>
            <a:off x="9143880" y="616475"/>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SPRING RENEWAL </a:t>
            </a:r>
            <a:endParaRPr lang="en-US" sz="5000" spc="118">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9120E561-7DC6-95FC-C4EC-0D85BAF15BE0}"/>
              </a:ext>
            </a:extLst>
          </p:cNvPr>
          <p:cNvSpPr txBox="1"/>
          <p:nvPr/>
        </p:nvSpPr>
        <p:spPr>
          <a:xfrm>
            <a:off x="8744827" y="2495880"/>
            <a:ext cx="8966682"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Girl Scout 1"/>
                <a:ea typeface="Calibri"/>
                <a:cs typeface="Calibri"/>
              </a:rPr>
              <a:t>Spring Renewal will kick-off April 1, 2026, and run through May 31, 2026.</a:t>
            </a:r>
          </a:p>
          <a:p>
            <a:endParaRPr lang="en-US" sz="2800">
              <a:latin typeface="Girl Scout 1"/>
              <a:ea typeface="Calibri"/>
              <a:cs typeface="Calibri"/>
            </a:endParaRPr>
          </a:p>
          <a:p>
            <a:pPr marL="457200" indent="-457200">
              <a:buFont typeface="Arial"/>
              <a:buChar char="•"/>
            </a:pPr>
            <a:r>
              <a:rPr lang="en-US" sz="2800">
                <a:latin typeface="Girl Scout 1"/>
                <a:ea typeface="Calibri"/>
                <a:cs typeface="Calibri"/>
              </a:rPr>
              <a:t>All girls who renew their membership during these months will receive a $20 membership discount AND an early bird patch.</a:t>
            </a:r>
          </a:p>
          <a:p>
            <a:pPr marL="457200" indent="-457200">
              <a:buFont typeface="Arial"/>
              <a:buChar char="•"/>
            </a:pPr>
            <a:r>
              <a:rPr lang="en-US" sz="2800">
                <a:solidFill>
                  <a:srgbClr val="000000"/>
                </a:solidFill>
                <a:latin typeface="Girl Scout 1"/>
                <a:ea typeface="Calibri"/>
                <a:cs typeface="Calibri"/>
              </a:rPr>
              <a:t>Every volunteer- including Lifetime members- that renew their membership and roles during these months will receive free admission to the August 1, 2026 Volunteer Conference</a:t>
            </a:r>
            <a:r>
              <a:rPr lang="en-US" sz="2800">
                <a:latin typeface="Girl Scout 1"/>
                <a:ea typeface="+mn-lt"/>
                <a:cs typeface="+mn-lt"/>
              </a:rPr>
              <a:t>.</a:t>
            </a:r>
            <a:endParaRPr lang="en-US" sz="2800">
              <a:latin typeface="Girl Scout 1"/>
              <a:ea typeface="Calibri"/>
              <a:cs typeface="Calibri"/>
            </a:endParaRPr>
          </a:p>
          <a:p>
            <a:pPr marL="457200" indent="-457200">
              <a:buFont typeface="Arial"/>
              <a:buChar char="•"/>
            </a:pPr>
            <a:r>
              <a:rPr lang="en-US" sz="2800">
                <a:latin typeface="Girl Scout 1"/>
                <a:ea typeface="Calibri"/>
                <a:cs typeface="Calibri"/>
              </a:rPr>
              <a:t>Every Service Unit that meets their spring renewal goal by May 31, 2026 will receive a $200 GSCP2P program</a:t>
            </a:r>
            <a:r>
              <a:rPr lang="en-US" sz="2800">
                <a:latin typeface="Girl Scout 1"/>
                <a:ea typeface="+mn-lt"/>
                <a:cs typeface="+mn-lt"/>
              </a:rPr>
              <a:t> credit or retail gift certificate.</a:t>
            </a:r>
          </a:p>
          <a:p>
            <a:pPr marL="914400" lvl="1" indent="-457200">
              <a:buFont typeface="Courier New"/>
              <a:buChar char="o"/>
            </a:pPr>
            <a:r>
              <a:rPr lang="en-US" sz="2800">
                <a:latin typeface="Girl Scout 1"/>
                <a:ea typeface="+mn-lt"/>
                <a:cs typeface="+mn-lt"/>
              </a:rPr>
              <a:t>In addition, for every girl renewed </a:t>
            </a:r>
            <a:r>
              <a:rPr lang="en-US" sz="2800" b="1">
                <a:latin typeface="Girl Scout 1"/>
                <a:ea typeface="+mn-lt"/>
                <a:cs typeface="+mn-lt"/>
              </a:rPr>
              <a:t>over </a:t>
            </a:r>
            <a:r>
              <a:rPr lang="en-US" sz="2800">
                <a:latin typeface="Girl Scout 1"/>
                <a:ea typeface="+mn-lt"/>
                <a:cs typeface="+mn-lt"/>
              </a:rPr>
              <a:t>the Service Unit's Spring Renewal goal, the SU will also receive a $10 bonus per girl over the goal.</a:t>
            </a:r>
            <a:endParaRPr lang="en-US" sz="2800">
              <a:latin typeface="Girl Scout 1"/>
              <a:ea typeface="Calibri"/>
              <a:cs typeface="Calibri"/>
            </a:endParaRPr>
          </a:p>
        </p:txBody>
      </p:sp>
    </p:spTree>
    <p:extLst>
      <p:ext uri="{BB962C8B-B14F-4D97-AF65-F5344CB8AC3E}">
        <p14:creationId xmlns:p14="http://schemas.microsoft.com/office/powerpoint/2010/main" val="291885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2AAAA-69DD-5FA7-0119-0614E2000B54}"/>
            </a:ext>
          </a:extLst>
        </p:cNvPr>
        <p:cNvGrpSpPr/>
        <p:nvPr/>
      </p:nvGrpSpPr>
      <p:grpSpPr>
        <a:xfrm>
          <a:off x="0" y="0"/>
          <a:ext cx="0" cy="0"/>
          <a:chOff x="0" y="0"/>
          <a:chExt cx="0" cy="0"/>
        </a:xfrm>
      </p:grpSpPr>
      <p:sp>
        <p:nvSpPr>
          <p:cNvPr id="10" name="Freeform 2">
            <a:extLst>
              <a:ext uri="{FF2B5EF4-FFF2-40B4-BE49-F238E27FC236}">
                <a16:creationId xmlns:a16="http://schemas.microsoft.com/office/drawing/2014/main" id="{ECE9058B-5E9A-25AA-443F-5D1AD7A35F1D}"/>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6" name="TextBox 3">
            <a:extLst>
              <a:ext uri="{FF2B5EF4-FFF2-40B4-BE49-F238E27FC236}">
                <a16:creationId xmlns:a16="http://schemas.microsoft.com/office/drawing/2014/main" id="{5BB6810F-FA03-3345-8A13-8B159791F782}"/>
              </a:ext>
            </a:extLst>
          </p:cNvPr>
          <p:cNvSpPr txBox="1"/>
          <p:nvPr/>
        </p:nvSpPr>
        <p:spPr>
          <a:xfrm>
            <a:off x="8790509" y="1147932"/>
            <a:ext cx="8637313" cy="7999947"/>
          </a:xfrm>
          <a:prstGeom prst="rect">
            <a:avLst/>
          </a:prstGeom>
        </p:spPr>
        <p:txBody>
          <a:bodyPr wrap="square" lIns="0" tIns="0" rIns="0" bIns="0" rtlCol="0" anchor="t">
            <a:spAutoFit/>
          </a:bodyPr>
          <a:lstStyle/>
          <a:p>
            <a:pPr algn="ctr">
              <a:lnSpc>
                <a:spcPts val="6999"/>
              </a:lnSpc>
            </a:pPr>
            <a:r>
              <a:rPr lang="en-US" sz="4800" b="1" spc="118">
                <a:solidFill>
                  <a:srgbClr val="000000"/>
                </a:solidFill>
                <a:latin typeface="Girl Scout 1"/>
              </a:rPr>
              <a:t>2026 Annual Meeting</a:t>
            </a:r>
          </a:p>
          <a:p>
            <a:pPr algn="ctr">
              <a:lnSpc>
                <a:spcPts val="6998"/>
              </a:lnSpc>
            </a:pPr>
            <a:r>
              <a:rPr lang="en-US" sz="4800" b="1" spc="118">
                <a:latin typeface="Girl Scout 1"/>
                <a:ea typeface="Calibri"/>
                <a:cs typeface="Calibri"/>
              </a:rPr>
              <a:t>Saturday, April 25</a:t>
            </a:r>
          </a:p>
          <a:p>
            <a:pPr algn="ctr">
              <a:lnSpc>
                <a:spcPts val="6998"/>
              </a:lnSpc>
            </a:pPr>
            <a:r>
              <a:rPr lang="en-US" sz="4800" b="1" spc="118">
                <a:latin typeface="Girl Scout 1"/>
                <a:ea typeface="Calibri"/>
                <a:cs typeface="Calibri"/>
              </a:rPr>
              <a:t>10 a.m. - 3 p.m.</a:t>
            </a:r>
          </a:p>
          <a:p>
            <a:pPr algn="ctr">
              <a:lnSpc>
                <a:spcPts val="6998"/>
              </a:lnSpc>
            </a:pPr>
            <a:r>
              <a:rPr lang="en-US" sz="4800" b="1" spc="118">
                <a:latin typeface="Girl Scout 1"/>
                <a:ea typeface="Calibri"/>
                <a:cs typeface="Calibri"/>
              </a:rPr>
              <a:t>Mary E. </a:t>
            </a:r>
            <a:r>
              <a:rPr lang="en-US" sz="4800" b="1" spc="118" err="1">
                <a:latin typeface="Girl Scout 1"/>
                <a:ea typeface="Calibri"/>
                <a:cs typeface="Calibri"/>
              </a:rPr>
              <a:t>Rittling</a:t>
            </a:r>
            <a:r>
              <a:rPr lang="en-US" sz="4800" b="1" spc="118">
                <a:latin typeface="Girl Scout 1"/>
                <a:ea typeface="Calibri"/>
                <a:cs typeface="Calibri"/>
              </a:rPr>
              <a:t> Conference Center</a:t>
            </a:r>
          </a:p>
          <a:p>
            <a:pPr algn="ctr">
              <a:lnSpc>
                <a:spcPts val="6998"/>
              </a:lnSpc>
            </a:pPr>
            <a:r>
              <a:rPr lang="en-US" sz="4800" b="1" spc="118">
                <a:latin typeface="Girl Scout 1"/>
                <a:ea typeface="Calibri"/>
                <a:cs typeface="Calibri"/>
              </a:rPr>
              <a:t>Thomasville</a:t>
            </a:r>
          </a:p>
          <a:p>
            <a:pPr algn="ctr">
              <a:lnSpc>
                <a:spcPts val="6998"/>
              </a:lnSpc>
            </a:pPr>
            <a:endParaRPr lang="en-US" sz="4800" b="1" spc="118">
              <a:latin typeface="Girl Scout 1"/>
              <a:ea typeface="Calibri"/>
              <a:cs typeface="Calibri"/>
            </a:endParaRPr>
          </a:p>
          <a:p>
            <a:pPr algn="ctr">
              <a:lnSpc>
                <a:spcPts val="6998"/>
              </a:lnSpc>
            </a:pPr>
            <a:r>
              <a:rPr lang="en-US" sz="4800" b="1" spc="118">
                <a:latin typeface="Girl Scout 1"/>
                <a:ea typeface="Calibri"/>
                <a:cs typeface="Calibri"/>
                <a:hlinkClick r:id="rId5"/>
              </a:rPr>
              <a:t>Registration is open!</a:t>
            </a:r>
            <a:endParaRPr lang="en-US" sz="4800" b="1" spc="118">
              <a:latin typeface="Girl Scout 1"/>
              <a:ea typeface="Calibri"/>
              <a:cs typeface="Calibri"/>
            </a:endParaRPr>
          </a:p>
          <a:p>
            <a:pPr algn="ctr">
              <a:lnSpc>
                <a:spcPts val="6998"/>
              </a:lnSpc>
            </a:pPr>
            <a:endParaRPr lang="en-US" sz="4800" b="1" spc="118">
              <a:latin typeface="Girl Scout 2"/>
              <a:ea typeface="Calibri"/>
              <a:cs typeface="Calibri"/>
            </a:endParaRPr>
          </a:p>
        </p:txBody>
      </p:sp>
      <p:sp>
        <p:nvSpPr>
          <p:cNvPr id="3" name="Freeform 2">
            <a:extLst>
              <a:ext uri="{FF2B5EF4-FFF2-40B4-BE49-F238E27FC236}">
                <a16:creationId xmlns:a16="http://schemas.microsoft.com/office/drawing/2014/main" id="{766A0F24-4973-1BA8-631C-19665E2D6746}"/>
              </a:ext>
            </a:extLst>
          </p:cNvPr>
          <p:cNvSpPr/>
          <p:nvPr/>
        </p:nvSpPr>
        <p:spPr>
          <a:xfrm rot="5400000">
            <a:off x="-4422707"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pic>
        <p:nvPicPr>
          <p:cNvPr id="2" name="Picture 1" descr="A yellow and black logo&#10;&#10;AI-generated content may be incorrect.">
            <a:extLst>
              <a:ext uri="{FF2B5EF4-FFF2-40B4-BE49-F238E27FC236}">
                <a16:creationId xmlns:a16="http://schemas.microsoft.com/office/drawing/2014/main" id="{08F1B82A-6EBD-947D-A785-34330F1CC51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080012" y="2161560"/>
            <a:ext cx="9423605" cy="5953125"/>
          </a:xfrm>
          <a:prstGeom prst="rect">
            <a:avLst/>
          </a:prstGeom>
        </p:spPr>
      </p:pic>
    </p:spTree>
    <p:extLst>
      <p:ext uri="{BB962C8B-B14F-4D97-AF65-F5344CB8AC3E}">
        <p14:creationId xmlns:p14="http://schemas.microsoft.com/office/powerpoint/2010/main" val="14946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8CEFB-B2A2-B816-4D51-0C74B5739D4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9D0021A-7D8D-49E4-7A7A-FA5DF5CE169F}"/>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4" name="TextBox 4">
            <a:extLst>
              <a:ext uri="{FF2B5EF4-FFF2-40B4-BE49-F238E27FC236}">
                <a16:creationId xmlns:a16="http://schemas.microsoft.com/office/drawing/2014/main" id="{5091E1CF-03CA-4E2E-B133-B57247BE5495}"/>
              </a:ext>
            </a:extLst>
          </p:cNvPr>
          <p:cNvSpPr txBox="1"/>
          <p:nvPr/>
        </p:nvSpPr>
        <p:spPr>
          <a:xfrm>
            <a:off x="9326179" y="270332"/>
            <a:ext cx="8123285" cy="838691"/>
          </a:xfrm>
          <a:prstGeom prst="rect">
            <a:avLst/>
          </a:prstGeom>
        </p:spPr>
        <p:txBody>
          <a:bodyPr lIns="0" tIns="0" rIns="0" bIns="0" rtlCol="0" anchor="t">
            <a:spAutoFit/>
          </a:bodyPr>
          <a:lstStyle/>
          <a:p>
            <a:pPr algn="ctr">
              <a:lnSpc>
                <a:spcPts val="6998"/>
              </a:lnSpc>
            </a:pPr>
            <a:r>
              <a:rPr lang="en-US" sz="5000" spc="118">
                <a:solidFill>
                  <a:srgbClr val="000000"/>
                </a:solidFill>
                <a:latin typeface="Girl Scout 2"/>
                <a:sym typeface="Girl Scout 2"/>
              </a:rPr>
              <a:t>Summer Camp</a:t>
            </a:r>
            <a:endParaRPr lang="en-US"/>
          </a:p>
        </p:txBody>
      </p:sp>
      <p:sp>
        <p:nvSpPr>
          <p:cNvPr id="8" name="TextBox 7">
            <a:extLst>
              <a:ext uri="{FF2B5EF4-FFF2-40B4-BE49-F238E27FC236}">
                <a16:creationId xmlns:a16="http://schemas.microsoft.com/office/drawing/2014/main" id="{92D5C255-823C-5710-A08A-81F406FDB7D3}"/>
              </a:ext>
            </a:extLst>
          </p:cNvPr>
          <p:cNvSpPr txBox="1"/>
          <p:nvPr/>
        </p:nvSpPr>
        <p:spPr>
          <a:xfrm>
            <a:off x="7913255" y="1391601"/>
            <a:ext cx="10200408"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Girl Scout 1"/>
                <a:ea typeface="Calibri"/>
                <a:cs typeface="Calibri"/>
              </a:rPr>
              <a:t>Overnight camp is for rising grades 2-12 and day camp is for rising grades 1-5.</a:t>
            </a:r>
          </a:p>
          <a:p>
            <a:endParaRPr lang="en-US" sz="2800">
              <a:latin typeface="Girl Scout 1"/>
              <a:ea typeface="Calibri"/>
              <a:cs typeface="Calibri"/>
            </a:endParaRPr>
          </a:p>
          <a:p>
            <a:r>
              <a:rPr lang="en-US" sz="2800">
                <a:latin typeface="Girl Scout 1"/>
                <a:ea typeface="Calibri"/>
                <a:cs typeface="Calibri"/>
              </a:rPr>
              <a:t>Save $50 before our Early Bird Discount ends on March 31</a:t>
            </a:r>
          </a:p>
          <a:p>
            <a:endParaRPr lang="en-US" sz="2800">
              <a:latin typeface="Girl Scout 1"/>
              <a:ea typeface="Calibri"/>
              <a:cs typeface="Calibri"/>
            </a:endParaRPr>
          </a:p>
          <a:p>
            <a:r>
              <a:rPr lang="en-US" sz="2800">
                <a:latin typeface="Girl Scout 1"/>
                <a:ea typeface="Calibri"/>
                <a:cs typeface="Calibri"/>
              </a:rPr>
              <a:t>You can stack $150 in savings! Register for two overnight sessions during the Early Bird Discount and enjoy an extra $50 in savings with the Multi-Week Discount.</a:t>
            </a:r>
          </a:p>
          <a:p>
            <a:endParaRPr lang="en-US" sz="2800">
              <a:latin typeface="Girl Scout 1"/>
              <a:ea typeface="Calibri"/>
              <a:cs typeface="Calibri"/>
            </a:endParaRPr>
          </a:p>
          <a:p>
            <a:r>
              <a:rPr lang="en-US" sz="2800">
                <a:latin typeface="Girl Scout 1"/>
                <a:ea typeface="Calibri"/>
                <a:cs typeface="Calibri"/>
              </a:rPr>
              <a:t>All overnight campers will be offered an equestrian experience at no additional cost. Options may include barn tour, horseback riding or Equine Assisted Learning activity.</a:t>
            </a:r>
          </a:p>
          <a:p>
            <a:endParaRPr lang="en-US" sz="2800">
              <a:latin typeface="Girl Scout 1"/>
              <a:ea typeface="Calibri"/>
              <a:cs typeface="Calibri"/>
            </a:endParaRPr>
          </a:p>
          <a:p>
            <a:r>
              <a:rPr lang="en-US" sz="2800">
                <a:latin typeface="Girl Scout 1"/>
                <a:ea typeface="Calibri"/>
                <a:cs typeface="Calibri"/>
              </a:rPr>
              <a:t>Free transportation assistance from the Asheville and Hickory Service Centers is available for select weeks of overnight camp.</a:t>
            </a:r>
          </a:p>
          <a:p>
            <a:endParaRPr lang="en-US" sz="2800">
              <a:latin typeface="Girl Scout 1"/>
              <a:ea typeface="Calibri"/>
              <a:cs typeface="Calibri"/>
            </a:endParaRPr>
          </a:p>
          <a:p>
            <a:r>
              <a:rPr lang="en-US" sz="2800">
                <a:latin typeface="Girl Scout 1"/>
                <a:ea typeface="Calibri"/>
                <a:cs typeface="Arial"/>
              </a:rPr>
              <a:t>We are also hosting several virtual </a:t>
            </a:r>
            <a:r>
              <a:rPr lang="en-US" sz="2800">
                <a:solidFill>
                  <a:srgbClr val="00B451"/>
                </a:solidFill>
                <a:latin typeface="Girl Scout 1"/>
                <a:ea typeface="Calibri"/>
                <a:cs typeface="Arial"/>
                <a:hlinkClick r:id="rId5"/>
              </a:rPr>
              <a:t>Summer Camp Q&amp;A</a:t>
            </a:r>
            <a:r>
              <a:rPr lang="en-US" sz="2800">
                <a:latin typeface="Girl Scout 1"/>
                <a:ea typeface="Calibri"/>
                <a:cs typeface="Arial"/>
              </a:rPr>
              <a:t> sessions in March to help you feel excited and prepared for camp!</a:t>
            </a:r>
            <a:endParaRPr lang="en-US" sz="2800">
              <a:latin typeface="Girl Scout 1"/>
            </a:endParaRPr>
          </a:p>
        </p:txBody>
      </p:sp>
      <p:pic>
        <p:nvPicPr>
          <p:cNvPr id="6" name="Picture 5" descr="A collage of people in a canoe&#10;&#10;AI-generated content may be incorrect.">
            <a:extLst>
              <a:ext uri="{FF2B5EF4-FFF2-40B4-BE49-F238E27FC236}">
                <a16:creationId xmlns:a16="http://schemas.microsoft.com/office/drawing/2014/main" id="{CD551D16-22A5-4483-0E37-E13D2B175CB3}"/>
              </a:ext>
            </a:extLst>
          </p:cNvPr>
          <p:cNvPicPr>
            <a:picLocks noChangeAspect="1"/>
          </p:cNvPicPr>
          <p:nvPr/>
        </p:nvPicPr>
        <p:blipFill>
          <a:blip r:embed="rId6"/>
          <a:stretch>
            <a:fillRect/>
          </a:stretch>
        </p:blipFill>
        <p:spPr>
          <a:xfrm>
            <a:off x="1050822" y="649851"/>
            <a:ext cx="5954662" cy="8978081"/>
          </a:xfrm>
          <a:prstGeom prst="rect">
            <a:avLst/>
          </a:prstGeom>
        </p:spPr>
      </p:pic>
    </p:spTree>
    <p:extLst>
      <p:ext uri="{BB962C8B-B14F-4D97-AF65-F5344CB8AC3E}">
        <p14:creationId xmlns:p14="http://schemas.microsoft.com/office/powerpoint/2010/main" val="227600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A852B-83A1-5B00-EBA1-DB8719E5C88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2BA83EB-3AE1-7BDC-B5D6-13163BA0B80A}"/>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54549863-BAC6-505C-CF65-493030A6A557}"/>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43F5E2B7-B7AE-678A-977A-AC4DD72A94B0}"/>
              </a:ext>
            </a:extLst>
          </p:cNvPr>
          <p:cNvSpPr txBox="1"/>
          <p:nvPr/>
        </p:nvSpPr>
        <p:spPr>
          <a:xfrm>
            <a:off x="9143880" y="616475"/>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PROPERTY UPDATES</a:t>
            </a:r>
            <a:endParaRPr lang="en-US" sz="5000" spc="118">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5C88B239-CB7A-75C2-CCD0-41F276CAA798}"/>
              </a:ext>
            </a:extLst>
          </p:cNvPr>
          <p:cNvSpPr txBox="1"/>
          <p:nvPr/>
        </p:nvSpPr>
        <p:spPr>
          <a:xfrm>
            <a:off x="8207964" y="1699244"/>
            <a:ext cx="9849908" cy="9325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latin typeface="Girl Scout 1"/>
                <a:ea typeface="Calibri"/>
                <a:cs typeface="Calibri"/>
              </a:rPr>
              <a:t>Camp Pisgah</a:t>
            </a:r>
            <a:endParaRPr lang="en-US" sz="3000">
              <a:latin typeface="Girl Scout 1"/>
              <a:ea typeface="Calibri"/>
              <a:cs typeface="Calibri"/>
            </a:endParaRPr>
          </a:p>
          <a:p>
            <a:pPr marL="457200" indent="-457200">
              <a:buFont typeface="Arial"/>
              <a:buChar char="•"/>
            </a:pPr>
            <a:r>
              <a:rPr lang="en-US" sz="3000">
                <a:latin typeface="Girl Scout 1"/>
                <a:ea typeface="Calibri"/>
                <a:cs typeface="Calibri"/>
              </a:rPr>
              <a:t>Cisterns have been painted and WNCIL started the cleaning the water system on 2/20/26. </a:t>
            </a:r>
            <a:endParaRPr lang="en-US">
              <a:latin typeface="Calibri"/>
              <a:ea typeface="Calibri"/>
              <a:cs typeface="Calibri"/>
            </a:endParaRPr>
          </a:p>
          <a:p>
            <a:pPr marL="914400" lvl="1" indent="-457200">
              <a:buFont typeface="Courier New"/>
              <a:buChar char="o"/>
            </a:pPr>
            <a:r>
              <a:rPr lang="en-US" sz="3000">
                <a:latin typeface="Girl Scout 1"/>
                <a:ea typeface="Calibri"/>
                <a:cs typeface="Calibri"/>
              </a:rPr>
              <a:t>Once completed, we will schedule with Transylvania County to re-test water system. </a:t>
            </a:r>
            <a:endParaRPr lang="en-US">
              <a:latin typeface="Calibri"/>
              <a:ea typeface="Calibri"/>
              <a:cs typeface="Calibri"/>
            </a:endParaRPr>
          </a:p>
          <a:p>
            <a:pPr marL="457200" indent="-457200">
              <a:buFont typeface="Arial"/>
              <a:buChar char="•"/>
            </a:pPr>
            <a:r>
              <a:rPr lang="en-US" sz="3000">
                <a:latin typeface="Girl Scout 1"/>
                <a:ea typeface="Calibri"/>
                <a:cs typeface="Calibri"/>
              </a:rPr>
              <a:t>Ranger position has been posted and we will begin interviews this week.</a:t>
            </a:r>
          </a:p>
          <a:p>
            <a:r>
              <a:rPr lang="en-US" sz="3000" b="1">
                <a:latin typeface="Girl Scout 1"/>
                <a:ea typeface="Calibri"/>
                <a:cs typeface="Calibri"/>
              </a:rPr>
              <a:t>CGC</a:t>
            </a:r>
          </a:p>
          <a:p>
            <a:pPr marL="457200" indent="-457200">
              <a:buFont typeface="Arial"/>
              <a:buChar char="•"/>
            </a:pPr>
            <a:r>
              <a:rPr lang="en-US" sz="3000">
                <a:latin typeface="Girl Scout 1"/>
                <a:ea typeface="Calibri"/>
                <a:cs typeface="Calibri"/>
              </a:rPr>
              <a:t>Site visit with team tomorrow; Continued work with hurricane projects and water testing to happen in March</a:t>
            </a:r>
          </a:p>
          <a:p>
            <a:r>
              <a:rPr lang="en-US" sz="3000" b="1">
                <a:latin typeface="Girl Scout 1"/>
                <a:ea typeface="Calibri"/>
                <a:cs typeface="Calibri"/>
              </a:rPr>
              <a:t>KPC</a:t>
            </a:r>
            <a:endParaRPr lang="en-US"/>
          </a:p>
          <a:p>
            <a:pPr marL="457200" indent="-457200">
              <a:buFont typeface="Arial"/>
              <a:buChar char="•"/>
            </a:pPr>
            <a:r>
              <a:rPr lang="en-US" sz="3000">
                <a:latin typeface="Girl Scout 1"/>
                <a:ea typeface="Calibri"/>
                <a:cs typeface="Calibri"/>
              </a:rPr>
              <a:t> Various projects are being done around camp.</a:t>
            </a:r>
          </a:p>
          <a:p>
            <a:pPr marL="914400" lvl="1" indent="-457200">
              <a:buFont typeface="Courier New"/>
              <a:buChar char="o"/>
            </a:pPr>
            <a:r>
              <a:rPr lang="en-US" sz="3000">
                <a:latin typeface="Girl Scout 1"/>
                <a:ea typeface="Calibri"/>
                <a:cs typeface="Calibri"/>
              </a:rPr>
              <a:t>Run-in Shelter</a:t>
            </a:r>
          </a:p>
          <a:p>
            <a:pPr marL="914400" lvl="1" indent="-457200">
              <a:buFont typeface="Courier New"/>
              <a:buChar char="o"/>
            </a:pPr>
            <a:r>
              <a:rPr lang="en-US" sz="3000">
                <a:latin typeface="Girl Scout 1"/>
                <a:ea typeface="Calibri"/>
                <a:cs typeface="Calibri"/>
              </a:rPr>
              <a:t>Maintenance Barn repair</a:t>
            </a:r>
          </a:p>
          <a:p>
            <a:pPr marL="914400" lvl="1" indent="-457200">
              <a:buFont typeface="Courier New"/>
              <a:buChar char="o"/>
            </a:pPr>
            <a:r>
              <a:rPr lang="en-US" sz="3000">
                <a:latin typeface="Girl Scout 1"/>
                <a:ea typeface="Calibri"/>
                <a:cs typeface="Calibri"/>
              </a:rPr>
              <a:t>Amphitheatre Stage Demo</a:t>
            </a:r>
          </a:p>
          <a:p>
            <a:pPr marL="914400" lvl="1" indent="-457200">
              <a:buFont typeface="Courier New"/>
              <a:buChar char="o"/>
            </a:pPr>
            <a:r>
              <a:rPr lang="en-US" sz="3000">
                <a:latin typeface="Girl Scout 1"/>
                <a:ea typeface="Calibri"/>
                <a:cs typeface="Calibri"/>
              </a:rPr>
              <a:t>Dining Hall Wall Demo/Repair</a:t>
            </a:r>
          </a:p>
          <a:p>
            <a:pPr marL="914400" lvl="1" indent="-457200">
              <a:buFont typeface="Courier New"/>
              <a:buChar char="o"/>
            </a:pPr>
            <a:endParaRPr lang="en-US" sz="3000">
              <a:latin typeface="Girl Scout 1"/>
              <a:ea typeface="Calibri"/>
              <a:cs typeface="Calibri"/>
            </a:endParaRPr>
          </a:p>
          <a:p>
            <a:pPr marL="914400" lvl="1" indent="-457200">
              <a:buFont typeface="Courier New"/>
              <a:buChar char="o"/>
            </a:pPr>
            <a:endParaRPr lang="en-US" sz="3000">
              <a:latin typeface="Girl Scout 1"/>
              <a:ea typeface="Calibri"/>
              <a:cs typeface="Calibri"/>
            </a:endParaRPr>
          </a:p>
          <a:p>
            <a:pPr indent="-457200">
              <a:buFont typeface="Arial"/>
              <a:buChar char="•"/>
            </a:pPr>
            <a:endParaRPr lang="en-US" sz="3000">
              <a:latin typeface="Girl Scout 1"/>
              <a:ea typeface="Calibri"/>
              <a:cs typeface="Calibri"/>
            </a:endParaRPr>
          </a:p>
        </p:txBody>
      </p:sp>
    </p:spTree>
    <p:extLst>
      <p:ext uri="{BB962C8B-B14F-4D97-AF65-F5344CB8AC3E}">
        <p14:creationId xmlns:p14="http://schemas.microsoft.com/office/powerpoint/2010/main" val="531958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A901-C3B1-1B4F-9293-E954771583C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4170A7D-0700-A27D-4392-8128E50BFB7E}"/>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
        <p:nvSpPr>
          <p:cNvPr id="4" name="TextBox 3">
            <a:extLst>
              <a:ext uri="{FF2B5EF4-FFF2-40B4-BE49-F238E27FC236}">
                <a16:creationId xmlns:a16="http://schemas.microsoft.com/office/drawing/2014/main" id="{1364A5FD-C5EA-DCE4-302B-C3B2CCE3420A}"/>
              </a:ext>
            </a:extLst>
          </p:cNvPr>
          <p:cNvSpPr txBox="1"/>
          <p:nvPr/>
        </p:nvSpPr>
        <p:spPr>
          <a:xfrm>
            <a:off x="8768219" y="3021904"/>
            <a:ext cx="886216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a:solidFill>
                  <a:srgbClr val="7030A0"/>
                </a:solidFill>
                <a:latin typeface="Girl Scout Text Book"/>
                <a:ea typeface="Calibri"/>
                <a:cs typeface="Calibri"/>
              </a:rPr>
              <a:t>Cookie Program Extended to </a:t>
            </a:r>
            <a:endParaRPr lang="en-US"/>
          </a:p>
          <a:p>
            <a:pPr algn="ctr"/>
            <a:r>
              <a:rPr lang="en-US" sz="6600" b="1">
                <a:solidFill>
                  <a:srgbClr val="7030A0"/>
                </a:solidFill>
                <a:latin typeface="Girl Scout Text Book"/>
                <a:ea typeface="Calibri"/>
                <a:cs typeface="Calibri"/>
              </a:rPr>
              <a:t>March 15, 2026!</a:t>
            </a:r>
            <a:endParaRPr lang="en-US"/>
          </a:p>
        </p:txBody>
      </p:sp>
      <p:pic>
        <p:nvPicPr>
          <p:cNvPr id="7" name="Picture 6" descr="Two ferrets standing together&#10;&#10;AI-generated content may be incorrect.">
            <a:extLst>
              <a:ext uri="{FF2B5EF4-FFF2-40B4-BE49-F238E27FC236}">
                <a16:creationId xmlns:a16="http://schemas.microsoft.com/office/drawing/2014/main" id="{BC882742-20BF-C5AE-22DE-4BCB7D344B68}"/>
              </a:ext>
            </a:extLst>
          </p:cNvPr>
          <p:cNvPicPr>
            <a:picLocks noChangeAspect="1"/>
          </p:cNvPicPr>
          <p:nvPr/>
        </p:nvPicPr>
        <p:blipFill>
          <a:blip r:embed="rId3"/>
          <a:stretch>
            <a:fillRect/>
          </a:stretch>
        </p:blipFill>
        <p:spPr>
          <a:xfrm>
            <a:off x="1116578" y="2063532"/>
            <a:ext cx="8601858" cy="7600429"/>
          </a:xfrm>
          <a:prstGeom prst="rect">
            <a:avLst/>
          </a:prstGeom>
        </p:spPr>
      </p:pic>
    </p:spTree>
    <p:extLst>
      <p:ext uri="{BB962C8B-B14F-4D97-AF65-F5344CB8AC3E}">
        <p14:creationId xmlns:p14="http://schemas.microsoft.com/office/powerpoint/2010/main" val="3372174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777960495404487B459F9F2FA48C7" ma:contentTypeVersion="19" ma:contentTypeDescription="Create a new document." ma:contentTypeScope="" ma:versionID="b2012447aef9d72e4205f7b09d67ddc2">
  <xsd:schema xmlns:xsd="http://www.w3.org/2001/XMLSchema" xmlns:xs="http://www.w3.org/2001/XMLSchema" xmlns:p="http://schemas.microsoft.com/office/2006/metadata/properties" xmlns:ns2="4f11abea-e276-4f72-86ba-0852261825f0" xmlns:ns3="9c8b3e01-21a3-4231-92db-e43f121983ea" targetNamespace="http://schemas.microsoft.com/office/2006/metadata/properties" ma:root="true" ma:fieldsID="0a931d0f01eae512a5f8d247939838da" ns2:_="" ns3:_="">
    <xsd:import namespace="4f11abea-e276-4f72-86ba-0852261825f0"/>
    <xsd:import namespace="9c8b3e01-21a3-4231-92db-e43f121983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1abea-e276-4f72-86ba-0852261825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399e035-6eda-4160-95e4-b7743ce107f3}" ma:internalName="TaxCatchAll" ma:showField="CatchAllData" ma:web="4f11abea-e276-4f72-86ba-0852261825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8b3e01-21a3-4231-92db-e43f121983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acfef-2058-4685-9086-0967de32dd0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11abea-e276-4f72-86ba-0852261825f0" xsi:nil="true"/>
    <lcf76f155ced4ddcb4097134ff3c332f xmlns="9c8b3e01-21a3-4231-92db-e43f121983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6999E7-3604-4599-AC7E-6543EF43DEBB}">
  <ds:schemaRefs>
    <ds:schemaRef ds:uri="4f11abea-e276-4f72-86ba-0852261825f0"/>
    <ds:schemaRef ds:uri="9c8b3e01-21a3-4231-92db-e43f121983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61F90A-0963-4D23-9550-7D6868C65998}">
  <ds:schemaRefs>
    <ds:schemaRef ds:uri="http://schemas.microsoft.com/sharepoint/v3/contenttype/forms"/>
  </ds:schemaRefs>
</ds:datastoreItem>
</file>

<file path=customXml/itemProps3.xml><?xml version="1.0" encoding="utf-8"?>
<ds:datastoreItem xmlns:ds="http://schemas.openxmlformats.org/officeDocument/2006/customXml" ds:itemID="{97644DE0-EE62-426D-BA67-3CA71C141910}">
  <ds:schemaRefs>
    <ds:schemaRef ds:uri="4f11abea-e276-4f72-86ba-0852261825f0"/>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dcmitype/"/>
    <ds:schemaRef ds:uri="http://www.w3.org/XML/1998/namespace"/>
    <ds:schemaRef ds:uri="9c8b3e01-21a3-4231-92db-e43f121983ea"/>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TotalTime>
  <Words>2534</Words>
  <Application>Microsoft Office PowerPoint</Application>
  <PresentationFormat>Custom</PresentationFormat>
  <Paragraphs>270</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Girl Scout Text Book</vt:lpstr>
      <vt:lpstr>Palatino Linotype</vt:lpstr>
      <vt:lpstr>Wingdings</vt:lpstr>
      <vt:lpstr>Arial</vt:lpstr>
      <vt:lpstr>Girl Scout Display Light</vt:lpstr>
      <vt:lpstr>Calibri</vt:lpstr>
      <vt:lpstr>Trefoil Sans Medium</vt:lpstr>
      <vt:lpstr>Girl Scout 1</vt:lpstr>
      <vt:lpstr>Courier New</vt:lpstr>
      <vt:lpstr>Girl Scout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SALT Meeting PowerPoint</dc:title>
  <dc:creator>Jaclyn Johnson</dc:creator>
  <cp:lastModifiedBy>Jaclyn Johnson</cp:lastModifiedBy>
  <cp:revision>3</cp:revision>
  <dcterms:created xsi:type="dcterms:W3CDTF">2006-08-16T00:00:00Z</dcterms:created>
  <dcterms:modified xsi:type="dcterms:W3CDTF">2026-03-02T14:26:47Z</dcterms:modified>
  <dc:identifier>DAGv9gEKDSc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0x010100081777960495404487B459F9F2FA48C7</vt:lpwstr>
  </property>
  <property fmtid="{D5CDD505-2E9C-101B-9397-08002B2CF9AE}" pid="3" name="MediaServiceImageTags">
    <vt:lpwstr/>
  </property>
</Properties>
</file>