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7"/>
  </p:notesMasterIdLst>
  <p:sldIdLst>
    <p:sldId id="2147478336" r:id="rId5"/>
    <p:sldId id="2147478337" r:id="rId6"/>
    <p:sldId id="2147478343" r:id="rId7"/>
    <p:sldId id="281" r:id="rId8"/>
    <p:sldId id="2147478360" r:id="rId9"/>
    <p:sldId id="2147478374" r:id="rId10"/>
    <p:sldId id="2147478375" r:id="rId11"/>
    <p:sldId id="2147478385" r:id="rId12"/>
    <p:sldId id="2147478348" r:id="rId13"/>
    <p:sldId id="2147478358" r:id="rId14"/>
    <p:sldId id="2147478315" r:id="rId15"/>
    <p:sldId id="2147478352" r:id="rId16"/>
    <p:sldId id="2147478376" r:id="rId17"/>
    <p:sldId id="2147478356" r:id="rId18"/>
    <p:sldId id="2147478377" r:id="rId19"/>
    <p:sldId id="2147478378" r:id="rId20"/>
    <p:sldId id="2147478379" r:id="rId21"/>
    <p:sldId id="2147478380" r:id="rId22"/>
    <p:sldId id="2147478357" r:id="rId23"/>
    <p:sldId id="2147478381" r:id="rId24"/>
    <p:sldId id="2147478382" r:id="rId25"/>
    <p:sldId id="2147478362" r:id="rId26"/>
    <p:sldId id="2147478363" r:id="rId27"/>
    <p:sldId id="2147478361" r:id="rId28"/>
    <p:sldId id="2147478359" r:id="rId29"/>
    <p:sldId id="2147478383" r:id="rId30"/>
    <p:sldId id="2147478384" r:id="rId31"/>
    <p:sldId id="2147478333" r:id="rId32"/>
    <p:sldId id="2147478344" r:id="rId33"/>
    <p:sldId id="2147478324" r:id="rId34"/>
    <p:sldId id="271" r:id="rId35"/>
    <p:sldId id="2147478335" r:id="rId36"/>
  </p:sldIdLst>
  <p:sldSz cx="18288000" cy="10287000"/>
  <p:notesSz cx="7102475" cy="9388475"/>
  <p:embeddedFontLst>
    <p:embeddedFont>
      <p:font typeface="Girl Scout 1" panose="020B0604020202020204" charset="0"/>
      <p:regular r:id="rId38"/>
    </p:embeddedFont>
    <p:embeddedFont>
      <p:font typeface="Girl Scout 2" panose="020B0604020202020204" charset="0"/>
      <p:regular r:id="rId39"/>
    </p:embeddedFont>
    <p:embeddedFont>
      <p:font typeface="Girl Scout Display Light" panose="02020003000000000000" pitchFamily="18" charset="0"/>
      <p:regular r:id="rId40"/>
      <p:italic r:id="rId41"/>
    </p:embeddedFont>
    <p:embeddedFont>
      <p:font typeface="Girl Scout Text Book" panose="02020003000000000000" pitchFamily="18" charset="0"/>
      <p:regular r:id="rId42"/>
      <p:bold r:id="rId43"/>
      <p:italic r:id="rId44"/>
    </p:embeddedFont>
    <p:embeddedFont>
      <p:font typeface="Karla" pitchFamily="2" charset="0"/>
      <p:regular r:id="rId45"/>
      <p:bold r:id="rId46"/>
    </p:embeddedFont>
    <p:embeddedFont>
      <p:font typeface="Trefoil Sans Medium" panose="00000600000000000000" pitchFamily="50" charset="0"/>
      <p:regular r:id="rId47"/>
      <p: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1EBA0B-BFE1-2E4F-BF69-49FC95F9102F}" name="Jagroo, Mary" initials="JM" userId="S::mjagroo@girlscouts.org::e30e0fc3-12f1-425a-b926-0fe968314a63" providerId="AD"/>
  <p188:author id="{64E7DD30-06CE-56C3-3640-DABB6FA02BC5}" name="Sawyer Thomas" initials="ST" userId="S::sthomas@girlscoutsp2p.org::b119ff11-e7ca-479b-883c-1aa8e1eda63a" providerId="AD"/>
  <p188:author id="{AFFC5E34-D383-3FAD-C4A2-7CEBBB6D1F06}" name="Alexis Braca" initials="AB" userId="S::abraca@girlscoutsp2p.org::4440e6d6-c0b4-48af-b86b-83925e2b248c" providerId="AD"/>
  <p188:author id="{D6EBC843-779A-D128-8716-01574FE4880B}" name="Emily Satterfield" initials="ES" userId="S::esatterfield@girlscoutsp2p.org::5ef8363d-06f8-4be9-b306-84bf785e4751" providerId="AD"/>
  <p188:author id="{7859838B-D36B-6C8E-89F4-EAA13E2B41B3}" name="Sandi Heavener" initials="SH" userId="S::sheavener@girlscoutsp2p.org::1f9ea76d-7229-4bbd-99ef-a381bf5edc08" providerId="AD"/>
  <p188:author id="{0D6B03A3-1267-8D64-D486-F51ED23D7828}" name="Kim Stikeleather" initials="KS" userId="S::kstikeleather@girlscoutsp2p.org::3372c3cc-4be1-4cff-a0c7-c60345676f35" providerId="AD"/>
  <p188:author id="{AB368ABF-B638-F89D-BBFE-EB7377125157}" name="Jaclyn Johnson" initials="JJ" userId="S::jjohnson@girlscoutsp2p.org::fe93cd4b-5131-4483-8536-9c03ea42d0c2" providerId="AD"/>
  <p188:author id="{973D39FE-2CE6-C530-B76A-74E310914412}" name="Cindy Mathis" initials="CM" userId="S::cmathis@girlscoutsp2p.org::8e764a16-2518-4a89-b3a3-ee691af5e9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DEF1"/>
    <a:srgbClr val="AF0061"/>
    <a:srgbClr val="1A73E9"/>
    <a:srgbClr val="6B24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424090-A93F-47B1-8B85-F74F1E261E73}" v="2" dt="2026-04-30T15:03:03.1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825" autoAdjust="0"/>
  </p:normalViewPr>
  <p:slideViewPr>
    <p:cSldViewPr snapToGrid="0">
      <p:cViewPr varScale="1">
        <p:scale>
          <a:sx n="40" d="100"/>
          <a:sy n="40" d="100"/>
        </p:scale>
        <p:origin x="1522" y="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font" Target="fonts/font4.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lyn Johnson" userId="fe93cd4b-5131-4483-8536-9c03ea42d0c2" providerId="ADAL" clId="{88340363-F6DB-4248-91C2-B92AE537B9B0}"/>
    <pc:docChg chg="custSel addSld delSld modSld">
      <pc:chgData name="Jaclyn Johnson" userId="fe93cd4b-5131-4483-8536-9c03ea42d0c2" providerId="ADAL" clId="{88340363-F6DB-4248-91C2-B92AE537B9B0}" dt="2026-04-30T15:04:28.045" v="83" actId="2696"/>
      <pc:docMkLst>
        <pc:docMk/>
      </pc:docMkLst>
      <pc:sldChg chg="add">
        <pc:chgData name="Jaclyn Johnson" userId="fe93cd4b-5131-4483-8536-9c03ea42d0c2" providerId="ADAL" clId="{88340363-F6DB-4248-91C2-B92AE537B9B0}" dt="2026-04-30T15:02:27.818" v="0"/>
        <pc:sldMkLst>
          <pc:docMk/>
          <pc:sldMk cId="3619215032" sldId="281"/>
        </pc:sldMkLst>
      </pc:sldChg>
      <pc:sldChg chg="del">
        <pc:chgData name="Jaclyn Johnson" userId="fe93cd4b-5131-4483-8536-9c03ea42d0c2" providerId="ADAL" clId="{88340363-F6DB-4248-91C2-B92AE537B9B0}" dt="2026-04-30T15:04:28.045" v="83" actId="2696"/>
        <pc:sldMkLst>
          <pc:docMk/>
          <pc:sldMk cId="3185657109" sldId="2147478301"/>
        </pc:sldMkLst>
      </pc:sldChg>
      <pc:sldChg chg="add">
        <pc:chgData name="Jaclyn Johnson" userId="fe93cd4b-5131-4483-8536-9c03ea42d0c2" providerId="ADAL" clId="{88340363-F6DB-4248-91C2-B92AE537B9B0}" dt="2026-04-30T15:02:27.818" v="0"/>
        <pc:sldMkLst>
          <pc:docMk/>
          <pc:sldMk cId="797615902" sldId="2147478315"/>
        </pc:sldMkLst>
      </pc:sldChg>
      <pc:sldChg chg="del">
        <pc:chgData name="Jaclyn Johnson" userId="fe93cd4b-5131-4483-8536-9c03ea42d0c2" providerId="ADAL" clId="{88340363-F6DB-4248-91C2-B92AE537B9B0}" dt="2026-04-30T15:04:28.045" v="83" actId="2696"/>
        <pc:sldMkLst>
          <pc:docMk/>
          <pc:sldMk cId="4028669827" sldId="2147478319"/>
        </pc:sldMkLst>
      </pc:sldChg>
      <pc:sldChg chg="del">
        <pc:chgData name="Jaclyn Johnson" userId="fe93cd4b-5131-4483-8536-9c03ea42d0c2" providerId="ADAL" clId="{88340363-F6DB-4248-91C2-B92AE537B9B0}" dt="2026-04-30T15:04:15.606" v="82" actId="2696"/>
        <pc:sldMkLst>
          <pc:docMk/>
          <pc:sldMk cId="2097896219" sldId="2147478321"/>
        </pc:sldMkLst>
      </pc:sldChg>
      <pc:sldChg chg="del">
        <pc:chgData name="Jaclyn Johnson" userId="fe93cd4b-5131-4483-8536-9c03ea42d0c2" providerId="ADAL" clId="{88340363-F6DB-4248-91C2-B92AE537B9B0}" dt="2026-04-30T15:04:28.045" v="83" actId="2696"/>
        <pc:sldMkLst>
          <pc:docMk/>
          <pc:sldMk cId="3366695754" sldId="2147478334"/>
        </pc:sldMkLst>
      </pc:sldChg>
      <pc:sldChg chg="del">
        <pc:chgData name="Jaclyn Johnson" userId="fe93cd4b-5131-4483-8536-9c03ea42d0c2" providerId="ADAL" clId="{88340363-F6DB-4248-91C2-B92AE537B9B0}" dt="2026-04-30T15:02:48.709" v="2" actId="2696"/>
        <pc:sldMkLst>
          <pc:docMk/>
          <pc:sldMk cId="853346241" sldId="2147478338"/>
        </pc:sldMkLst>
      </pc:sldChg>
      <pc:sldChg chg="del">
        <pc:chgData name="Jaclyn Johnson" userId="fe93cd4b-5131-4483-8536-9c03ea42d0c2" providerId="ADAL" clId="{88340363-F6DB-4248-91C2-B92AE537B9B0}" dt="2026-04-30T15:04:28.045" v="83" actId="2696"/>
        <pc:sldMkLst>
          <pc:docMk/>
          <pc:sldMk cId="1039514499" sldId="2147478342"/>
        </pc:sldMkLst>
      </pc:sldChg>
      <pc:sldChg chg="del">
        <pc:chgData name="Jaclyn Johnson" userId="fe93cd4b-5131-4483-8536-9c03ea42d0c2" providerId="ADAL" clId="{88340363-F6DB-4248-91C2-B92AE537B9B0}" dt="2026-04-30T15:04:28.045" v="83" actId="2696"/>
        <pc:sldMkLst>
          <pc:docMk/>
          <pc:sldMk cId="48525918" sldId="2147478345"/>
        </pc:sldMkLst>
      </pc:sldChg>
      <pc:sldChg chg="del">
        <pc:chgData name="Jaclyn Johnson" userId="fe93cd4b-5131-4483-8536-9c03ea42d0c2" providerId="ADAL" clId="{88340363-F6DB-4248-91C2-B92AE537B9B0}" dt="2026-04-30T15:04:28.045" v="83" actId="2696"/>
        <pc:sldMkLst>
          <pc:docMk/>
          <pc:sldMk cId="2022301440" sldId="2147478347"/>
        </pc:sldMkLst>
      </pc:sldChg>
      <pc:sldChg chg="add">
        <pc:chgData name="Jaclyn Johnson" userId="fe93cd4b-5131-4483-8536-9c03ea42d0c2" providerId="ADAL" clId="{88340363-F6DB-4248-91C2-B92AE537B9B0}" dt="2026-04-30T15:02:27.818" v="0"/>
        <pc:sldMkLst>
          <pc:docMk/>
          <pc:sldMk cId="291885588" sldId="2147478348"/>
        </pc:sldMkLst>
      </pc:sldChg>
      <pc:sldChg chg="add">
        <pc:chgData name="Jaclyn Johnson" userId="fe93cd4b-5131-4483-8536-9c03ea42d0c2" providerId="ADAL" clId="{88340363-F6DB-4248-91C2-B92AE537B9B0}" dt="2026-04-30T15:02:27.818" v="0"/>
        <pc:sldMkLst>
          <pc:docMk/>
          <pc:sldMk cId="1660463043" sldId="2147478352"/>
        </pc:sldMkLst>
      </pc:sldChg>
      <pc:sldChg chg="add">
        <pc:chgData name="Jaclyn Johnson" userId="fe93cd4b-5131-4483-8536-9c03ea42d0c2" providerId="ADAL" clId="{88340363-F6DB-4248-91C2-B92AE537B9B0}" dt="2026-04-30T15:02:27.818" v="0"/>
        <pc:sldMkLst>
          <pc:docMk/>
          <pc:sldMk cId="3147710366" sldId="2147478356"/>
        </pc:sldMkLst>
      </pc:sldChg>
      <pc:sldChg chg="add">
        <pc:chgData name="Jaclyn Johnson" userId="fe93cd4b-5131-4483-8536-9c03ea42d0c2" providerId="ADAL" clId="{88340363-F6DB-4248-91C2-B92AE537B9B0}" dt="2026-04-30T15:02:27.818" v="0"/>
        <pc:sldMkLst>
          <pc:docMk/>
          <pc:sldMk cId="3170564441" sldId="2147478357"/>
        </pc:sldMkLst>
      </pc:sldChg>
      <pc:sldChg chg="add">
        <pc:chgData name="Jaclyn Johnson" userId="fe93cd4b-5131-4483-8536-9c03ea42d0c2" providerId="ADAL" clId="{88340363-F6DB-4248-91C2-B92AE537B9B0}" dt="2026-04-30T15:02:27.818" v="0"/>
        <pc:sldMkLst>
          <pc:docMk/>
          <pc:sldMk cId="1907432521" sldId="2147478358"/>
        </pc:sldMkLst>
      </pc:sldChg>
      <pc:sldChg chg="add">
        <pc:chgData name="Jaclyn Johnson" userId="fe93cd4b-5131-4483-8536-9c03ea42d0c2" providerId="ADAL" clId="{88340363-F6DB-4248-91C2-B92AE537B9B0}" dt="2026-04-30T15:02:27.818" v="0"/>
        <pc:sldMkLst>
          <pc:docMk/>
          <pc:sldMk cId="4077840359" sldId="2147478359"/>
        </pc:sldMkLst>
      </pc:sldChg>
      <pc:sldChg chg="add">
        <pc:chgData name="Jaclyn Johnson" userId="fe93cd4b-5131-4483-8536-9c03ea42d0c2" providerId="ADAL" clId="{88340363-F6DB-4248-91C2-B92AE537B9B0}" dt="2026-04-30T15:02:27.818" v="0"/>
        <pc:sldMkLst>
          <pc:docMk/>
          <pc:sldMk cId="465003737" sldId="2147478360"/>
        </pc:sldMkLst>
      </pc:sldChg>
      <pc:sldChg chg="add">
        <pc:chgData name="Jaclyn Johnson" userId="fe93cd4b-5131-4483-8536-9c03ea42d0c2" providerId="ADAL" clId="{88340363-F6DB-4248-91C2-B92AE537B9B0}" dt="2026-04-30T15:02:27.818" v="0"/>
        <pc:sldMkLst>
          <pc:docMk/>
          <pc:sldMk cId="1505708711" sldId="2147478361"/>
        </pc:sldMkLst>
      </pc:sldChg>
      <pc:sldChg chg="add">
        <pc:chgData name="Jaclyn Johnson" userId="fe93cd4b-5131-4483-8536-9c03ea42d0c2" providerId="ADAL" clId="{88340363-F6DB-4248-91C2-B92AE537B9B0}" dt="2026-04-30T15:02:27.818" v="0"/>
        <pc:sldMkLst>
          <pc:docMk/>
          <pc:sldMk cId="3506283957" sldId="2147478362"/>
        </pc:sldMkLst>
      </pc:sldChg>
      <pc:sldChg chg="add">
        <pc:chgData name="Jaclyn Johnson" userId="fe93cd4b-5131-4483-8536-9c03ea42d0c2" providerId="ADAL" clId="{88340363-F6DB-4248-91C2-B92AE537B9B0}" dt="2026-04-30T15:02:27.818" v="0"/>
        <pc:sldMkLst>
          <pc:docMk/>
          <pc:sldMk cId="3237223897" sldId="2147478363"/>
        </pc:sldMkLst>
      </pc:sldChg>
      <pc:sldChg chg="add del">
        <pc:chgData name="Jaclyn Johnson" userId="fe93cd4b-5131-4483-8536-9c03ea42d0c2" providerId="ADAL" clId="{88340363-F6DB-4248-91C2-B92AE537B9B0}" dt="2026-04-30T15:03:59.098" v="81" actId="2696"/>
        <pc:sldMkLst>
          <pc:docMk/>
          <pc:sldMk cId="3061210205" sldId="2147478364"/>
        </pc:sldMkLst>
      </pc:sldChg>
      <pc:sldChg chg="del">
        <pc:chgData name="Jaclyn Johnson" userId="fe93cd4b-5131-4483-8536-9c03ea42d0c2" providerId="ADAL" clId="{88340363-F6DB-4248-91C2-B92AE537B9B0}" dt="2026-04-30T15:04:28.045" v="83" actId="2696"/>
        <pc:sldMkLst>
          <pc:docMk/>
          <pc:sldMk cId="3945890340" sldId="2147478365"/>
        </pc:sldMkLst>
      </pc:sldChg>
      <pc:sldChg chg="del">
        <pc:chgData name="Jaclyn Johnson" userId="fe93cd4b-5131-4483-8536-9c03ea42d0c2" providerId="ADAL" clId="{88340363-F6DB-4248-91C2-B92AE537B9B0}" dt="2026-04-30T15:04:28.045" v="83" actId="2696"/>
        <pc:sldMkLst>
          <pc:docMk/>
          <pc:sldMk cId="1134642599" sldId="2147478366"/>
        </pc:sldMkLst>
      </pc:sldChg>
      <pc:sldChg chg="del">
        <pc:chgData name="Jaclyn Johnson" userId="fe93cd4b-5131-4483-8536-9c03ea42d0c2" providerId="ADAL" clId="{88340363-F6DB-4248-91C2-B92AE537B9B0}" dt="2026-04-30T15:02:42.667" v="1" actId="2696"/>
        <pc:sldMkLst>
          <pc:docMk/>
          <pc:sldMk cId="3617429679" sldId="2147478367"/>
        </pc:sldMkLst>
      </pc:sldChg>
      <pc:sldChg chg="del">
        <pc:chgData name="Jaclyn Johnson" userId="fe93cd4b-5131-4483-8536-9c03ea42d0c2" providerId="ADAL" clId="{88340363-F6DB-4248-91C2-B92AE537B9B0}" dt="2026-04-30T15:04:28.045" v="83" actId="2696"/>
        <pc:sldMkLst>
          <pc:docMk/>
          <pc:sldMk cId="486457327" sldId="2147478368"/>
        </pc:sldMkLst>
      </pc:sldChg>
      <pc:sldChg chg="del">
        <pc:chgData name="Jaclyn Johnson" userId="fe93cd4b-5131-4483-8536-9c03ea42d0c2" providerId="ADAL" clId="{88340363-F6DB-4248-91C2-B92AE537B9B0}" dt="2026-04-30T15:04:28.045" v="83" actId="2696"/>
        <pc:sldMkLst>
          <pc:docMk/>
          <pc:sldMk cId="2484826513" sldId="2147478369"/>
        </pc:sldMkLst>
      </pc:sldChg>
      <pc:sldChg chg="del">
        <pc:chgData name="Jaclyn Johnson" userId="fe93cd4b-5131-4483-8536-9c03ea42d0c2" providerId="ADAL" clId="{88340363-F6DB-4248-91C2-B92AE537B9B0}" dt="2026-04-30T15:04:28.045" v="83" actId="2696"/>
        <pc:sldMkLst>
          <pc:docMk/>
          <pc:sldMk cId="1066277190" sldId="2147478370"/>
        </pc:sldMkLst>
      </pc:sldChg>
      <pc:sldChg chg="del">
        <pc:chgData name="Jaclyn Johnson" userId="fe93cd4b-5131-4483-8536-9c03ea42d0c2" providerId="ADAL" clId="{88340363-F6DB-4248-91C2-B92AE537B9B0}" dt="2026-04-30T15:04:28.045" v="83" actId="2696"/>
        <pc:sldMkLst>
          <pc:docMk/>
          <pc:sldMk cId="3419061637" sldId="2147478371"/>
        </pc:sldMkLst>
      </pc:sldChg>
      <pc:sldChg chg="del">
        <pc:chgData name="Jaclyn Johnson" userId="fe93cd4b-5131-4483-8536-9c03ea42d0c2" providerId="ADAL" clId="{88340363-F6DB-4248-91C2-B92AE537B9B0}" dt="2026-04-30T15:04:28.045" v="83" actId="2696"/>
        <pc:sldMkLst>
          <pc:docMk/>
          <pc:sldMk cId="1510980395" sldId="2147478372"/>
        </pc:sldMkLst>
      </pc:sldChg>
      <pc:sldChg chg="del">
        <pc:chgData name="Jaclyn Johnson" userId="fe93cd4b-5131-4483-8536-9c03ea42d0c2" providerId="ADAL" clId="{88340363-F6DB-4248-91C2-B92AE537B9B0}" dt="2026-04-30T15:04:28.045" v="83" actId="2696"/>
        <pc:sldMkLst>
          <pc:docMk/>
          <pc:sldMk cId="1462140403" sldId="2147478373"/>
        </pc:sldMkLst>
      </pc:sldChg>
      <pc:sldChg chg="add setBg">
        <pc:chgData name="Jaclyn Johnson" userId="fe93cd4b-5131-4483-8536-9c03ea42d0c2" providerId="ADAL" clId="{88340363-F6DB-4248-91C2-B92AE537B9B0}" dt="2026-04-30T15:02:27.818" v="0"/>
        <pc:sldMkLst>
          <pc:docMk/>
          <pc:sldMk cId="3008012945" sldId="2147478374"/>
        </pc:sldMkLst>
      </pc:sldChg>
      <pc:sldChg chg="add">
        <pc:chgData name="Jaclyn Johnson" userId="fe93cd4b-5131-4483-8536-9c03ea42d0c2" providerId="ADAL" clId="{88340363-F6DB-4248-91C2-B92AE537B9B0}" dt="2026-04-30T15:02:27.818" v="0"/>
        <pc:sldMkLst>
          <pc:docMk/>
          <pc:sldMk cId="3419106649" sldId="2147478375"/>
        </pc:sldMkLst>
      </pc:sldChg>
      <pc:sldChg chg="add">
        <pc:chgData name="Jaclyn Johnson" userId="fe93cd4b-5131-4483-8536-9c03ea42d0c2" providerId="ADAL" clId="{88340363-F6DB-4248-91C2-B92AE537B9B0}" dt="2026-04-30T15:02:27.818" v="0"/>
        <pc:sldMkLst>
          <pc:docMk/>
          <pc:sldMk cId="2276009076" sldId="2147478376"/>
        </pc:sldMkLst>
      </pc:sldChg>
      <pc:sldChg chg="add">
        <pc:chgData name="Jaclyn Johnson" userId="fe93cd4b-5131-4483-8536-9c03ea42d0c2" providerId="ADAL" clId="{88340363-F6DB-4248-91C2-B92AE537B9B0}" dt="2026-04-30T15:02:27.818" v="0"/>
        <pc:sldMkLst>
          <pc:docMk/>
          <pc:sldMk cId="104257499" sldId="2147478377"/>
        </pc:sldMkLst>
      </pc:sldChg>
      <pc:sldChg chg="add">
        <pc:chgData name="Jaclyn Johnson" userId="fe93cd4b-5131-4483-8536-9c03ea42d0c2" providerId="ADAL" clId="{88340363-F6DB-4248-91C2-B92AE537B9B0}" dt="2026-04-30T15:02:27.818" v="0"/>
        <pc:sldMkLst>
          <pc:docMk/>
          <pc:sldMk cId="3562062042" sldId="2147478378"/>
        </pc:sldMkLst>
      </pc:sldChg>
      <pc:sldChg chg="add">
        <pc:chgData name="Jaclyn Johnson" userId="fe93cd4b-5131-4483-8536-9c03ea42d0c2" providerId="ADAL" clId="{88340363-F6DB-4248-91C2-B92AE537B9B0}" dt="2026-04-30T15:02:27.818" v="0"/>
        <pc:sldMkLst>
          <pc:docMk/>
          <pc:sldMk cId="893064407" sldId="2147478379"/>
        </pc:sldMkLst>
      </pc:sldChg>
      <pc:sldChg chg="add">
        <pc:chgData name="Jaclyn Johnson" userId="fe93cd4b-5131-4483-8536-9c03ea42d0c2" providerId="ADAL" clId="{88340363-F6DB-4248-91C2-B92AE537B9B0}" dt="2026-04-30T15:02:27.818" v="0"/>
        <pc:sldMkLst>
          <pc:docMk/>
          <pc:sldMk cId="531958957" sldId="2147478380"/>
        </pc:sldMkLst>
      </pc:sldChg>
      <pc:sldChg chg="add">
        <pc:chgData name="Jaclyn Johnson" userId="fe93cd4b-5131-4483-8536-9c03ea42d0c2" providerId="ADAL" clId="{88340363-F6DB-4248-91C2-B92AE537B9B0}" dt="2026-04-30T15:02:27.818" v="0"/>
        <pc:sldMkLst>
          <pc:docMk/>
          <pc:sldMk cId="1448973847" sldId="2147478381"/>
        </pc:sldMkLst>
      </pc:sldChg>
      <pc:sldChg chg="add">
        <pc:chgData name="Jaclyn Johnson" userId="fe93cd4b-5131-4483-8536-9c03ea42d0c2" providerId="ADAL" clId="{88340363-F6DB-4248-91C2-B92AE537B9B0}" dt="2026-04-30T15:02:27.818" v="0"/>
        <pc:sldMkLst>
          <pc:docMk/>
          <pc:sldMk cId="505933668" sldId="2147478382"/>
        </pc:sldMkLst>
      </pc:sldChg>
      <pc:sldChg chg="add">
        <pc:chgData name="Jaclyn Johnson" userId="fe93cd4b-5131-4483-8536-9c03ea42d0c2" providerId="ADAL" clId="{88340363-F6DB-4248-91C2-B92AE537B9B0}" dt="2026-04-30T15:02:27.818" v="0"/>
        <pc:sldMkLst>
          <pc:docMk/>
          <pc:sldMk cId="205622517" sldId="2147478383"/>
        </pc:sldMkLst>
      </pc:sldChg>
      <pc:sldChg chg="add">
        <pc:chgData name="Jaclyn Johnson" userId="fe93cd4b-5131-4483-8536-9c03ea42d0c2" providerId="ADAL" clId="{88340363-F6DB-4248-91C2-B92AE537B9B0}" dt="2026-04-30T15:02:27.818" v="0"/>
        <pc:sldMkLst>
          <pc:docMk/>
          <pc:sldMk cId="3902516935" sldId="2147478384"/>
        </pc:sldMkLst>
      </pc:sldChg>
      <pc:sldChg chg="modSp add mod">
        <pc:chgData name="Jaclyn Johnson" userId="fe93cd4b-5131-4483-8536-9c03ea42d0c2" providerId="ADAL" clId="{88340363-F6DB-4248-91C2-B92AE537B9B0}" dt="2026-04-30T15:03:42.481" v="80" actId="1076"/>
        <pc:sldMkLst>
          <pc:docMk/>
          <pc:sldMk cId="2420824584" sldId="2147478385"/>
        </pc:sldMkLst>
        <pc:spChg chg="mod">
          <ac:chgData name="Jaclyn Johnson" userId="fe93cd4b-5131-4483-8536-9c03ea42d0c2" providerId="ADAL" clId="{88340363-F6DB-4248-91C2-B92AE537B9B0}" dt="2026-04-30T15:03:42.481" v="80" actId="1076"/>
          <ac:spMkLst>
            <pc:docMk/>
            <pc:sldMk cId="2420824584" sldId="2147478385"/>
            <ac:spMk id="6" creationId="{5515A3CE-5999-53BE-AB8B-2CF38465AF1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0A93C83B-F0A9-4282-817A-2BEB23414DA7}" type="datetimeFigureOut">
              <a:t>4/30/2026</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8CBCB34E-50E2-40A4-B161-B712AA98D072}" type="slidenum">
              <a:t>‹#›</a:t>
            </a:fld>
            <a:endParaRPr lang="en-US"/>
          </a:p>
        </p:txBody>
      </p:sp>
    </p:spTree>
    <p:extLst>
      <p:ext uri="{BB962C8B-B14F-4D97-AF65-F5344CB8AC3E}">
        <p14:creationId xmlns:p14="http://schemas.microsoft.com/office/powerpoint/2010/main" val="500044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lick.email.girlscouts.org/?qs=ABB7InYiOjEsImQiOjQ4NTJ9AAYAAAAAADEgFbXH9fcFSHUnFJiuXWaVK9dwhDGWyuWrDO2FPL2Ruga9QPBZubibb9c-1qPTHT12fKs_VqMAa38kvMAOiqlhhJxi"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click.email.girlscouts.org/?qs=ABB7InYiOjEsImQiOjQ4NTJ9AAYAAAAAADEgFbXJ6TcMzOP30cT0uDVetzihUmVsI0gmslUEcoeZ4WRFlJ3I8H7Vpu4mABA-ulw62TZmvLDt-DEWpuwHJ6PH0avY" TargetMode="External"/><Relationship Id="rId4" Type="http://schemas.openxmlformats.org/officeDocument/2006/relationships/hyperlink" Target="https://click.email.girlscouts.org/?qs=ABB7InYiOjEsImQiOjQ4NTJ9AAYAAAAAADEgFbXIhya0BY4UO9kRagPKyvLUlBQx1WFVicSAh_dwsjrHBJo_syzep48N-IkjM81_uECmSQXpU5PuInufTFI5wrCW"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CB34E-50E2-40A4-B161-B712AA98D072}" type="slidenum">
              <a:rPr lang="en-US" smtClean="0"/>
              <a:t>1</a:t>
            </a:fld>
            <a:endParaRPr lang="en-US"/>
          </a:p>
        </p:txBody>
      </p:sp>
    </p:spTree>
    <p:extLst>
      <p:ext uri="{BB962C8B-B14F-4D97-AF65-F5344CB8AC3E}">
        <p14:creationId xmlns:p14="http://schemas.microsoft.com/office/powerpoint/2010/main" val="2348360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A2997-5641-7326-6A41-9AF1298934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5AFA05-B40B-5B4F-9D94-5C80CF05BB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2F6978-3E54-7EB7-D614-A5CE1C9E3FC6}"/>
              </a:ext>
            </a:extLst>
          </p:cNvPr>
          <p:cNvSpPr>
            <a:spLocks noGrp="1"/>
          </p:cNvSpPr>
          <p:nvPr>
            <p:ph type="body" idx="1"/>
          </p:nvPr>
        </p:nvSpPr>
        <p:spPr/>
        <p:txBody>
          <a:bodyPr/>
          <a:lstStyle/>
          <a:p>
            <a:r>
              <a:rPr lang="en-US" dirty="0">
                <a:solidFill>
                  <a:srgbClr val="242424"/>
                </a:solidFill>
                <a:highlight>
                  <a:srgbClr val="FFFFFF"/>
                </a:highlight>
              </a:rPr>
              <a:t>Graduating Girl Scouts can enjoy a </a:t>
            </a:r>
            <a:r>
              <a:rPr lang="en-US" u="sng" dirty="0">
                <a:solidFill>
                  <a:srgbClr val="00B451"/>
                </a:solidFill>
                <a:highlight>
                  <a:srgbClr val="FFFFFF"/>
                </a:highlight>
                <a:hlinkClick r:id="rId3"/>
              </a:rPr>
              <a:t>lifetime membership for $200</a:t>
            </a:r>
            <a:r>
              <a:rPr lang="en-US" dirty="0">
                <a:solidFill>
                  <a:srgbClr val="242424"/>
                </a:solidFill>
                <a:highlight>
                  <a:srgbClr val="FFFFFF"/>
                </a:highlight>
              </a:rPr>
              <a:t>—our discounted rate for alums under age 30. Best of all, your grad will get all the benefits of membership for years to come, like </a:t>
            </a:r>
            <a:r>
              <a:rPr lang="en-US" u="sng" dirty="0">
                <a:solidFill>
                  <a:srgbClr val="00B451"/>
                </a:solidFill>
                <a:highlight>
                  <a:srgbClr val="FFFFFF"/>
                </a:highlight>
                <a:hlinkClick r:id="rId4"/>
              </a:rPr>
              <a:t>travel adventures</a:t>
            </a:r>
            <a:r>
              <a:rPr lang="en-US" dirty="0">
                <a:solidFill>
                  <a:srgbClr val="242424"/>
                </a:solidFill>
                <a:highlight>
                  <a:srgbClr val="FFFFFF"/>
                </a:highlight>
              </a:rPr>
              <a:t>, </a:t>
            </a:r>
            <a:r>
              <a:rPr lang="en-US" u="sng" dirty="0">
                <a:solidFill>
                  <a:srgbClr val="00B451"/>
                </a:solidFill>
                <a:highlight>
                  <a:srgbClr val="FFFFFF"/>
                </a:highlight>
                <a:hlinkClick r:id="rId5"/>
              </a:rPr>
              <a:t>campus Girl Scouts</a:t>
            </a:r>
            <a:r>
              <a:rPr lang="en-US" dirty="0">
                <a:solidFill>
                  <a:srgbClr val="242424"/>
                </a:solidFill>
                <a:highlight>
                  <a:srgbClr val="FFFFFF"/>
                </a:highlight>
              </a:rPr>
              <a:t> and more!</a:t>
            </a:r>
          </a:p>
          <a:p>
            <a:endParaRPr lang="en-US" dirty="0"/>
          </a:p>
          <a:p>
            <a:r>
              <a:rPr lang="en-US" dirty="0">
                <a:solidFill>
                  <a:srgbClr val="242424"/>
                </a:solidFill>
                <a:highlight>
                  <a:srgbClr val="FFFFFF"/>
                </a:highlight>
                <a:ea typeface="Calibri" panose="020F0502020204030204"/>
                <a:cs typeface="Calibri" panose="020F0502020204030204"/>
              </a:rPr>
              <a:t>Encourage graduating Girl Scouts to submit their Post Grad Plans with us! We'll give them a special shout out on social media but also provide the option to stay connected through our P2P young alum opportunities.</a:t>
            </a:r>
            <a:endParaRPr lang="en-US" dirty="0"/>
          </a:p>
        </p:txBody>
      </p:sp>
      <p:sp>
        <p:nvSpPr>
          <p:cNvPr id="4" name="Slide Number Placeholder 3">
            <a:extLst>
              <a:ext uri="{FF2B5EF4-FFF2-40B4-BE49-F238E27FC236}">
                <a16:creationId xmlns:a16="http://schemas.microsoft.com/office/drawing/2014/main" id="{6437BCDB-9B55-6CD7-C42B-F87C71DC2458}"/>
              </a:ext>
            </a:extLst>
          </p:cNvPr>
          <p:cNvSpPr>
            <a:spLocks noGrp="1"/>
          </p:cNvSpPr>
          <p:nvPr>
            <p:ph type="sldNum" sz="quarter" idx="5"/>
          </p:nvPr>
        </p:nvSpPr>
        <p:spPr/>
        <p:txBody>
          <a:bodyPr/>
          <a:lstStyle/>
          <a:p>
            <a:fld id="{8CBCB34E-50E2-40A4-B161-B712AA98D072}" type="slidenum">
              <a:rPr lang="en-US"/>
              <a:t>10</a:t>
            </a:fld>
            <a:endParaRPr lang="en-US"/>
          </a:p>
        </p:txBody>
      </p:sp>
    </p:spTree>
    <p:extLst>
      <p:ext uri="{BB962C8B-B14F-4D97-AF65-F5344CB8AC3E}">
        <p14:creationId xmlns:p14="http://schemas.microsoft.com/office/powerpoint/2010/main" val="106332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9F018-3F6F-3D61-BEF0-545D2C6606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E5E031-4BD2-6E4B-AFD5-AD4088BF7D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B0FBCF-A94D-1120-9582-8E5151BDA85A}"/>
              </a:ext>
            </a:extLst>
          </p:cNvPr>
          <p:cNvSpPr>
            <a:spLocks noGrp="1"/>
          </p:cNvSpPr>
          <p:nvPr>
            <p:ph type="body" idx="1"/>
          </p:nvPr>
        </p:nvSpPr>
        <p:spPr/>
        <p:txBody>
          <a:bodyPr/>
          <a:lstStyle/>
          <a:p>
            <a:r>
              <a:rPr lang="en-US" b="0" dirty="0">
                <a:ea typeface="Calibri"/>
                <a:cs typeface="Calibri"/>
              </a:rPr>
              <a:t>Again, Thank you for continuing to be advocates for </a:t>
            </a:r>
            <a:r>
              <a:rPr lang="en-US" b="0" dirty="0" err="1">
                <a:ea typeface="Calibri"/>
                <a:cs typeface="Calibri"/>
              </a:rPr>
              <a:t>Rallyhood</a:t>
            </a:r>
            <a:r>
              <a:rPr lang="en-US" b="0" dirty="0">
                <a:ea typeface="Calibri"/>
                <a:cs typeface="Calibri"/>
              </a:rPr>
              <a:t>!</a:t>
            </a:r>
          </a:p>
        </p:txBody>
      </p:sp>
      <p:sp>
        <p:nvSpPr>
          <p:cNvPr id="4" name="Slide Number Placeholder 3">
            <a:extLst>
              <a:ext uri="{FF2B5EF4-FFF2-40B4-BE49-F238E27FC236}">
                <a16:creationId xmlns:a16="http://schemas.microsoft.com/office/drawing/2014/main" id="{92B3245E-944C-D7D4-9D38-6C99968BFEB3}"/>
              </a:ext>
            </a:extLst>
          </p:cNvPr>
          <p:cNvSpPr>
            <a:spLocks noGrp="1"/>
          </p:cNvSpPr>
          <p:nvPr>
            <p:ph type="sldNum" sz="quarter" idx="5"/>
          </p:nvPr>
        </p:nvSpPr>
        <p:spPr/>
        <p:txBody>
          <a:bodyPr/>
          <a:lstStyle/>
          <a:p>
            <a:fld id="{8CBCB34E-50E2-40A4-B161-B712AA98D072}" type="slidenum">
              <a:rPr lang="en-US"/>
              <a:t>11</a:t>
            </a:fld>
            <a:endParaRPr lang="en-US"/>
          </a:p>
        </p:txBody>
      </p:sp>
    </p:spTree>
    <p:extLst>
      <p:ext uri="{BB962C8B-B14F-4D97-AF65-F5344CB8AC3E}">
        <p14:creationId xmlns:p14="http://schemas.microsoft.com/office/powerpoint/2010/main" val="2325467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A4F2E-3958-B982-8B26-8F46A24789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D0455-19AC-EF1A-C961-EE498C90B7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03333C-0588-3094-E526-FB2C9E19E3BB}"/>
              </a:ext>
            </a:extLst>
          </p:cNvPr>
          <p:cNvSpPr>
            <a:spLocks noGrp="1"/>
          </p:cNvSpPr>
          <p:nvPr>
            <p:ph type="body" idx="1"/>
          </p:nvPr>
        </p:nvSpPr>
        <p:spPr/>
        <p:txBody>
          <a:bodyPr/>
          <a:lstStyle/>
          <a:p>
            <a:r>
              <a:rPr lang="en-US" dirty="0">
                <a:solidFill>
                  <a:srgbClr val="444444"/>
                </a:solidFill>
              </a:rPr>
              <a:t>Read and encourage to join!</a:t>
            </a:r>
          </a:p>
          <a:p>
            <a:endParaRPr lang="en-US" dirty="0"/>
          </a:p>
          <a:p>
            <a:endParaRPr lang="en-US" dirty="0"/>
          </a:p>
        </p:txBody>
      </p:sp>
      <p:sp>
        <p:nvSpPr>
          <p:cNvPr id="4" name="Slide Number Placeholder 3">
            <a:extLst>
              <a:ext uri="{FF2B5EF4-FFF2-40B4-BE49-F238E27FC236}">
                <a16:creationId xmlns:a16="http://schemas.microsoft.com/office/drawing/2014/main" id="{8F867A78-7489-717E-37F8-6942972306C7}"/>
              </a:ext>
            </a:extLst>
          </p:cNvPr>
          <p:cNvSpPr>
            <a:spLocks noGrp="1"/>
          </p:cNvSpPr>
          <p:nvPr>
            <p:ph type="sldNum" sz="quarter" idx="5"/>
          </p:nvPr>
        </p:nvSpPr>
        <p:spPr/>
        <p:txBody>
          <a:bodyPr/>
          <a:lstStyle/>
          <a:p>
            <a:fld id="{8CBCB34E-50E2-40A4-B161-B712AA98D072}" type="slidenum">
              <a:rPr lang="en-US" smtClean="0"/>
              <a:t>12</a:t>
            </a:fld>
            <a:endParaRPr lang="en-US"/>
          </a:p>
        </p:txBody>
      </p:sp>
    </p:spTree>
    <p:extLst>
      <p:ext uri="{BB962C8B-B14F-4D97-AF65-F5344CB8AC3E}">
        <p14:creationId xmlns:p14="http://schemas.microsoft.com/office/powerpoint/2010/main" val="293397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08809-718C-4ADA-A020-8C1E535D3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B4561-79FA-3158-A352-8986C24D1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73214A-AE9D-67E7-D57E-A7846F516D94}"/>
              </a:ext>
            </a:extLst>
          </p:cNvPr>
          <p:cNvSpPr>
            <a:spLocks noGrp="1"/>
          </p:cNvSpPr>
          <p:nvPr>
            <p:ph type="body" idx="1"/>
          </p:nvPr>
        </p:nvSpPr>
        <p:spPr/>
        <p:txBody>
          <a:bodyPr/>
          <a:lstStyle/>
          <a:p>
            <a:endParaRPr lang="en-US">
              <a:solidFill>
                <a:srgbClr val="444444"/>
              </a:solidFill>
              <a:ea typeface="Calibri"/>
              <a:cs typeface="Calibri"/>
            </a:endParaRPr>
          </a:p>
          <a:p>
            <a:endParaRPr lang="en-US"/>
          </a:p>
        </p:txBody>
      </p:sp>
      <p:sp>
        <p:nvSpPr>
          <p:cNvPr id="4" name="Slide Number Placeholder 3">
            <a:extLst>
              <a:ext uri="{FF2B5EF4-FFF2-40B4-BE49-F238E27FC236}">
                <a16:creationId xmlns:a16="http://schemas.microsoft.com/office/drawing/2014/main" id="{EAC47374-9E77-6019-A1C5-1C5BD74DF9A6}"/>
              </a:ext>
            </a:extLst>
          </p:cNvPr>
          <p:cNvSpPr>
            <a:spLocks noGrp="1"/>
          </p:cNvSpPr>
          <p:nvPr>
            <p:ph type="sldNum" sz="quarter" idx="5"/>
          </p:nvPr>
        </p:nvSpPr>
        <p:spPr/>
        <p:txBody>
          <a:bodyPr/>
          <a:lstStyle/>
          <a:p>
            <a:fld id="{8CBCB34E-50E2-40A4-B161-B712AA98D072}" type="slidenum">
              <a:rPr lang="en-US" smtClean="0"/>
              <a:t>13</a:t>
            </a:fld>
            <a:endParaRPr lang="en-US"/>
          </a:p>
        </p:txBody>
      </p:sp>
    </p:spTree>
    <p:extLst>
      <p:ext uri="{BB962C8B-B14F-4D97-AF65-F5344CB8AC3E}">
        <p14:creationId xmlns:p14="http://schemas.microsoft.com/office/powerpoint/2010/main" val="4128151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13D6A-14CC-0367-4D1E-0C380FDD70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42798-2DCF-3585-1DCC-E497CBCA2D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64CFE7-4754-BDDF-2C1D-7AB9139FD6D9}"/>
              </a:ext>
            </a:extLst>
          </p:cNvPr>
          <p:cNvSpPr>
            <a:spLocks noGrp="1"/>
          </p:cNvSpPr>
          <p:nvPr>
            <p:ph type="body" idx="1"/>
          </p:nvPr>
        </p:nvSpPr>
        <p:spPr/>
        <p:txBody>
          <a:bodyPr/>
          <a:lstStyle/>
          <a:p>
            <a:endParaRPr lang="en-US">
              <a:solidFill>
                <a:srgbClr val="444444"/>
              </a:solidFill>
              <a:ea typeface="Calibri"/>
              <a:cs typeface="Calibri"/>
            </a:endParaRPr>
          </a:p>
          <a:p>
            <a:endParaRPr lang="en-US"/>
          </a:p>
        </p:txBody>
      </p:sp>
      <p:sp>
        <p:nvSpPr>
          <p:cNvPr id="4" name="Slide Number Placeholder 3">
            <a:extLst>
              <a:ext uri="{FF2B5EF4-FFF2-40B4-BE49-F238E27FC236}">
                <a16:creationId xmlns:a16="http://schemas.microsoft.com/office/drawing/2014/main" id="{2C6DBF01-F4B3-FFE9-2B34-BBAAD1EBCC93}"/>
              </a:ext>
            </a:extLst>
          </p:cNvPr>
          <p:cNvSpPr>
            <a:spLocks noGrp="1"/>
          </p:cNvSpPr>
          <p:nvPr>
            <p:ph type="sldNum" sz="quarter" idx="5"/>
          </p:nvPr>
        </p:nvSpPr>
        <p:spPr/>
        <p:txBody>
          <a:bodyPr/>
          <a:lstStyle/>
          <a:p>
            <a:fld id="{8CBCB34E-50E2-40A4-B161-B712AA98D072}" type="slidenum">
              <a:rPr lang="en-US" smtClean="0"/>
              <a:t>14</a:t>
            </a:fld>
            <a:endParaRPr lang="en-US"/>
          </a:p>
        </p:txBody>
      </p:sp>
    </p:spTree>
    <p:extLst>
      <p:ext uri="{BB962C8B-B14F-4D97-AF65-F5344CB8AC3E}">
        <p14:creationId xmlns:p14="http://schemas.microsoft.com/office/powerpoint/2010/main" val="2623180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0D4DD-A98D-1A76-5215-614826C57C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3EE09-E11D-735A-4DCE-A969A038D7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386563-A102-0513-6666-A63C03A90CCF}"/>
              </a:ext>
            </a:extLst>
          </p:cNvPr>
          <p:cNvSpPr>
            <a:spLocks noGrp="1"/>
          </p:cNvSpPr>
          <p:nvPr>
            <p:ph type="body" idx="1"/>
          </p:nvPr>
        </p:nvSpPr>
        <p:spPr/>
        <p:txBody>
          <a:bodyPr/>
          <a:lstStyle/>
          <a:p>
            <a:endParaRPr lang="en-US" spc="61" dirty="0">
              <a:ea typeface="Calibri"/>
              <a:cs typeface="Calibri"/>
            </a:endParaRPr>
          </a:p>
        </p:txBody>
      </p:sp>
      <p:sp>
        <p:nvSpPr>
          <p:cNvPr id="4" name="Slide Number Placeholder 3">
            <a:extLst>
              <a:ext uri="{FF2B5EF4-FFF2-40B4-BE49-F238E27FC236}">
                <a16:creationId xmlns:a16="http://schemas.microsoft.com/office/drawing/2014/main" id="{A7F2490A-2382-C15B-DA95-C7BEFA83EFFD}"/>
              </a:ext>
            </a:extLst>
          </p:cNvPr>
          <p:cNvSpPr>
            <a:spLocks noGrp="1"/>
          </p:cNvSpPr>
          <p:nvPr>
            <p:ph type="sldNum" sz="quarter" idx="5"/>
          </p:nvPr>
        </p:nvSpPr>
        <p:spPr/>
        <p:txBody>
          <a:bodyPr/>
          <a:lstStyle/>
          <a:p>
            <a:fld id="{8CBCB34E-50E2-40A4-B161-B712AA98D072}" type="slidenum">
              <a:rPr lang="en-US"/>
              <a:t>15</a:t>
            </a:fld>
            <a:endParaRPr lang="en-US"/>
          </a:p>
        </p:txBody>
      </p:sp>
    </p:spTree>
    <p:extLst>
      <p:ext uri="{BB962C8B-B14F-4D97-AF65-F5344CB8AC3E}">
        <p14:creationId xmlns:p14="http://schemas.microsoft.com/office/powerpoint/2010/main" val="1003186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679CF-8722-EF4D-F2A8-D8D41064D3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0E6FD-D855-C3CC-DF36-6F669F2499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41D7B9-E91D-EE0F-175E-4B8A16AFD465}"/>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C701A41A-83F8-2A0F-6E4C-48BAD015F1FE}"/>
              </a:ext>
            </a:extLst>
          </p:cNvPr>
          <p:cNvSpPr>
            <a:spLocks noGrp="1"/>
          </p:cNvSpPr>
          <p:nvPr>
            <p:ph type="sldNum" sz="quarter" idx="5"/>
          </p:nvPr>
        </p:nvSpPr>
        <p:spPr/>
        <p:txBody>
          <a:bodyPr/>
          <a:lstStyle/>
          <a:p>
            <a:fld id="{8CBCB34E-50E2-40A4-B161-B712AA98D072}" type="slidenum">
              <a:rPr lang="en-US"/>
              <a:t>16</a:t>
            </a:fld>
            <a:endParaRPr lang="en-US"/>
          </a:p>
        </p:txBody>
      </p:sp>
    </p:spTree>
    <p:extLst>
      <p:ext uri="{BB962C8B-B14F-4D97-AF65-F5344CB8AC3E}">
        <p14:creationId xmlns:p14="http://schemas.microsoft.com/office/powerpoint/2010/main" val="403481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D376-F4ED-DB99-F71F-D0E54A72C2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ACD6B1-41D4-3A39-87B1-83D50375AC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F39A1E-4038-7D1B-C02D-C9884F9CC170}"/>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DC976181-C508-CBE0-0FE4-46703FAE2AFE}"/>
              </a:ext>
            </a:extLst>
          </p:cNvPr>
          <p:cNvSpPr>
            <a:spLocks noGrp="1"/>
          </p:cNvSpPr>
          <p:nvPr>
            <p:ph type="sldNum" sz="quarter" idx="5"/>
          </p:nvPr>
        </p:nvSpPr>
        <p:spPr/>
        <p:txBody>
          <a:bodyPr/>
          <a:lstStyle/>
          <a:p>
            <a:fld id="{8CBCB34E-50E2-40A4-B161-B712AA98D072}" type="slidenum">
              <a:rPr lang="en-US"/>
              <a:t>17</a:t>
            </a:fld>
            <a:endParaRPr lang="en-US"/>
          </a:p>
        </p:txBody>
      </p:sp>
    </p:spTree>
    <p:extLst>
      <p:ext uri="{BB962C8B-B14F-4D97-AF65-F5344CB8AC3E}">
        <p14:creationId xmlns:p14="http://schemas.microsoft.com/office/powerpoint/2010/main" val="267392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8722F-2C95-258C-039D-CDDFC93AE0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1867A6-C6EC-6449-733D-5CF73B503F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623A83-854D-3A7D-15FE-00EF003BFDB5}"/>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A1A28666-5C0F-BAB4-73C0-BE7ED6909D8E}"/>
              </a:ext>
            </a:extLst>
          </p:cNvPr>
          <p:cNvSpPr>
            <a:spLocks noGrp="1"/>
          </p:cNvSpPr>
          <p:nvPr>
            <p:ph type="sldNum" sz="quarter" idx="5"/>
          </p:nvPr>
        </p:nvSpPr>
        <p:spPr/>
        <p:txBody>
          <a:bodyPr/>
          <a:lstStyle/>
          <a:p>
            <a:fld id="{8CBCB34E-50E2-40A4-B161-B712AA98D072}" type="slidenum">
              <a:rPr lang="en-US"/>
              <a:t>18</a:t>
            </a:fld>
            <a:endParaRPr lang="en-US"/>
          </a:p>
        </p:txBody>
      </p:sp>
    </p:spTree>
    <p:extLst>
      <p:ext uri="{BB962C8B-B14F-4D97-AF65-F5344CB8AC3E}">
        <p14:creationId xmlns:p14="http://schemas.microsoft.com/office/powerpoint/2010/main" val="2465965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3BD5E-D62B-BD15-52C5-32C28D4234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5E484B-67B9-E5A1-7D64-ECF184C91C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176C31-9E5A-4FC8-DF11-54E1721B8493}"/>
              </a:ext>
            </a:extLst>
          </p:cNvPr>
          <p:cNvSpPr>
            <a:spLocks noGrp="1"/>
          </p:cNvSpPr>
          <p:nvPr>
            <p:ph type="body" idx="1"/>
          </p:nvPr>
        </p:nvSpPr>
        <p:spPr/>
        <p:txBody>
          <a:bodyPr/>
          <a:lstStyle/>
          <a:p>
            <a:endParaRPr lang="en-US" spc="61">
              <a:ea typeface="Calibri"/>
              <a:cs typeface="Calibri"/>
            </a:endParaRPr>
          </a:p>
        </p:txBody>
      </p:sp>
      <p:sp>
        <p:nvSpPr>
          <p:cNvPr id="4" name="Slide Number Placeholder 3">
            <a:extLst>
              <a:ext uri="{FF2B5EF4-FFF2-40B4-BE49-F238E27FC236}">
                <a16:creationId xmlns:a16="http://schemas.microsoft.com/office/drawing/2014/main" id="{934C45B5-B2A3-0356-33FE-D1277B78E766}"/>
              </a:ext>
            </a:extLst>
          </p:cNvPr>
          <p:cNvSpPr>
            <a:spLocks noGrp="1"/>
          </p:cNvSpPr>
          <p:nvPr>
            <p:ph type="sldNum" sz="quarter" idx="5"/>
          </p:nvPr>
        </p:nvSpPr>
        <p:spPr/>
        <p:txBody>
          <a:bodyPr/>
          <a:lstStyle/>
          <a:p>
            <a:fld id="{8CBCB34E-50E2-40A4-B161-B712AA98D072}" type="slidenum">
              <a:rPr lang="en-US"/>
              <a:t>19</a:t>
            </a:fld>
            <a:endParaRPr lang="en-US"/>
          </a:p>
        </p:txBody>
      </p:sp>
    </p:spTree>
    <p:extLst>
      <p:ext uri="{BB962C8B-B14F-4D97-AF65-F5344CB8AC3E}">
        <p14:creationId xmlns:p14="http://schemas.microsoft.com/office/powerpoint/2010/main" val="3560363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CB34E-50E2-40A4-B161-B712AA98D072}" type="slidenum">
              <a:rPr lang="en-US" smtClean="0"/>
              <a:t>2</a:t>
            </a:fld>
            <a:endParaRPr lang="en-US"/>
          </a:p>
        </p:txBody>
      </p:sp>
    </p:spTree>
    <p:extLst>
      <p:ext uri="{BB962C8B-B14F-4D97-AF65-F5344CB8AC3E}">
        <p14:creationId xmlns:p14="http://schemas.microsoft.com/office/powerpoint/2010/main" val="189886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1088" y="520700"/>
            <a:ext cx="4637087" cy="2609850"/>
          </a:xfrm>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a:rPr>
              <a:t>Thank you to all our amazing volunteers for a great 2026 Cookie Program. </a:t>
            </a:r>
            <a:r>
              <a:rPr lang="en-US" dirty="0"/>
              <a:t>Your time, flexibility, and dedication—especially through challenges—made this a successful cookie season.</a:t>
            </a:r>
            <a:br>
              <a:rPr lang="en-US" dirty="0">
                <a:cs typeface="+mn-lt"/>
              </a:rPr>
            </a:br>
            <a:r>
              <a:rPr lang="en-US" dirty="0"/>
              <a:t> We appreciate all you do to support our girls and this program!</a:t>
            </a:r>
            <a:endParaRPr lang="en-US" dirty="0">
              <a:ea typeface="Calibri"/>
              <a:cs typeface="Calibri"/>
            </a:endParaRPr>
          </a:p>
          <a:p>
            <a:pPr marL="171450" indent="-171450">
              <a:buFont typeface="Arial"/>
              <a:buChar char="•"/>
            </a:pPr>
            <a:r>
              <a:rPr lang="en-US" dirty="0">
                <a:ea typeface="Calibri"/>
                <a:cs typeface="Calibri"/>
              </a:rPr>
              <a:t>Cookie Dough/Daisy Dollar emails were issued last week. </a:t>
            </a:r>
          </a:p>
          <a:p>
            <a:pPr marL="171450" indent="-171450">
              <a:buFont typeface="Arial"/>
              <a:buChar char="•"/>
            </a:pPr>
            <a:r>
              <a:rPr lang="en-US" dirty="0">
                <a:ea typeface="Calibri"/>
                <a:cs typeface="Calibri"/>
              </a:rPr>
              <a:t>GEO event details and registration email will be sent out this week.</a:t>
            </a:r>
          </a:p>
          <a:p>
            <a:pPr marL="171450" indent="-171450">
              <a:buFont typeface="Arial"/>
              <a:buChar char="•"/>
            </a:pPr>
            <a:r>
              <a:rPr lang="en-US" dirty="0">
                <a:ea typeface="Calibri"/>
                <a:cs typeface="Calibri"/>
              </a:rPr>
              <a:t>ACH Credits were issued last Thursday to troops. This included:</a:t>
            </a:r>
          </a:p>
          <a:p>
            <a:pPr marL="628650" lvl="1" indent="-171450">
              <a:buFont typeface="Courier New"/>
              <a:buChar char="o"/>
            </a:pPr>
            <a:r>
              <a:rPr lang="en-US" dirty="0">
                <a:ea typeface="Calibri"/>
                <a:cs typeface="Calibri"/>
              </a:rPr>
              <a:t>Crossover Promotion Credit- </a:t>
            </a:r>
            <a:r>
              <a:rPr lang="en-US" dirty="0"/>
              <a:t>Troops who participate in the 2025 Fall Product Program and sell at least 100 items will receive an additional $0.05 per package of cookies sold during the 2026 Cookie Program.</a:t>
            </a:r>
            <a:endParaRPr lang="en-US" dirty="0">
              <a:ea typeface="Calibri"/>
              <a:cs typeface="Calibri"/>
            </a:endParaRPr>
          </a:p>
          <a:p>
            <a:pPr marL="628650" lvl="1" indent="-171450">
              <a:buFont typeface="Courier New"/>
              <a:buChar char="o"/>
            </a:pPr>
            <a:r>
              <a:rPr lang="en-US" dirty="0"/>
              <a:t>Overpayment Credits – For troops with higher credit card sales, the council may owe funds back to the troop due to overpayment.</a:t>
            </a:r>
          </a:p>
          <a:p>
            <a:pPr marL="628650" lvl="1" indent="-171450">
              <a:buFont typeface="Courier New"/>
              <a:buChar char="o"/>
            </a:pPr>
            <a:r>
              <a:rPr lang="en-US" dirty="0">
                <a:ea typeface="Calibri"/>
                <a:cs typeface="Calibri"/>
              </a:rPr>
              <a:t>Troop Additional Proceeds- Recognition level troop credits- 425 package level for $15 and 3, 000 package level for $500</a:t>
            </a:r>
          </a:p>
          <a:p>
            <a:pPr marL="457200">
              <a:buFont typeface="Arial"/>
              <a:buChar char="•"/>
            </a:pPr>
            <a:r>
              <a:rPr lang="en-US" dirty="0">
                <a:ea typeface="Calibri"/>
                <a:cs typeface="Calibri"/>
              </a:rPr>
              <a:t>Bonus Proceeds (Cookie Program Extension Bonus)- </a:t>
            </a:r>
            <a:endParaRPr lang="en-US" b="1" dirty="0"/>
          </a:p>
          <a:p>
            <a:pPr marL="628650" lvl="1">
              <a:buFont typeface="Courier New"/>
              <a:buChar char="o"/>
            </a:pPr>
            <a:r>
              <a:rPr lang="en-US" dirty="0"/>
              <a:t> $0.10 per package: Increase PGA by 50+ packages and exceed 2025 total </a:t>
            </a:r>
            <a:endParaRPr lang="en-US" dirty="0">
              <a:ea typeface="Calibri" panose="020F0502020204030204"/>
              <a:cs typeface="Calibri" panose="020F0502020204030204"/>
            </a:endParaRPr>
          </a:p>
          <a:p>
            <a:pPr marL="628650" lvl="1">
              <a:buFont typeface="Courier New"/>
              <a:buChar char="o"/>
            </a:pPr>
            <a:r>
              <a:rPr lang="en-US" dirty="0"/>
              <a:t> $0.20 per package: Increase PGA by 100+ packages and exceed 2025 total</a:t>
            </a:r>
            <a:endParaRPr lang="en-US" dirty="0">
              <a:ea typeface="Calibri"/>
              <a:cs typeface="Calibri"/>
            </a:endParaRPr>
          </a:p>
          <a:p>
            <a:pPr marL="628650" lvl="1">
              <a:buFont typeface="Courier New"/>
              <a:buChar char="o"/>
            </a:pPr>
            <a:r>
              <a:rPr lang="en-US" dirty="0">
                <a:ea typeface="Calibri"/>
                <a:cs typeface="Calibri"/>
              </a:rPr>
              <a:t>If you have questions about these amounts or did not receive an e-mail please email info@girlscoutsp2p.org</a:t>
            </a:r>
          </a:p>
          <a:p>
            <a:pPr marL="628650" lvl="1">
              <a:buFont typeface="Courier New"/>
              <a:buChar char="o"/>
            </a:pPr>
            <a:endParaRPr lang="en-US" dirty="0">
              <a:ea typeface="Calibri"/>
              <a:cs typeface="Calibri"/>
            </a:endParaRPr>
          </a:p>
          <a:p>
            <a:pPr marL="628650" lvl="1" indent="-171450">
              <a:buFont typeface="Courier New"/>
              <a:buChar char="o"/>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9C95FEDC-EC89-48A3-A80A-B52211D6ED19}" type="slidenum">
              <a:rPr lang="en-US" smtClean="0"/>
              <a:t>20</a:t>
            </a:fld>
            <a:endParaRPr lang="en-US"/>
          </a:p>
        </p:txBody>
      </p:sp>
    </p:spTree>
    <p:extLst>
      <p:ext uri="{BB962C8B-B14F-4D97-AF65-F5344CB8AC3E}">
        <p14:creationId xmlns:p14="http://schemas.microsoft.com/office/powerpoint/2010/main" val="3885368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AA226-CF17-C7CB-0AEF-607B299606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C0C094-829A-E4ED-E32B-5AADBB322E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E1EF50-B5E3-35D0-4B08-6EE3E691D8B3}"/>
              </a:ext>
            </a:extLst>
          </p:cNvPr>
          <p:cNvSpPr>
            <a:spLocks noGrp="1"/>
          </p:cNvSpPr>
          <p:nvPr>
            <p:ph type="body" idx="1"/>
          </p:nvPr>
        </p:nvSpPr>
        <p:spPr/>
        <p:txBody>
          <a:bodyPr/>
          <a:lstStyle/>
          <a:p>
            <a:endParaRPr lang="en-US" spc="61" dirty="0">
              <a:ea typeface="Calibri"/>
              <a:cs typeface="Calibri"/>
            </a:endParaRPr>
          </a:p>
        </p:txBody>
      </p:sp>
      <p:sp>
        <p:nvSpPr>
          <p:cNvPr id="4" name="Slide Number Placeholder 3">
            <a:extLst>
              <a:ext uri="{FF2B5EF4-FFF2-40B4-BE49-F238E27FC236}">
                <a16:creationId xmlns:a16="http://schemas.microsoft.com/office/drawing/2014/main" id="{C3937245-8EF2-2066-954E-E2DA74D7329D}"/>
              </a:ext>
            </a:extLst>
          </p:cNvPr>
          <p:cNvSpPr>
            <a:spLocks noGrp="1"/>
          </p:cNvSpPr>
          <p:nvPr>
            <p:ph type="sldNum" sz="quarter" idx="5"/>
          </p:nvPr>
        </p:nvSpPr>
        <p:spPr/>
        <p:txBody>
          <a:bodyPr/>
          <a:lstStyle/>
          <a:p>
            <a:fld id="{8CBCB34E-50E2-40A4-B161-B712AA98D072}" type="slidenum">
              <a:rPr lang="en-US"/>
              <a:t>21</a:t>
            </a:fld>
            <a:endParaRPr lang="en-US"/>
          </a:p>
        </p:txBody>
      </p:sp>
    </p:spTree>
    <p:extLst>
      <p:ext uri="{BB962C8B-B14F-4D97-AF65-F5344CB8AC3E}">
        <p14:creationId xmlns:p14="http://schemas.microsoft.com/office/powerpoint/2010/main" val="1531091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6B989-E463-0E4E-5BDC-D941B7B8C5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DFE3F-2E51-026B-2911-8E059F3C47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C373D5-DFE9-A257-DCEF-70459E91D532}"/>
              </a:ext>
            </a:extLst>
          </p:cNvPr>
          <p:cNvSpPr>
            <a:spLocks noGrp="1"/>
          </p:cNvSpPr>
          <p:nvPr>
            <p:ph type="body" idx="1"/>
          </p:nvPr>
        </p:nvSpPr>
        <p:spPr/>
        <p:txBody>
          <a:bodyPr/>
          <a:lstStyle/>
          <a:p>
            <a:r>
              <a:rPr lang="en-US" spc="61" dirty="0">
                <a:ea typeface="Calibri"/>
                <a:cs typeface="Calibri"/>
              </a:rPr>
              <a:t>We already have game nights booked with the Gastonia </a:t>
            </a:r>
            <a:r>
              <a:rPr lang="en-US" spc="61" dirty="0" err="1">
                <a:ea typeface="Calibri"/>
                <a:cs typeface="Calibri"/>
              </a:rPr>
              <a:t>Ghostpeppers</a:t>
            </a:r>
            <a:r>
              <a:rPr lang="en-US" spc="61" dirty="0">
                <a:ea typeface="Calibri"/>
                <a:cs typeface="Calibri"/>
              </a:rPr>
              <a:t>, Winston-Salem Dash, Burlington Sock Puppets, Greensboro Grasshoppers, Hickory Crawdads, and Charlotte Knights baseball, The Groove Women's Basketball and NC Courage Women's Soccer. Plus more games are in the works!</a:t>
            </a:r>
          </a:p>
        </p:txBody>
      </p:sp>
      <p:sp>
        <p:nvSpPr>
          <p:cNvPr id="4" name="Slide Number Placeholder 3">
            <a:extLst>
              <a:ext uri="{FF2B5EF4-FFF2-40B4-BE49-F238E27FC236}">
                <a16:creationId xmlns:a16="http://schemas.microsoft.com/office/drawing/2014/main" id="{2E461001-E4A7-E733-2BD5-F1341736DD2A}"/>
              </a:ext>
            </a:extLst>
          </p:cNvPr>
          <p:cNvSpPr>
            <a:spLocks noGrp="1"/>
          </p:cNvSpPr>
          <p:nvPr>
            <p:ph type="sldNum" sz="quarter" idx="5"/>
          </p:nvPr>
        </p:nvSpPr>
        <p:spPr/>
        <p:txBody>
          <a:bodyPr/>
          <a:lstStyle/>
          <a:p>
            <a:fld id="{8CBCB34E-50E2-40A4-B161-B712AA98D072}" type="slidenum">
              <a:rPr lang="en-US"/>
              <a:t>22</a:t>
            </a:fld>
            <a:endParaRPr lang="en-US"/>
          </a:p>
        </p:txBody>
      </p:sp>
    </p:spTree>
    <p:extLst>
      <p:ext uri="{BB962C8B-B14F-4D97-AF65-F5344CB8AC3E}">
        <p14:creationId xmlns:p14="http://schemas.microsoft.com/office/powerpoint/2010/main" val="3549308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37A7A-4E09-03DC-D444-CC5DA8093F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77C73-640A-E817-7FC7-9C33A6D3F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1FB4EB-E1EA-5ABD-10D7-DB67D55FBB49}"/>
              </a:ext>
            </a:extLst>
          </p:cNvPr>
          <p:cNvSpPr>
            <a:spLocks noGrp="1"/>
          </p:cNvSpPr>
          <p:nvPr>
            <p:ph type="body" idx="1"/>
          </p:nvPr>
        </p:nvSpPr>
        <p:spPr/>
        <p:txBody>
          <a:bodyPr/>
          <a:lstStyle/>
          <a:p>
            <a:endParaRPr lang="en-US" spc="61" dirty="0">
              <a:ea typeface="Calibri"/>
              <a:cs typeface="Calibri"/>
            </a:endParaRPr>
          </a:p>
        </p:txBody>
      </p:sp>
      <p:sp>
        <p:nvSpPr>
          <p:cNvPr id="4" name="Slide Number Placeholder 3">
            <a:extLst>
              <a:ext uri="{FF2B5EF4-FFF2-40B4-BE49-F238E27FC236}">
                <a16:creationId xmlns:a16="http://schemas.microsoft.com/office/drawing/2014/main" id="{59CE2FAC-4ADC-DFD8-AAC0-84AF49EEF443}"/>
              </a:ext>
            </a:extLst>
          </p:cNvPr>
          <p:cNvSpPr>
            <a:spLocks noGrp="1"/>
          </p:cNvSpPr>
          <p:nvPr>
            <p:ph type="sldNum" sz="quarter" idx="5"/>
          </p:nvPr>
        </p:nvSpPr>
        <p:spPr/>
        <p:txBody>
          <a:bodyPr/>
          <a:lstStyle/>
          <a:p>
            <a:fld id="{8CBCB34E-50E2-40A4-B161-B712AA98D072}" type="slidenum">
              <a:rPr lang="en-US"/>
              <a:t>23</a:t>
            </a:fld>
            <a:endParaRPr lang="en-US"/>
          </a:p>
        </p:txBody>
      </p:sp>
    </p:spTree>
    <p:extLst>
      <p:ext uri="{BB962C8B-B14F-4D97-AF65-F5344CB8AC3E}">
        <p14:creationId xmlns:p14="http://schemas.microsoft.com/office/powerpoint/2010/main" val="1377160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E4C49-27E0-5373-5B62-278DBCBA2C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7BDCED-AF52-5379-99C9-563377F1C2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4DB7FF-B0AB-747A-0982-18EB1D95F01F}"/>
              </a:ext>
            </a:extLst>
          </p:cNvPr>
          <p:cNvSpPr>
            <a:spLocks noGrp="1"/>
          </p:cNvSpPr>
          <p:nvPr>
            <p:ph type="body" idx="1"/>
          </p:nvPr>
        </p:nvSpPr>
        <p:spPr/>
        <p:txBody>
          <a:bodyPr/>
          <a:lstStyle/>
          <a:p>
            <a:endParaRPr lang="en-US" spc="61" dirty="0">
              <a:ea typeface="Calibri"/>
              <a:cs typeface="Calibri"/>
            </a:endParaRPr>
          </a:p>
        </p:txBody>
      </p:sp>
      <p:sp>
        <p:nvSpPr>
          <p:cNvPr id="4" name="Slide Number Placeholder 3">
            <a:extLst>
              <a:ext uri="{FF2B5EF4-FFF2-40B4-BE49-F238E27FC236}">
                <a16:creationId xmlns:a16="http://schemas.microsoft.com/office/drawing/2014/main" id="{24828DFF-81CC-9C8D-39CA-BF5BE867B623}"/>
              </a:ext>
            </a:extLst>
          </p:cNvPr>
          <p:cNvSpPr>
            <a:spLocks noGrp="1"/>
          </p:cNvSpPr>
          <p:nvPr>
            <p:ph type="sldNum" sz="quarter" idx="5"/>
          </p:nvPr>
        </p:nvSpPr>
        <p:spPr/>
        <p:txBody>
          <a:bodyPr/>
          <a:lstStyle/>
          <a:p>
            <a:fld id="{8CBCB34E-50E2-40A4-B161-B712AA98D072}" type="slidenum">
              <a:rPr lang="en-US"/>
              <a:t>24</a:t>
            </a:fld>
            <a:endParaRPr lang="en-US"/>
          </a:p>
        </p:txBody>
      </p:sp>
    </p:spTree>
    <p:extLst>
      <p:ext uri="{BB962C8B-B14F-4D97-AF65-F5344CB8AC3E}">
        <p14:creationId xmlns:p14="http://schemas.microsoft.com/office/powerpoint/2010/main" val="2000265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BFAE6-6492-F8F2-9341-8FF95118A5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1D4AA-F449-85C3-1D25-A94CF41CE6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0DB8A4-FA7C-6A9C-E09F-EAD9C825A7E4}"/>
              </a:ext>
            </a:extLst>
          </p:cNvPr>
          <p:cNvSpPr>
            <a:spLocks noGrp="1"/>
          </p:cNvSpPr>
          <p:nvPr>
            <p:ph type="body" idx="1"/>
          </p:nvPr>
        </p:nvSpPr>
        <p:spPr/>
        <p:txBody>
          <a:bodyPr/>
          <a:lstStyle/>
          <a:p>
            <a:endParaRPr lang="en-US" spc="61" dirty="0">
              <a:ea typeface="Calibri"/>
              <a:cs typeface="Calibri"/>
            </a:endParaRPr>
          </a:p>
        </p:txBody>
      </p:sp>
      <p:sp>
        <p:nvSpPr>
          <p:cNvPr id="4" name="Slide Number Placeholder 3">
            <a:extLst>
              <a:ext uri="{FF2B5EF4-FFF2-40B4-BE49-F238E27FC236}">
                <a16:creationId xmlns:a16="http://schemas.microsoft.com/office/drawing/2014/main" id="{4254F0FB-ABD3-A962-E15C-5E353926D226}"/>
              </a:ext>
            </a:extLst>
          </p:cNvPr>
          <p:cNvSpPr>
            <a:spLocks noGrp="1"/>
          </p:cNvSpPr>
          <p:nvPr>
            <p:ph type="sldNum" sz="quarter" idx="5"/>
          </p:nvPr>
        </p:nvSpPr>
        <p:spPr/>
        <p:txBody>
          <a:bodyPr/>
          <a:lstStyle/>
          <a:p>
            <a:fld id="{8CBCB34E-50E2-40A4-B161-B712AA98D072}" type="slidenum">
              <a:rPr lang="en-US"/>
              <a:t>25</a:t>
            </a:fld>
            <a:endParaRPr lang="en-US"/>
          </a:p>
        </p:txBody>
      </p:sp>
    </p:spTree>
    <p:extLst>
      <p:ext uri="{BB962C8B-B14F-4D97-AF65-F5344CB8AC3E}">
        <p14:creationId xmlns:p14="http://schemas.microsoft.com/office/powerpoint/2010/main" val="1030895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6F9DD-96DF-F0D4-95C0-C03E6154D2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C01C12-66F1-CF1C-B3E9-E6961C69FC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E6EBE7-32D3-416D-06B0-546EE584078F}"/>
              </a:ext>
            </a:extLst>
          </p:cNvPr>
          <p:cNvSpPr>
            <a:spLocks noGrp="1"/>
          </p:cNvSpPr>
          <p:nvPr>
            <p:ph type="body" idx="1"/>
          </p:nvPr>
        </p:nvSpPr>
        <p:spPr/>
        <p:txBody>
          <a:bodyPr/>
          <a:lstStyle/>
          <a:p>
            <a:endParaRPr lang="en-US" spc="61" dirty="0">
              <a:ea typeface="Calibri"/>
              <a:cs typeface="Calibri"/>
            </a:endParaRPr>
          </a:p>
        </p:txBody>
      </p:sp>
      <p:sp>
        <p:nvSpPr>
          <p:cNvPr id="4" name="Slide Number Placeholder 3">
            <a:extLst>
              <a:ext uri="{FF2B5EF4-FFF2-40B4-BE49-F238E27FC236}">
                <a16:creationId xmlns:a16="http://schemas.microsoft.com/office/drawing/2014/main" id="{912FFE49-D37F-5938-E8CC-FA9BADC1ABF4}"/>
              </a:ext>
            </a:extLst>
          </p:cNvPr>
          <p:cNvSpPr>
            <a:spLocks noGrp="1"/>
          </p:cNvSpPr>
          <p:nvPr>
            <p:ph type="sldNum" sz="quarter" idx="5"/>
          </p:nvPr>
        </p:nvSpPr>
        <p:spPr/>
        <p:txBody>
          <a:bodyPr/>
          <a:lstStyle/>
          <a:p>
            <a:fld id="{8CBCB34E-50E2-40A4-B161-B712AA98D072}" type="slidenum">
              <a:rPr lang="en-US"/>
              <a:t>26</a:t>
            </a:fld>
            <a:endParaRPr lang="en-US"/>
          </a:p>
        </p:txBody>
      </p:sp>
    </p:spTree>
    <p:extLst>
      <p:ext uri="{BB962C8B-B14F-4D97-AF65-F5344CB8AC3E}">
        <p14:creationId xmlns:p14="http://schemas.microsoft.com/office/powerpoint/2010/main" val="578090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5D9FD-2E05-9CED-9B05-2917382553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80F4F2-FF44-216D-6B04-FEFF9E5E8D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BE45B6-04A9-0AAA-6FBE-9D68C61857C9}"/>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2475B276-143E-71E7-1808-2EB4B18553BC}"/>
              </a:ext>
            </a:extLst>
          </p:cNvPr>
          <p:cNvSpPr>
            <a:spLocks noGrp="1"/>
          </p:cNvSpPr>
          <p:nvPr>
            <p:ph type="sldNum" sz="quarter" idx="5"/>
          </p:nvPr>
        </p:nvSpPr>
        <p:spPr/>
        <p:txBody>
          <a:bodyPr/>
          <a:lstStyle/>
          <a:p>
            <a:fld id="{8CBCB34E-50E2-40A4-B161-B712AA98D072}" type="slidenum">
              <a:rPr lang="en-US" smtClean="0"/>
              <a:t>27</a:t>
            </a:fld>
            <a:endParaRPr lang="en-US"/>
          </a:p>
        </p:txBody>
      </p:sp>
    </p:spTree>
    <p:extLst>
      <p:ext uri="{BB962C8B-B14F-4D97-AF65-F5344CB8AC3E}">
        <p14:creationId xmlns:p14="http://schemas.microsoft.com/office/powerpoint/2010/main" val="437234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A9B73-60BE-C3FF-2308-7F8807FC1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7056A7-23A8-FD81-77ED-4BAA5DAB9F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59DE6-ADA7-433D-1A03-C26B670FB12B}"/>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9438A76D-9FB8-0D3D-211C-92644C64EE29}"/>
              </a:ext>
            </a:extLst>
          </p:cNvPr>
          <p:cNvSpPr>
            <a:spLocks noGrp="1"/>
          </p:cNvSpPr>
          <p:nvPr>
            <p:ph type="sldNum" sz="quarter" idx="5"/>
          </p:nvPr>
        </p:nvSpPr>
        <p:spPr/>
        <p:txBody>
          <a:bodyPr/>
          <a:lstStyle/>
          <a:p>
            <a:fld id="{8CBCB34E-50E2-40A4-B161-B712AA98D072}" type="slidenum">
              <a:rPr lang="en-US"/>
              <a:t>28</a:t>
            </a:fld>
            <a:endParaRPr lang="en-US"/>
          </a:p>
        </p:txBody>
      </p:sp>
    </p:spTree>
    <p:extLst>
      <p:ext uri="{BB962C8B-B14F-4D97-AF65-F5344CB8AC3E}">
        <p14:creationId xmlns:p14="http://schemas.microsoft.com/office/powerpoint/2010/main" val="22564004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CBCB34E-50E2-40A4-B161-B712AA98D072}" type="slidenum">
              <a:rPr lang="en-US" smtClean="0"/>
              <a:t>29</a:t>
            </a:fld>
            <a:endParaRPr lang="en-US"/>
          </a:p>
        </p:txBody>
      </p:sp>
    </p:spTree>
    <p:extLst>
      <p:ext uri="{BB962C8B-B14F-4D97-AF65-F5344CB8AC3E}">
        <p14:creationId xmlns:p14="http://schemas.microsoft.com/office/powerpoint/2010/main" val="205628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defRPr/>
            </a:pPr>
            <a:endParaRPr lang="en-US" dirty="0"/>
          </a:p>
        </p:txBody>
      </p:sp>
      <p:sp>
        <p:nvSpPr>
          <p:cNvPr id="4" name="Slide Number Placeholder 3"/>
          <p:cNvSpPr>
            <a:spLocks noGrp="1"/>
          </p:cNvSpPr>
          <p:nvPr>
            <p:ph type="sldNum" sz="quarter" idx="5"/>
          </p:nvPr>
        </p:nvSpPr>
        <p:spPr/>
        <p:txBody>
          <a:bodyPr/>
          <a:lstStyle/>
          <a:p>
            <a:fld id="{8CBCB34E-50E2-40A4-B161-B712AA98D072}" type="slidenum">
              <a:rPr lang="en-US" smtClean="0"/>
              <a:t>3</a:t>
            </a:fld>
            <a:endParaRPr lang="en-US"/>
          </a:p>
        </p:txBody>
      </p:sp>
    </p:spTree>
    <p:extLst>
      <p:ext uri="{BB962C8B-B14F-4D97-AF65-F5344CB8AC3E}">
        <p14:creationId xmlns:p14="http://schemas.microsoft.com/office/powerpoint/2010/main" val="544998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E7A1B-31C9-12B1-E0E0-D56F75938A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8EEEBD-09A8-EBFA-BE92-1196B5B72E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6AF7E3-D6A7-5743-2E02-55EBADC1B0E7}"/>
              </a:ext>
            </a:extLst>
          </p:cNvPr>
          <p:cNvSpPr>
            <a:spLocks noGrp="1"/>
          </p:cNvSpPr>
          <p:nvPr>
            <p:ph type="body" idx="1"/>
          </p:nvPr>
        </p:nvSpPr>
        <p:spPr/>
        <p:txBody>
          <a:bodyPr/>
          <a:lstStyle/>
          <a:p>
            <a:endParaRPr lang="en-US"/>
          </a:p>
          <a:p>
            <a:endParaRPr lang="en-US"/>
          </a:p>
        </p:txBody>
      </p:sp>
      <p:sp>
        <p:nvSpPr>
          <p:cNvPr id="4" name="Slide Number Placeholder 3">
            <a:extLst>
              <a:ext uri="{FF2B5EF4-FFF2-40B4-BE49-F238E27FC236}">
                <a16:creationId xmlns:a16="http://schemas.microsoft.com/office/drawing/2014/main" id="{4B3FEAB1-0172-5A9A-98D2-724BF1A953A7}"/>
              </a:ext>
            </a:extLst>
          </p:cNvPr>
          <p:cNvSpPr>
            <a:spLocks noGrp="1"/>
          </p:cNvSpPr>
          <p:nvPr>
            <p:ph type="sldNum" sz="quarter" idx="5"/>
          </p:nvPr>
        </p:nvSpPr>
        <p:spPr/>
        <p:txBody>
          <a:bodyPr/>
          <a:lstStyle/>
          <a:p>
            <a:fld id="{8CBCB34E-50E2-40A4-B161-B712AA98D072}" type="slidenum">
              <a:rPr lang="en-US" smtClean="0"/>
              <a:t>30</a:t>
            </a:fld>
            <a:endParaRPr lang="en-US"/>
          </a:p>
        </p:txBody>
      </p:sp>
    </p:spTree>
    <p:extLst>
      <p:ext uri="{BB962C8B-B14F-4D97-AF65-F5344CB8AC3E}">
        <p14:creationId xmlns:p14="http://schemas.microsoft.com/office/powerpoint/2010/main" val="32450464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CBCB34E-50E2-40A4-B161-B712AA98D072}" type="slidenum">
              <a:rPr lang="en-US" smtClean="0"/>
              <a:t>31</a:t>
            </a:fld>
            <a:endParaRPr lang="en-US"/>
          </a:p>
        </p:txBody>
      </p:sp>
    </p:spTree>
    <p:extLst>
      <p:ext uri="{BB962C8B-B14F-4D97-AF65-F5344CB8AC3E}">
        <p14:creationId xmlns:p14="http://schemas.microsoft.com/office/powerpoint/2010/main" val="2056287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CBCB34E-50E2-40A4-B161-B712AA98D072}" type="slidenum">
              <a:rPr lang="en-US" smtClean="0"/>
              <a:t>32</a:t>
            </a:fld>
            <a:endParaRPr lang="en-US"/>
          </a:p>
        </p:txBody>
      </p:sp>
    </p:spTree>
    <p:extLst>
      <p:ext uri="{BB962C8B-B14F-4D97-AF65-F5344CB8AC3E}">
        <p14:creationId xmlns:p14="http://schemas.microsoft.com/office/powerpoint/2010/main" val="328445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Elaine’s remarks</a:t>
            </a:r>
          </a:p>
        </p:txBody>
      </p:sp>
      <p:sp>
        <p:nvSpPr>
          <p:cNvPr id="4" name="Slide Number Placeholder 3"/>
          <p:cNvSpPr>
            <a:spLocks noGrp="1"/>
          </p:cNvSpPr>
          <p:nvPr>
            <p:ph type="sldNum" sz="quarter" idx="5"/>
          </p:nvPr>
        </p:nvSpPr>
        <p:spPr/>
        <p:txBody>
          <a:bodyPr/>
          <a:lstStyle/>
          <a:p>
            <a:fld id="{8CBCB34E-50E2-40A4-B161-B712AA98D072}" type="slidenum">
              <a:rPr lang="en-US"/>
              <a:t>4</a:t>
            </a:fld>
            <a:endParaRPr lang="en-US"/>
          </a:p>
        </p:txBody>
      </p:sp>
    </p:spTree>
    <p:extLst>
      <p:ext uri="{BB962C8B-B14F-4D97-AF65-F5344CB8AC3E}">
        <p14:creationId xmlns:p14="http://schemas.microsoft.com/office/powerpoint/2010/main" val="3625125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D1131-2591-5199-A668-54B22BDD94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FF2F54-C898-2A81-4225-7300A3A314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0D422C-BDAC-A8F8-BC32-FCB00B749362}"/>
              </a:ext>
            </a:extLst>
          </p:cNvPr>
          <p:cNvSpPr>
            <a:spLocks noGrp="1"/>
          </p:cNvSpPr>
          <p:nvPr>
            <p:ph type="body" idx="1"/>
          </p:nvPr>
        </p:nvSpPr>
        <p:spPr/>
        <p:txBody>
          <a:bodyPr/>
          <a:lstStyle/>
          <a:p>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C9322B2D-F742-CB41-532B-464683037CD0}"/>
              </a:ext>
            </a:extLst>
          </p:cNvPr>
          <p:cNvSpPr>
            <a:spLocks noGrp="1"/>
          </p:cNvSpPr>
          <p:nvPr>
            <p:ph type="sldNum" sz="quarter" idx="5"/>
          </p:nvPr>
        </p:nvSpPr>
        <p:spPr/>
        <p:txBody>
          <a:bodyPr/>
          <a:lstStyle/>
          <a:p>
            <a:fld id="{8CBCB34E-50E2-40A4-B161-B712AA98D072}" type="slidenum">
              <a:rPr lang="en-US"/>
              <a:t>5</a:t>
            </a:fld>
            <a:endParaRPr lang="en-US"/>
          </a:p>
        </p:txBody>
      </p:sp>
    </p:spTree>
    <p:extLst>
      <p:ext uri="{BB962C8B-B14F-4D97-AF65-F5344CB8AC3E}">
        <p14:creationId xmlns:p14="http://schemas.microsoft.com/office/powerpoint/2010/main" val="3967641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to everyone who attended Annual Meeting this past Saturday. We particularly want to say thank to the girls and volunteers who provided center pieces, ceremony support, our service unit and national delegates and attendees who took part in the roundtable topics. We would also like to extend an additional congratulations to the 17 volunteers who received a national award on Saturday. More information will be coming soon about our 2027 Annual Meeting plans. </a:t>
            </a:r>
          </a:p>
        </p:txBody>
      </p:sp>
      <p:sp>
        <p:nvSpPr>
          <p:cNvPr id="4" name="Slide Number Placeholder 3"/>
          <p:cNvSpPr>
            <a:spLocks noGrp="1"/>
          </p:cNvSpPr>
          <p:nvPr>
            <p:ph type="sldNum" sz="quarter" idx="5"/>
          </p:nvPr>
        </p:nvSpPr>
        <p:spPr/>
        <p:txBody>
          <a:bodyPr/>
          <a:lstStyle/>
          <a:p>
            <a:fld id="{8CBCB34E-50E2-40A4-B161-B712AA98D072}" type="slidenum">
              <a:rPr lang="en-US"/>
              <a:t>6</a:t>
            </a:fld>
            <a:endParaRPr lang="en-US"/>
          </a:p>
        </p:txBody>
      </p:sp>
    </p:spTree>
    <p:extLst>
      <p:ext uri="{BB962C8B-B14F-4D97-AF65-F5344CB8AC3E}">
        <p14:creationId xmlns:p14="http://schemas.microsoft.com/office/powerpoint/2010/main" val="2989975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E58C9-A2C0-2E2E-F982-9BE29DEDEB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C4C4B-5DB6-68B3-1197-FA4DEA7BD6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DEF95D-9632-704D-0E56-C2864866BFF3}"/>
              </a:ext>
            </a:extLst>
          </p:cNvPr>
          <p:cNvSpPr>
            <a:spLocks noGrp="1"/>
          </p:cNvSpPr>
          <p:nvPr>
            <p:ph type="body" idx="1"/>
          </p:nvPr>
        </p:nvSpPr>
        <p:spPr/>
        <p:txBody>
          <a:bodyPr/>
          <a:lstStyle/>
          <a:p>
            <a:r>
              <a:rPr lang="en-US" dirty="0"/>
              <a:t>SANDI: A quick update for everyone.  Lifetime member push. Office hours added! May 18 &amp; 19 and May 25 &amp; 26 6-7pm</a:t>
            </a:r>
            <a:endParaRPr lang="en-US" i="1" dirty="0">
              <a:ea typeface="Calibri" panose="020F0502020204030204"/>
              <a:cs typeface="Calibri" panose="020F0502020204030204"/>
            </a:endParaRPr>
          </a:p>
          <a:p>
            <a:endParaRPr lang="en-US" dirty="0"/>
          </a:p>
        </p:txBody>
      </p:sp>
      <p:sp>
        <p:nvSpPr>
          <p:cNvPr id="4" name="Slide Number Placeholder 3">
            <a:extLst>
              <a:ext uri="{FF2B5EF4-FFF2-40B4-BE49-F238E27FC236}">
                <a16:creationId xmlns:a16="http://schemas.microsoft.com/office/drawing/2014/main" id="{28472A91-862B-6F27-C18B-53B4C240A7F1}"/>
              </a:ext>
            </a:extLst>
          </p:cNvPr>
          <p:cNvSpPr>
            <a:spLocks noGrp="1"/>
          </p:cNvSpPr>
          <p:nvPr>
            <p:ph type="sldNum" sz="quarter" idx="5"/>
          </p:nvPr>
        </p:nvSpPr>
        <p:spPr/>
        <p:txBody>
          <a:bodyPr/>
          <a:lstStyle/>
          <a:p>
            <a:fld id="{8CBCB34E-50E2-40A4-B161-B712AA98D072}" type="slidenum">
              <a:rPr lang="en-US"/>
              <a:t>7</a:t>
            </a:fld>
            <a:endParaRPr lang="en-US"/>
          </a:p>
        </p:txBody>
      </p:sp>
    </p:spTree>
    <p:extLst>
      <p:ext uri="{BB962C8B-B14F-4D97-AF65-F5344CB8AC3E}">
        <p14:creationId xmlns:p14="http://schemas.microsoft.com/office/powerpoint/2010/main" val="3211009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8AD59-1DA8-D2BA-0E08-3ABFE86BF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B491E-9EBF-D5F5-61F1-2B42C31BD0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BC1183-7235-A026-F4CF-D3A4ACA7D15B}"/>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2F2AA821-7B1F-4792-03E0-46D4E423103C}"/>
              </a:ext>
            </a:extLst>
          </p:cNvPr>
          <p:cNvSpPr>
            <a:spLocks noGrp="1"/>
          </p:cNvSpPr>
          <p:nvPr>
            <p:ph type="sldNum" sz="quarter" idx="5"/>
          </p:nvPr>
        </p:nvSpPr>
        <p:spPr/>
        <p:txBody>
          <a:bodyPr/>
          <a:lstStyle/>
          <a:p>
            <a:fld id="{8CBCB34E-50E2-40A4-B161-B712AA98D072}" type="slidenum">
              <a:rPr lang="en-US"/>
              <a:t>8</a:t>
            </a:fld>
            <a:endParaRPr lang="en-US"/>
          </a:p>
        </p:txBody>
      </p:sp>
    </p:spTree>
    <p:extLst>
      <p:ext uri="{BB962C8B-B14F-4D97-AF65-F5344CB8AC3E}">
        <p14:creationId xmlns:p14="http://schemas.microsoft.com/office/powerpoint/2010/main" val="2943261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00736-9CA5-EED8-2497-90278703E1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A4F92E-7787-D746-0351-14787CA575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378396-041E-1452-238B-C5091C8808CD}"/>
              </a:ext>
            </a:extLst>
          </p:cNvPr>
          <p:cNvSpPr>
            <a:spLocks noGrp="1"/>
          </p:cNvSpPr>
          <p:nvPr>
            <p:ph type="body" idx="1"/>
          </p:nvPr>
        </p:nvSpPr>
        <p:spPr/>
        <p:txBody>
          <a:bodyPr/>
          <a:lstStyle/>
          <a:p>
            <a:pPr marL="228600" indent="-228600">
              <a:buAutoNum type="arabicPeriod"/>
            </a:pPr>
            <a:r>
              <a:rPr lang="en-US" dirty="0"/>
              <a:t>All Girls who renew their membership during April 1 – May 31, 2026, will receive an automatic discount of $20 off their membership during the renewal process and a patch. Those girls who earned their MY27 membership through the cookie program will also receive a patch.  </a:t>
            </a:r>
          </a:p>
          <a:p>
            <a:pPr marL="228600" indent="-228600">
              <a:buAutoNum type="arabicPeriod"/>
            </a:pPr>
            <a:r>
              <a:rPr lang="en-US" dirty="0">
                <a:highlight>
                  <a:srgbClr val="FFFFFF"/>
                </a:highlight>
              </a:rPr>
              <a:t>Every volunteer that renews between April 1 - May 31, 2026, will receive free admission to the Volunteer Conference August 1, 2026, including our Lifetime members. We will provide a code to be used during registration for this discount.  </a:t>
            </a:r>
            <a:endParaRPr lang="en-US" dirty="0">
              <a:highlight>
                <a:srgbClr val="FFFFFF"/>
              </a:highlight>
              <a:ea typeface="Calibri"/>
              <a:cs typeface="Calibri"/>
            </a:endParaRPr>
          </a:p>
          <a:p>
            <a:pPr marL="228600" indent="-228600">
              <a:buAutoNum type="arabicPeriod"/>
            </a:pPr>
            <a:r>
              <a:rPr lang="en-US" dirty="0">
                <a:highlight>
                  <a:srgbClr val="FFFFFF"/>
                </a:highlight>
                <a:ea typeface="Calibri"/>
                <a:cs typeface="Calibri"/>
              </a:rPr>
              <a:t>Every SU that meets their spring renewal girl goal will receive a $200 program or store gift certificate.</a:t>
            </a:r>
          </a:p>
          <a:p>
            <a:pPr marL="228600" indent="-228600">
              <a:buAutoNum type="arabicPeriod"/>
            </a:pPr>
            <a:r>
              <a:rPr lang="en-US" dirty="0">
                <a:highlight>
                  <a:srgbClr val="FFFFFF"/>
                </a:highlight>
              </a:rPr>
              <a:t>For every girl over the Service Unit's Spring Renewal goal, the SU will also receive $10 bonus.</a:t>
            </a:r>
            <a:endParaRPr lang="en-US" dirty="0"/>
          </a:p>
          <a:p>
            <a:pPr marL="228600" indent="-228600">
              <a:buAutoNum type="arabicPeriod"/>
            </a:pPr>
            <a:r>
              <a:rPr lang="en-US" dirty="0">
                <a:highlight>
                  <a:srgbClr val="FFFFFF"/>
                </a:highlight>
                <a:ea typeface="Calibri"/>
                <a:cs typeface="Calibri"/>
              </a:rPr>
              <a:t>I have had several questions about using financial aid for renewals. When renewing, they will select financial aid as payment and receive an email for next steps. These girls will receive the early bird patch, if the process is completed during April/May. </a:t>
            </a:r>
          </a:p>
          <a:p>
            <a:pPr marL="228600" indent="-228600">
              <a:buAutoNum type="arabicPeriod"/>
            </a:pPr>
            <a:r>
              <a:rPr lang="en-US" dirty="0">
                <a:highlight>
                  <a:srgbClr val="FFFFFF"/>
                </a:highlight>
                <a:ea typeface="Calibri"/>
                <a:cs typeface="Calibri"/>
              </a:rPr>
              <a:t>Office Hours again May 18 &amp; 19, 25 &amp; 26 6-7pm. On Zoom.</a:t>
            </a:r>
          </a:p>
          <a:p>
            <a:pPr marL="228600" indent="-228600">
              <a:buAutoNum type="arabicPeriod"/>
            </a:pPr>
            <a:r>
              <a:rPr lang="en-US" dirty="0">
                <a:highlight>
                  <a:srgbClr val="FFFFFF"/>
                </a:highlight>
              </a:rPr>
              <a:t>NEW EXTENDED YEAR INCENTIVE – Each SU that meets their extended year girl goal will receive a $50 program/retail gift certificate. Additionally, for every girl over their goal, they will receive a $5 extra bonus. </a:t>
            </a:r>
            <a:br>
              <a:rPr lang="en-US" dirty="0">
                <a:cs typeface="+mn-lt"/>
              </a:rPr>
            </a:br>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6BD11918-20A7-E507-ECBE-5E4CFE9BB0FB}"/>
              </a:ext>
            </a:extLst>
          </p:cNvPr>
          <p:cNvSpPr>
            <a:spLocks noGrp="1"/>
          </p:cNvSpPr>
          <p:nvPr>
            <p:ph type="sldNum" sz="quarter" idx="5"/>
          </p:nvPr>
        </p:nvSpPr>
        <p:spPr/>
        <p:txBody>
          <a:bodyPr/>
          <a:lstStyle/>
          <a:p>
            <a:fld id="{8CBCB34E-50E2-40A4-B161-B712AA98D072}" type="slidenum">
              <a:rPr lang="en-US"/>
              <a:t>9</a:t>
            </a:fld>
            <a:endParaRPr lang="en-US"/>
          </a:p>
        </p:txBody>
      </p:sp>
    </p:spTree>
    <p:extLst>
      <p:ext uri="{BB962C8B-B14F-4D97-AF65-F5344CB8AC3E}">
        <p14:creationId xmlns:p14="http://schemas.microsoft.com/office/powerpoint/2010/main" val="1892819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1" y="-9224"/>
            <a:ext cx="6076906" cy="103188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342899" y="9978824"/>
            <a:ext cx="11346594" cy="309156"/>
          </a:xfrm>
          <a:prstGeom prst="rect">
            <a:avLst/>
          </a:prstGeom>
        </p:spPr>
        <p:txBody>
          <a:bodyPr vert="horz" lIns="91440" tIns="45720" rIns="91440" bIns="45720" rtlCol="0" anchor="b"/>
          <a:lstStyle>
            <a:lvl1pPr marL="0" marR="0" indent="0" algn="l" defTabSz="1371566" rtl="0" eaLnBrk="1" fontAlgn="auto" latinLnBrk="0" hangingPunct="1">
              <a:lnSpc>
                <a:spcPct val="100000"/>
              </a:lnSpc>
              <a:spcBef>
                <a:spcPts val="0"/>
              </a:spcBef>
              <a:spcAft>
                <a:spcPts val="0"/>
              </a:spcAft>
              <a:buClrTx/>
              <a:buSzTx/>
              <a:buFontTx/>
              <a:buNone/>
              <a:tabLst/>
              <a:defRPr sz="9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334218" y="3066243"/>
            <a:ext cx="5490848" cy="4154522"/>
          </a:xfrm>
        </p:spPr>
        <p:txBody>
          <a:bodyPr lIns="182880" rIns="182880" anchor="ctr"/>
          <a:lstStyle>
            <a:lvl1pPr marL="0" marR="0" indent="0" algn="ctr" defTabSz="1371566" rtl="0" eaLnBrk="1" fontAlgn="auto" latinLnBrk="0" hangingPunct="1">
              <a:lnSpc>
                <a:spcPct val="90000"/>
              </a:lnSpc>
              <a:spcBef>
                <a:spcPct val="0"/>
              </a:spcBef>
              <a:spcAft>
                <a:spcPts val="0"/>
              </a:spcAft>
              <a:buClrTx/>
              <a:buSzTx/>
              <a:buFontTx/>
              <a:buNone/>
              <a:tabLst/>
              <a:defRPr lang="en-US" sz="3200"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89671274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Statement Slide | S Tex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B41F3119-42F1-B5D7-C700-42EB509404B1}"/>
              </a:ext>
            </a:extLst>
          </p:cNvPr>
          <p:cNvSpPr>
            <a:spLocks noGrp="1"/>
          </p:cNvSpPr>
          <p:nvPr>
            <p:ph type="body" sz="quarter" idx="12" hasCustomPrompt="1"/>
          </p:nvPr>
        </p:nvSpPr>
        <p:spPr>
          <a:xfrm>
            <a:off x="384977" y="549276"/>
            <a:ext cx="17687124" cy="8780988"/>
          </a:xfrm>
        </p:spPr>
        <p:txBody>
          <a:bodyPr anchor="t">
            <a:noAutofit/>
          </a:bodyPr>
          <a:lstStyle>
            <a:lvl1pPr marL="0" indent="0" algn="l">
              <a:buNone/>
              <a:defRPr sz="8000" b="0" i="0">
                <a:solidFill>
                  <a:schemeClr val="accent1"/>
                </a:solidFill>
                <a:latin typeface="Girl Scout Display Light" panose="02020003000000000000" pitchFamily="18" charset="0"/>
              </a:defRPr>
            </a:lvl1pPr>
            <a:lvl2pPr marL="914378" indent="0">
              <a:buNone/>
              <a:defRPr sz="14000" b="0" i="0">
                <a:latin typeface="Girl Scout Display Light" panose="02020003000000000000" pitchFamily="18" charset="0"/>
              </a:defRPr>
            </a:lvl2pPr>
            <a:lvl3pPr marL="1828755" indent="0">
              <a:buNone/>
              <a:defRPr sz="14000" b="0" i="0">
                <a:latin typeface="Girl Scout Display Light" panose="02020003000000000000" pitchFamily="18" charset="0"/>
              </a:defRPr>
            </a:lvl3pPr>
            <a:lvl4pPr marL="2743131" indent="0">
              <a:buNone/>
              <a:defRPr sz="14000" b="0" i="0">
                <a:latin typeface="Girl Scout Display Light" panose="02020003000000000000" pitchFamily="18" charset="0"/>
              </a:defRPr>
            </a:lvl4pPr>
            <a:lvl5pPr marL="3657509" indent="0">
              <a:buNone/>
              <a:defRPr sz="14000" b="0" i="0">
                <a:latin typeface="Girl Scout Display Light" panose="02020003000000000000" pitchFamily="18" charset="0"/>
              </a:defRPr>
            </a:lvl5pPr>
          </a:lstStyle>
          <a:p>
            <a:pPr lvl="0"/>
            <a:r>
              <a:rPr lang="en-US"/>
              <a:t>Type here to enter a small multi-line statement text.</a:t>
            </a:r>
          </a:p>
        </p:txBody>
      </p:sp>
    </p:spTree>
    <p:extLst>
      <p:ext uri="{BB962C8B-B14F-4D97-AF65-F5344CB8AC3E}">
        <p14:creationId xmlns:p14="http://schemas.microsoft.com/office/powerpoint/2010/main" val="3865339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633D81-0CF0-F943-6015-C74AD7B1A20F}"/>
              </a:ext>
            </a:extLst>
          </p:cNvPr>
          <p:cNvSpPr txBox="1"/>
          <p:nvPr userDrawn="1"/>
        </p:nvSpPr>
        <p:spPr>
          <a:xfrm>
            <a:off x="896817" y="9680331"/>
            <a:ext cx="2831122" cy="606669"/>
          </a:xfrm>
          <a:prstGeom prst="rect">
            <a:avLst/>
          </a:prstGeom>
          <a:solidFill>
            <a:schemeClr val="bg1"/>
          </a:solidFill>
        </p:spPr>
        <p:txBody>
          <a:bodyPr wrap="square" rtlCol="0">
            <a:spAutoFit/>
          </a:bodyPr>
          <a:lstStyle/>
          <a:p>
            <a:endParaRPr lang="en-US" sz="2100"/>
          </a:p>
        </p:txBody>
      </p:sp>
    </p:spTree>
    <p:extLst>
      <p:ext uri="{BB962C8B-B14F-4D97-AF65-F5344CB8AC3E}">
        <p14:creationId xmlns:p14="http://schemas.microsoft.com/office/powerpoint/2010/main" val="383559313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9912531"/>
            <a:ext cx="18288000" cy="382286"/>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342899" y="9978824"/>
            <a:ext cx="11346594" cy="309156"/>
          </a:xfrm>
          <a:prstGeom prst="rect">
            <a:avLst/>
          </a:prstGeom>
        </p:spPr>
        <p:txBody>
          <a:bodyPr vert="horz" lIns="91440" tIns="45720" rIns="91440" bIns="45720" rtlCol="0" anchor="b"/>
          <a:lstStyle>
            <a:lvl1pPr marL="0" marR="0" indent="0" algn="l" defTabSz="1371566" rtl="0" eaLnBrk="1" fontAlgn="auto" latinLnBrk="0" hangingPunct="1">
              <a:lnSpc>
                <a:spcPct val="100000"/>
              </a:lnSpc>
              <a:spcBef>
                <a:spcPts val="0"/>
              </a:spcBef>
              <a:spcAft>
                <a:spcPts val="0"/>
              </a:spcAft>
              <a:buClrTx/>
              <a:buSzTx/>
              <a:buFontTx/>
              <a:buNone/>
              <a:tabLst/>
              <a:defRPr sz="9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8580396" y="893134"/>
            <a:ext cx="0" cy="0"/>
          </a:xfrm>
          <a:prstGeom prst="rect">
            <a:avLst/>
          </a:prstGeom>
          <a:noFill/>
          <a:ln>
            <a:noFill/>
          </a:ln>
        </p:spPr>
        <p:txBody>
          <a:bodyPr vert="horz" wrap="none" lIns="137160" tIns="68580" rIns="137160" bIns="68580" rtlCol="0" anchor="ctr">
            <a:noAutofit/>
          </a:bodyPr>
          <a:lstStyle/>
          <a:p>
            <a:pPr algn="l"/>
            <a:endParaRPr lang="en-US" sz="2026"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381001" y="-1"/>
            <a:ext cx="17619562" cy="514350"/>
          </a:xfrm>
        </p:spPr>
        <p:txBody>
          <a:bodyPr anchor="b">
            <a:noAutofit/>
          </a:bodyPr>
          <a:lstStyle>
            <a:lvl1pPr marL="0" indent="0">
              <a:lnSpc>
                <a:spcPct val="100000"/>
              </a:lnSpc>
              <a:buNone/>
              <a:defRPr sz="2000" b="0" i="0">
                <a:solidFill>
                  <a:schemeClr val="bg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41965465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Blank Slide | Whit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34A4EB-5C34-F9E2-46C7-DB737EE51762}"/>
              </a:ext>
            </a:extLst>
          </p:cNvPr>
          <p:cNvGrpSpPr/>
          <p:nvPr userDrawn="1"/>
        </p:nvGrpSpPr>
        <p:grpSpPr>
          <a:xfrm>
            <a:off x="-40325" y="9944102"/>
            <a:ext cx="18328326" cy="387144"/>
            <a:chOff x="-20163" y="4972051"/>
            <a:chExt cx="9164163" cy="193572"/>
          </a:xfrm>
        </p:grpSpPr>
        <p:sp>
          <p:nvSpPr>
            <p:cNvPr id="6" name="Rectangle 5">
              <a:extLst>
                <a:ext uri="{FF2B5EF4-FFF2-40B4-BE49-F238E27FC236}">
                  <a16:creationId xmlns:a16="http://schemas.microsoft.com/office/drawing/2014/main" id="{1FCF7CCB-F1E4-EA15-54A1-996572EB8C77}"/>
                </a:ext>
              </a:extLst>
            </p:cNvPr>
            <p:cNvSpPr>
              <a:spLocks noChangeAspect="1"/>
            </p:cNvSpPr>
            <p:nvPr userDrawn="1"/>
          </p:nvSpPr>
          <p:spPr>
            <a:xfrm>
              <a:off x="8291462" y="4972051"/>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sp>
          <p:nvSpPr>
            <p:cNvPr id="7" name="Rectangle 6">
              <a:extLst>
                <a:ext uri="{FF2B5EF4-FFF2-40B4-BE49-F238E27FC236}">
                  <a16:creationId xmlns:a16="http://schemas.microsoft.com/office/drawing/2014/main" id="{7A975486-3371-8431-638C-AA06E1F36561}"/>
                </a:ext>
              </a:extLst>
            </p:cNvPr>
            <p:cNvSpPr>
              <a:spLocks noChangeAspect="1"/>
            </p:cNvSpPr>
            <p:nvPr userDrawn="1"/>
          </p:nvSpPr>
          <p:spPr>
            <a:xfrm>
              <a:off x="8482604" y="4972051"/>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sp>
          <p:nvSpPr>
            <p:cNvPr id="8" name="Rectangle 7">
              <a:extLst>
                <a:ext uri="{FF2B5EF4-FFF2-40B4-BE49-F238E27FC236}">
                  <a16:creationId xmlns:a16="http://schemas.microsoft.com/office/drawing/2014/main" id="{12F60166-F3B4-E74A-6453-4871A91D03EE}"/>
                </a:ext>
              </a:extLst>
            </p:cNvPr>
            <p:cNvSpPr>
              <a:spLocks noChangeAspect="1"/>
            </p:cNvSpPr>
            <p:nvPr userDrawn="1"/>
          </p:nvSpPr>
          <p:spPr>
            <a:xfrm>
              <a:off x="8673746" y="4972051"/>
              <a:ext cx="470254"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sp>
          <p:nvSpPr>
            <p:cNvPr id="9" name="Rectangle 8">
              <a:extLst>
                <a:ext uri="{FF2B5EF4-FFF2-40B4-BE49-F238E27FC236}">
                  <a16:creationId xmlns:a16="http://schemas.microsoft.com/office/drawing/2014/main" id="{6EC90754-537A-43D1-AA74-18E43DAFB120}"/>
                </a:ext>
              </a:extLst>
            </p:cNvPr>
            <p:cNvSpPr>
              <a:spLocks noChangeAspect="1"/>
            </p:cNvSpPr>
            <p:nvPr userDrawn="1"/>
          </p:nvSpPr>
          <p:spPr>
            <a:xfrm>
              <a:off x="-20163" y="4974480"/>
              <a:ext cx="8119809"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sp>
          <p:nvSpPr>
            <p:cNvPr id="10" name="Rectangle 9">
              <a:extLst>
                <a:ext uri="{FF2B5EF4-FFF2-40B4-BE49-F238E27FC236}">
                  <a16:creationId xmlns:a16="http://schemas.microsoft.com/office/drawing/2014/main" id="{2A0C2229-5110-B90E-53FC-6D7FF06F3239}"/>
                </a:ext>
              </a:extLst>
            </p:cNvPr>
            <p:cNvSpPr>
              <a:spLocks noChangeAspect="1"/>
            </p:cNvSpPr>
            <p:nvPr userDrawn="1"/>
          </p:nvSpPr>
          <p:spPr>
            <a:xfrm>
              <a:off x="8101073" y="4972051"/>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pic>
          <p:nvPicPr>
            <p:cNvPr id="11" name="Graphic 10">
              <a:extLst>
                <a:ext uri="{FF2B5EF4-FFF2-40B4-BE49-F238E27FC236}">
                  <a16:creationId xmlns:a16="http://schemas.microsoft.com/office/drawing/2014/main" id="{C4C21FD5-6695-4CDD-7667-35E9508D004C}"/>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8503637" y="4996900"/>
              <a:ext cx="146304" cy="146304"/>
            </a:xfrm>
            <a:prstGeom prst="rect">
              <a:avLst/>
            </a:prstGeom>
          </p:spPr>
        </p:pic>
        <p:pic>
          <p:nvPicPr>
            <p:cNvPr id="12" name="Graphic 11">
              <a:extLst>
                <a:ext uri="{FF2B5EF4-FFF2-40B4-BE49-F238E27FC236}">
                  <a16:creationId xmlns:a16="http://schemas.microsoft.com/office/drawing/2014/main" id="{D7085DD7-DBBB-1A3F-33B2-3EC578C1D5A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17203" y="4998338"/>
              <a:ext cx="137160" cy="137160"/>
            </a:xfrm>
            <a:prstGeom prst="rect">
              <a:avLst/>
            </a:prstGeom>
          </p:spPr>
        </p:pic>
        <p:pic>
          <p:nvPicPr>
            <p:cNvPr id="13" name="Graphic 12">
              <a:extLst>
                <a:ext uri="{FF2B5EF4-FFF2-40B4-BE49-F238E27FC236}">
                  <a16:creationId xmlns:a16="http://schemas.microsoft.com/office/drawing/2014/main" id="{E0F2D166-BA62-79D8-95BF-1CDC9AADEBC2}"/>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48515" y="4999042"/>
              <a:ext cx="100871" cy="137160"/>
            </a:xfrm>
            <a:prstGeom prst="rect">
              <a:avLst/>
            </a:prstGeom>
          </p:spPr>
        </p:pic>
      </p:grpSp>
      <p:sp>
        <p:nvSpPr>
          <p:cNvPr id="3" name="Slide Number Placeholder 2">
            <a:extLst>
              <a:ext uri="{FF2B5EF4-FFF2-40B4-BE49-F238E27FC236}">
                <a16:creationId xmlns:a16="http://schemas.microsoft.com/office/drawing/2014/main" id="{C3194D26-0CEC-F9B4-9417-A58E2380E8B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5EC401D-E804-B35D-6E4B-4F5422767491}"/>
              </a:ext>
            </a:extLst>
          </p:cNvPr>
          <p:cNvSpPr>
            <a:spLocks noGrp="1"/>
          </p:cNvSpPr>
          <p:nvPr>
            <p:ph type="ftr" sz="quarter" idx="11"/>
          </p:nvPr>
        </p:nvSpPr>
        <p:spPr/>
        <p:txBody>
          <a:bodyPr/>
          <a:lstStyle/>
          <a:p>
            <a:r>
              <a:rPr lang="en-US"/>
              <a:t>©2024 Girl Scouts of the USA. All Rights Reserved. Not for public distribution.</a:t>
            </a:r>
          </a:p>
        </p:txBody>
      </p:sp>
      <p:sp>
        <p:nvSpPr>
          <p:cNvPr id="23" name="Text Placeholder 46">
            <a:extLst>
              <a:ext uri="{FF2B5EF4-FFF2-40B4-BE49-F238E27FC236}">
                <a16:creationId xmlns:a16="http://schemas.microsoft.com/office/drawing/2014/main" id="{CA5BE4F5-53C5-4DDD-1E51-EE6C82B0E845}"/>
              </a:ext>
            </a:extLst>
          </p:cNvPr>
          <p:cNvSpPr>
            <a:spLocks noGrp="1"/>
          </p:cNvSpPr>
          <p:nvPr>
            <p:ph type="body" sz="quarter" idx="19" hasCustomPrompt="1"/>
          </p:nvPr>
        </p:nvSpPr>
        <p:spPr>
          <a:xfrm>
            <a:off x="389678" y="-23890"/>
            <a:ext cx="17602200" cy="558440"/>
          </a:xfrm>
        </p:spPr>
        <p:txBody>
          <a:bodyPr anchor="b">
            <a:normAutofit/>
          </a:bodyPr>
          <a:lstStyle>
            <a:lvl1pPr marL="0" indent="0">
              <a:lnSpc>
                <a:spcPct val="100000"/>
              </a:lnSpc>
              <a:buNone/>
              <a:defRPr sz="2000" b="0" i="0">
                <a:solidFill>
                  <a:schemeClr val="tx1"/>
                </a:solidFill>
                <a:latin typeface="Trefoil Sans Medium" panose="020B0000000000000000"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548227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9912531"/>
            <a:ext cx="18288000" cy="382286"/>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342899" y="9978824"/>
            <a:ext cx="11346594" cy="309156"/>
          </a:xfrm>
          <a:prstGeom prst="rect">
            <a:avLst/>
          </a:prstGeom>
        </p:spPr>
        <p:txBody>
          <a:bodyPr vert="horz" lIns="91440" tIns="45720" rIns="91440" bIns="45720" rtlCol="0" anchor="b"/>
          <a:lstStyle>
            <a:lvl1pPr marL="0" marR="0" indent="0" algn="l" defTabSz="1371566" rtl="0" eaLnBrk="1" fontAlgn="auto" latinLnBrk="0" hangingPunct="1">
              <a:lnSpc>
                <a:spcPct val="100000"/>
              </a:lnSpc>
              <a:spcBef>
                <a:spcPts val="0"/>
              </a:spcBef>
              <a:spcAft>
                <a:spcPts val="0"/>
              </a:spcAft>
              <a:buClrTx/>
              <a:buSzTx/>
              <a:buFontTx/>
              <a:buNone/>
              <a:tabLst/>
              <a:defRPr sz="9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8580396" y="893134"/>
            <a:ext cx="0" cy="0"/>
          </a:xfrm>
          <a:prstGeom prst="rect">
            <a:avLst/>
          </a:prstGeom>
          <a:noFill/>
          <a:ln>
            <a:noFill/>
          </a:ln>
        </p:spPr>
        <p:txBody>
          <a:bodyPr vert="horz" wrap="none" lIns="137160" tIns="68580" rIns="137160" bIns="68580" rtlCol="0" anchor="ctr">
            <a:noAutofit/>
          </a:bodyPr>
          <a:lstStyle/>
          <a:p>
            <a:pPr algn="l"/>
            <a:endParaRPr lang="en-US" sz="2026"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381001" y="-1"/>
            <a:ext cx="17619562" cy="514350"/>
          </a:xfrm>
        </p:spPr>
        <p:txBody>
          <a:bodyPr anchor="b">
            <a:noAutofit/>
          </a:bodyPr>
          <a:lstStyle>
            <a:lvl1pPr marL="0" indent="0">
              <a:lnSpc>
                <a:spcPct val="100000"/>
              </a:lnSpc>
              <a:buNone/>
              <a:defRPr sz="2000"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75639046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2" r:id="rId16"/>
    <p:sldLayoutId id="2147483665"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s://www.girlscoutsp2p.org/en/sf-events-repository/2026/where-service-units-grow--statesville-.html" TargetMode="Externa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31.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svg"/></Relationships>
</file>

<file path=ppt/slides/_rels/slide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6.svg"/><Relationship Id="rId7"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0.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svg"/><Relationship Id="rId7" Type="http://schemas.openxmlformats.org/officeDocument/2006/relationships/image" Target="../media/image13.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0DEF1"/>
        </a:solidFill>
        <a:effectLst/>
      </p:bgPr>
    </p:bg>
    <p:spTree>
      <p:nvGrpSpPr>
        <p:cNvPr id="1" name=""/>
        <p:cNvGrpSpPr/>
        <p:nvPr/>
      </p:nvGrpSpPr>
      <p:grpSpPr>
        <a:xfrm>
          <a:off x="0" y="0"/>
          <a:ext cx="0" cy="0"/>
          <a:chOff x="0" y="0"/>
          <a:chExt cx="0" cy="0"/>
        </a:xfrm>
      </p:grpSpPr>
      <p:sp>
        <p:nvSpPr>
          <p:cNvPr id="2" name="Freeform 2"/>
          <p:cNvSpPr/>
          <p:nvPr/>
        </p:nvSpPr>
        <p:spPr>
          <a:xfrm>
            <a:off x="-12495849" y="6492090"/>
            <a:ext cx="39618858" cy="17677382"/>
          </a:xfrm>
          <a:custGeom>
            <a:avLst/>
            <a:gdLst/>
            <a:ahLst/>
            <a:cxnLst/>
            <a:rect l="l" t="t" r="r" b="b"/>
            <a:pathLst>
              <a:path w="39618858" h="17677382">
                <a:moveTo>
                  <a:pt x="0" y="0"/>
                </a:moveTo>
                <a:lnTo>
                  <a:pt x="39618858" y="0"/>
                </a:lnTo>
                <a:lnTo>
                  <a:pt x="39618858" y="17677382"/>
                </a:lnTo>
                <a:lnTo>
                  <a:pt x="0" y="17677382"/>
                </a:lnTo>
                <a:lnTo>
                  <a:pt x="0" y="0"/>
                </a:lnTo>
                <a:close/>
              </a:path>
            </a:pathLst>
          </a:custGeom>
          <a:blipFill>
            <a:blip>
              <a:extLst>
                <a:ext uri="{96DAC541-7B7A-43D3-8B79-37D633B846F1}">
                  <asvg:svgBlip xmlns:asvg="http://schemas.microsoft.com/office/drawing/2016/SVG/main" r:embed="rId3"/>
                </a:ext>
              </a:extLst>
            </a:blip>
            <a:stretch>
              <a:fillRect l="-3" r="-3"/>
            </a:stretch>
          </a:blipFill>
        </p:spPr>
        <p:txBody>
          <a:bodyPr/>
          <a:lstStyle/>
          <a:p>
            <a:endParaRPr lang="en-US"/>
          </a:p>
        </p:txBody>
      </p:sp>
      <p:grpSp>
        <p:nvGrpSpPr>
          <p:cNvPr id="3" name="Group 3"/>
          <p:cNvGrpSpPr/>
          <p:nvPr/>
        </p:nvGrpSpPr>
        <p:grpSpPr>
          <a:xfrm>
            <a:off x="15536520" y="5801760"/>
            <a:ext cx="2699957" cy="1379506"/>
            <a:chOff x="0" y="0"/>
            <a:chExt cx="3599942" cy="1839341"/>
          </a:xfrm>
        </p:grpSpPr>
        <p:sp>
          <p:nvSpPr>
            <p:cNvPr id="4" name="Freeform 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5" name="Group 5"/>
          <p:cNvGrpSpPr/>
          <p:nvPr/>
        </p:nvGrpSpPr>
        <p:grpSpPr>
          <a:xfrm>
            <a:off x="-128520" y="2249280"/>
            <a:ext cx="2783491" cy="1421987"/>
            <a:chOff x="0" y="0"/>
            <a:chExt cx="3711321" cy="1895983"/>
          </a:xfrm>
        </p:grpSpPr>
        <p:sp>
          <p:nvSpPr>
            <p:cNvPr id="6" name="Freeform 6"/>
            <p:cNvSpPr/>
            <p:nvPr/>
          </p:nvSpPr>
          <p:spPr>
            <a:xfrm>
              <a:off x="0" y="0"/>
              <a:ext cx="3711321" cy="1895983"/>
            </a:xfrm>
            <a:custGeom>
              <a:avLst/>
              <a:gdLst/>
              <a:ahLst/>
              <a:cxnLst/>
              <a:rect l="l" t="t" r="r" b="b"/>
              <a:pathLst>
                <a:path w="3711321" h="1895983">
                  <a:moveTo>
                    <a:pt x="0" y="0"/>
                  </a:moveTo>
                  <a:lnTo>
                    <a:pt x="3711321" y="0"/>
                  </a:lnTo>
                  <a:lnTo>
                    <a:pt x="3711321" y="1895983"/>
                  </a:lnTo>
                  <a:lnTo>
                    <a:pt x="0" y="1895983"/>
                  </a:lnTo>
                  <a:lnTo>
                    <a:pt x="0" y="0"/>
                  </a:lnTo>
                  <a:close/>
                </a:path>
              </a:pathLst>
            </a:custGeom>
            <a:blipFill>
              <a:blip r:embed="rId4"/>
              <a:stretch>
                <a:fillRect t="-265" b="-265"/>
              </a:stretch>
            </a:blipFill>
          </p:spPr>
          <p:txBody>
            <a:bodyPr/>
            <a:lstStyle/>
            <a:p>
              <a:endParaRPr lang="en-US"/>
            </a:p>
          </p:txBody>
        </p:sp>
      </p:grpSp>
      <p:grpSp>
        <p:nvGrpSpPr>
          <p:cNvPr id="7" name="Group 7"/>
          <p:cNvGrpSpPr/>
          <p:nvPr/>
        </p:nvGrpSpPr>
        <p:grpSpPr>
          <a:xfrm>
            <a:off x="234000" y="299160"/>
            <a:ext cx="2443353" cy="1401127"/>
            <a:chOff x="0" y="0"/>
            <a:chExt cx="3257804" cy="1868170"/>
          </a:xfrm>
        </p:grpSpPr>
        <p:sp>
          <p:nvSpPr>
            <p:cNvPr id="8" name="Freeform 8"/>
            <p:cNvSpPr/>
            <p:nvPr/>
          </p:nvSpPr>
          <p:spPr>
            <a:xfrm>
              <a:off x="0" y="0"/>
              <a:ext cx="3257804" cy="1868170"/>
            </a:xfrm>
            <a:custGeom>
              <a:avLst/>
              <a:gdLst/>
              <a:ahLst/>
              <a:cxnLst/>
              <a:rect l="l" t="t" r="r" b="b"/>
              <a:pathLst>
                <a:path w="3257804" h="1868170">
                  <a:moveTo>
                    <a:pt x="0" y="0"/>
                  </a:moveTo>
                  <a:lnTo>
                    <a:pt x="3257804" y="0"/>
                  </a:lnTo>
                  <a:lnTo>
                    <a:pt x="3257804" y="1868170"/>
                  </a:lnTo>
                  <a:lnTo>
                    <a:pt x="0" y="1868170"/>
                  </a:lnTo>
                  <a:lnTo>
                    <a:pt x="0" y="0"/>
                  </a:lnTo>
                  <a:close/>
                </a:path>
              </a:pathLst>
            </a:custGeom>
            <a:blipFill>
              <a:blip r:embed="rId5"/>
              <a:stretch>
                <a:fillRect t="-107" b="-107"/>
              </a:stretch>
            </a:blipFill>
          </p:spPr>
          <p:txBody>
            <a:bodyPr/>
            <a:lstStyle/>
            <a:p>
              <a:endParaRPr lang="en-US"/>
            </a:p>
          </p:txBody>
        </p:sp>
      </p:grpSp>
      <p:grpSp>
        <p:nvGrpSpPr>
          <p:cNvPr id="9" name="Group 9"/>
          <p:cNvGrpSpPr/>
          <p:nvPr/>
        </p:nvGrpSpPr>
        <p:grpSpPr>
          <a:xfrm>
            <a:off x="15483960" y="293760"/>
            <a:ext cx="2752154" cy="1406176"/>
            <a:chOff x="0" y="0"/>
            <a:chExt cx="3669538" cy="1874901"/>
          </a:xfrm>
        </p:grpSpPr>
        <p:sp>
          <p:nvSpPr>
            <p:cNvPr id="10" name="Freeform 10"/>
            <p:cNvSpPr/>
            <p:nvPr/>
          </p:nvSpPr>
          <p:spPr>
            <a:xfrm>
              <a:off x="0" y="0"/>
              <a:ext cx="3669538" cy="1874901"/>
            </a:xfrm>
            <a:custGeom>
              <a:avLst/>
              <a:gdLst/>
              <a:ahLst/>
              <a:cxnLst/>
              <a:rect l="l" t="t" r="r" b="b"/>
              <a:pathLst>
                <a:path w="3669538" h="1874901">
                  <a:moveTo>
                    <a:pt x="0" y="0"/>
                  </a:moveTo>
                  <a:lnTo>
                    <a:pt x="3669538" y="0"/>
                  </a:lnTo>
                  <a:lnTo>
                    <a:pt x="3669538" y="1874901"/>
                  </a:lnTo>
                  <a:lnTo>
                    <a:pt x="0" y="1874901"/>
                  </a:lnTo>
                  <a:lnTo>
                    <a:pt x="0" y="0"/>
                  </a:lnTo>
                  <a:close/>
                </a:path>
              </a:pathLst>
            </a:custGeom>
            <a:blipFill>
              <a:blip r:embed="rId4"/>
              <a:stretch>
                <a:fillRect t="-258" b="-258"/>
              </a:stretch>
            </a:blipFill>
          </p:spPr>
          <p:txBody>
            <a:bodyPr/>
            <a:lstStyle/>
            <a:p>
              <a:endParaRPr lang="en-US"/>
            </a:p>
          </p:txBody>
        </p:sp>
      </p:grpSp>
      <p:grpSp>
        <p:nvGrpSpPr>
          <p:cNvPr id="11" name="Group 11"/>
          <p:cNvGrpSpPr/>
          <p:nvPr/>
        </p:nvGrpSpPr>
        <p:grpSpPr>
          <a:xfrm>
            <a:off x="-451440" y="5176080"/>
            <a:ext cx="3514725" cy="1795653"/>
            <a:chOff x="0" y="0"/>
            <a:chExt cx="4686300" cy="2394204"/>
          </a:xfrm>
        </p:grpSpPr>
        <p:sp>
          <p:nvSpPr>
            <p:cNvPr id="12" name="Freeform 12"/>
            <p:cNvSpPr/>
            <p:nvPr/>
          </p:nvSpPr>
          <p:spPr>
            <a:xfrm>
              <a:off x="0" y="0"/>
              <a:ext cx="4686300" cy="2394204"/>
            </a:xfrm>
            <a:custGeom>
              <a:avLst/>
              <a:gdLst/>
              <a:ahLst/>
              <a:cxnLst/>
              <a:rect l="l" t="t" r="r" b="b"/>
              <a:pathLst>
                <a:path w="4686300" h="2394204">
                  <a:moveTo>
                    <a:pt x="0" y="0"/>
                  </a:moveTo>
                  <a:lnTo>
                    <a:pt x="4686300" y="0"/>
                  </a:lnTo>
                  <a:lnTo>
                    <a:pt x="4686300" y="2394204"/>
                  </a:lnTo>
                  <a:lnTo>
                    <a:pt x="0" y="2394204"/>
                  </a:lnTo>
                  <a:lnTo>
                    <a:pt x="0" y="0"/>
                  </a:lnTo>
                  <a:close/>
                </a:path>
              </a:pathLst>
            </a:custGeom>
            <a:blipFill>
              <a:blip r:embed="rId4"/>
              <a:stretch>
                <a:fillRect t="-262" b="-262"/>
              </a:stretch>
            </a:blipFill>
          </p:spPr>
          <p:txBody>
            <a:bodyPr/>
            <a:lstStyle/>
            <a:p>
              <a:endParaRPr lang="en-US"/>
            </a:p>
          </p:txBody>
        </p:sp>
      </p:grpSp>
      <p:grpSp>
        <p:nvGrpSpPr>
          <p:cNvPr id="13" name="Group 13"/>
          <p:cNvGrpSpPr/>
          <p:nvPr/>
        </p:nvGrpSpPr>
        <p:grpSpPr>
          <a:xfrm>
            <a:off x="7313760" y="-294840"/>
            <a:ext cx="2699957" cy="1379506"/>
            <a:chOff x="0" y="0"/>
            <a:chExt cx="3599942" cy="1839341"/>
          </a:xfrm>
        </p:grpSpPr>
        <p:sp>
          <p:nvSpPr>
            <p:cNvPr id="14" name="Freeform 1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15" name="Group 15"/>
          <p:cNvGrpSpPr/>
          <p:nvPr/>
        </p:nvGrpSpPr>
        <p:grpSpPr>
          <a:xfrm>
            <a:off x="16027200" y="3166200"/>
            <a:ext cx="2699957" cy="1379506"/>
            <a:chOff x="0" y="0"/>
            <a:chExt cx="3599942" cy="1839341"/>
          </a:xfrm>
        </p:grpSpPr>
        <p:sp>
          <p:nvSpPr>
            <p:cNvPr id="16" name="Freeform 16"/>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17" name="Group 17"/>
          <p:cNvGrpSpPr/>
          <p:nvPr/>
        </p:nvGrpSpPr>
        <p:grpSpPr>
          <a:xfrm>
            <a:off x="-4512538" y="8262260"/>
            <a:ext cx="24521423" cy="2981798"/>
            <a:chOff x="0" y="0"/>
            <a:chExt cx="32695231" cy="3975731"/>
          </a:xfrm>
        </p:grpSpPr>
        <p:grpSp>
          <p:nvGrpSpPr>
            <p:cNvPr id="18" name="Group 18"/>
            <p:cNvGrpSpPr/>
            <p:nvPr/>
          </p:nvGrpSpPr>
          <p:grpSpPr>
            <a:xfrm>
              <a:off x="0" y="76287"/>
              <a:ext cx="18458906" cy="3899444"/>
              <a:chOff x="0" y="0"/>
              <a:chExt cx="18458906" cy="3899444"/>
            </a:xfrm>
          </p:grpSpPr>
          <p:sp>
            <p:nvSpPr>
              <p:cNvPr id="19" name="Freeform 19"/>
              <p:cNvSpPr/>
              <p:nvPr/>
            </p:nvSpPr>
            <p:spPr>
              <a:xfrm>
                <a:off x="0" y="0"/>
                <a:ext cx="18458942" cy="3899408"/>
              </a:xfrm>
              <a:custGeom>
                <a:avLst/>
                <a:gdLst/>
                <a:ahLst/>
                <a:cxnLst/>
                <a:rect l="l" t="t" r="r" b="b"/>
                <a:pathLst>
                  <a:path w="18458942" h="3899408">
                    <a:moveTo>
                      <a:pt x="0" y="0"/>
                    </a:moveTo>
                    <a:lnTo>
                      <a:pt x="18458942" y="0"/>
                    </a:lnTo>
                    <a:lnTo>
                      <a:pt x="18458942" y="3899408"/>
                    </a:lnTo>
                    <a:lnTo>
                      <a:pt x="0" y="3899408"/>
                    </a:lnTo>
                    <a:lnTo>
                      <a:pt x="0" y="0"/>
                    </a:lnTo>
                    <a:close/>
                  </a:path>
                </a:pathLst>
              </a:custGeom>
              <a:blipFill>
                <a:blip r:embed="rId6"/>
                <a:stretch>
                  <a:fillRect t="-29" b="-30"/>
                </a:stretch>
              </a:blipFill>
            </p:spPr>
            <p:txBody>
              <a:bodyPr/>
              <a:lstStyle/>
              <a:p>
                <a:endParaRPr lang="en-US"/>
              </a:p>
            </p:txBody>
          </p:sp>
        </p:grpSp>
        <p:grpSp>
          <p:nvGrpSpPr>
            <p:cNvPr id="20" name="Group 20"/>
            <p:cNvGrpSpPr/>
            <p:nvPr/>
          </p:nvGrpSpPr>
          <p:grpSpPr>
            <a:xfrm>
              <a:off x="14211542" y="0"/>
              <a:ext cx="18483689" cy="3904680"/>
              <a:chOff x="0" y="0"/>
              <a:chExt cx="18813754" cy="3974406"/>
            </a:xfrm>
          </p:grpSpPr>
          <p:sp>
            <p:nvSpPr>
              <p:cNvPr id="21" name="Freeform 21"/>
              <p:cNvSpPr/>
              <p:nvPr/>
            </p:nvSpPr>
            <p:spPr>
              <a:xfrm>
                <a:off x="0" y="0"/>
                <a:ext cx="18813780" cy="3974465"/>
              </a:xfrm>
              <a:custGeom>
                <a:avLst/>
                <a:gdLst/>
                <a:ahLst/>
                <a:cxnLst/>
                <a:rect l="l" t="t" r="r" b="b"/>
                <a:pathLst>
                  <a:path w="18813780" h="3974465">
                    <a:moveTo>
                      <a:pt x="0" y="0"/>
                    </a:moveTo>
                    <a:lnTo>
                      <a:pt x="18813780" y="0"/>
                    </a:lnTo>
                    <a:lnTo>
                      <a:pt x="18813780" y="3974465"/>
                    </a:lnTo>
                    <a:lnTo>
                      <a:pt x="0" y="3974465"/>
                    </a:lnTo>
                    <a:lnTo>
                      <a:pt x="0" y="0"/>
                    </a:lnTo>
                    <a:close/>
                  </a:path>
                </a:pathLst>
              </a:custGeom>
              <a:blipFill>
                <a:blip r:embed="rId6"/>
                <a:stretch>
                  <a:fillRect t="-29" b="-27"/>
                </a:stretch>
              </a:blipFill>
            </p:spPr>
            <p:txBody>
              <a:bodyPr/>
              <a:lstStyle/>
              <a:p>
                <a:endParaRPr lang="en-US"/>
              </a:p>
            </p:txBody>
          </p:sp>
        </p:grpSp>
      </p:grpSp>
      <p:grpSp>
        <p:nvGrpSpPr>
          <p:cNvPr id="22" name="Group 22"/>
          <p:cNvGrpSpPr/>
          <p:nvPr/>
        </p:nvGrpSpPr>
        <p:grpSpPr>
          <a:xfrm>
            <a:off x="2872429" y="6785947"/>
            <a:ext cx="6243131" cy="3449330"/>
            <a:chOff x="0" y="0"/>
            <a:chExt cx="8324174" cy="4599106"/>
          </a:xfrm>
        </p:grpSpPr>
        <p:sp>
          <p:nvSpPr>
            <p:cNvPr id="23" name="Freeform 23"/>
            <p:cNvSpPr/>
            <p:nvPr/>
          </p:nvSpPr>
          <p:spPr>
            <a:xfrm>
              <a:off x="0" y="0"/>
              <a:ext cx="8324215" cy="4599051"/>
            </a:xfrm>
            <a:custGeom>
              <a:avLst/>
              <a:gdLst/>
              <a:ahLst/>
              <a:cxnLst/>
              <a:rect l="l" t="t" r="r" b="b"/>
              <a:pathLst>
                <a:path w="8324215" h="4599051">
                  <a:moveTo>
                    <a:pt x="0" y="0"/>
                  </a:moveTo>
                  <a:lnTo>
                    <a:pt x="8324215" y="0"/>
                  </a:lnTo>
                  <a:lnTo>
                    <a:pt x="8324215" y="4599051"/>
                  </a:lnTo>
                  <a:lnTo>
                    <a:pt x="0" y="4599051"/>
                  </a:lnTo>
                  <a:lnTo>
                    <a:pt x="0" y="0"/>
                  </a:lnTo>
                  <a:close/>
                </a:path>
              </a:pathLst>
            </a:custGeom>
            <a:blipFill>
              <a:blip r:embed="rId7"/>
              <a:stretch>
                <a:fillRect l="-16" r="-15" b="-1"/>
              </a:stretch>
            </a:blipFill>
          </p:spPr>
          <p:txBody>
            <a:bodyPr/>
            <a:lstStyle/>
            <a:p>
              <a:endParaRPr lang="en-US"/>
            </a:p>
          </p:txBody>
        </p:sp>
      </p:grpSp>
      <p:sp>
        <p:nvSpPr>
          <p:cNvPr id="24" name="Freeform 24"/>
          <p:cNvSpPr/>
          <p:nvPr/>
        </p:nvSpPr>
        <p:spPr>
          <a:xfrm>
            <a:off x="2978280" y="619425"/>
            <a:ext cx="12331440" cy="6046560"/>
          </a:xfrm>
          <a:custGeom>
            <a:avLst/>
            <a:gdLst/>
            <a:ahLst/>
            <a:cxnLst/>
            <a:rect l="l" t="t" r="r" b="b"/>
            <a:pathLst>
              <a:path w="12331440" h="6046560">
                <a:moveTo>
                  <a:pt x="0" y="0"/>
                </a:moveTo>
                <a:lnTo>
                  <a:pt x="12331440" y="0"/>
                </a:lnTo>
                <a:lnTo>
                  <a:pt x="12331440" y="6046560"/>
                </a:lnTo>
                <a:lnTo>
                  <a:pt x="0" y="6046560"/>
                </a:lnTo>
                <a:lnTo>
                  <a:pt x="0" y="0"/>
                </a:lnTo>
                <a:close/>
              </a:path>
            </a:pathLst>
          </a:custGeom>
          <a:blipFill>
            <a:blip>
              <a:extLst>
                <a:ext uri="{96DAC541-7B7A-43D3-8B79-37D633B846F1}">
                  <asvg:svgBlip xmlns:asvg="http://schemas.microsoft.com/office/drawing/2016/SVG/main" r:embed="rId8"/>
                </a:ext>
              </a:extLst>
            </a:blip>
            <a:stretch>
              <a:fillRect t="-1" b="-1"/>
            </a:stretch>
          </a:blipFill>
        </p:spPr>
        <p:txBody>
          <a:bodyPr/>
          <a:lstStyle/>
          <a:p>
            <a:endParaRPr lang="en-US"/>
          </a:p>
        </p:txBody>
      </p:sp>
      <p:sp>
        <p:nvSpPr>
          <p:cNvPr id="25" name="Freeform 25"/>
          <p:cNvSpPr/>
          <p:nvPr/>
        </p:nvSpPr>
        <p:spPr>
          <a:xfrm>
            <a:off x="3096360" y="2294273"/>
            <a:ext cx="12038400" cy="3123360"/>
          </a:xfrm>
          <a:custGeom>
            <a:avLst/>
            <a:gdLst/>
            <a:ahLst/>
            <a:cxnLst/>
            <a:rect l="l" t="t" r="r" b="b"/>
            <a:pathLst>
              <a:path w="12038400" h="3123360">
                <a:moveTo>
                  <a:pt x="0" y="0"/>
                </a:moveTo>
                <a:lnTo>
                  <a:pt x="12038400" y="0"/>
                </a:lnTo>
                <a:lnTo>
                  <a:pt x="12038400" y="3123360"/>
                </a:lnTo>
                <a:lnTo>
                  <a:pt x="0" y="3123360"/>
                </a:lnTo>
                <a:lnTo>
                  <a:pt x="0" y="0"/>
                </a:lnTo>
                <a:close/>
              </a:path>
            </a:pathLst>
          </a:custGeom>
          <a:blipFill>
            <a:blip>
              <a:extLst>
                <a:ext uri="{96DAC541-7B7A-43D3-8B79-37D633B846F1}">
                  <asvg:svgBlip xmlns:asvg="http://schemas.microsoft.com/office/drawing/2016/SVG/main" r:embed="rId9"/>
                </a:ext>
              </a:extLst>
            </a:blip>
            <a:stretch>
              <a:fillRect t="-8" b="-8"/>
            </a:stretch>
          </a:blipFill>
        </p:spPr>
        <p:txBody>
          <a:bodyPr/>
          <a:lstStyle/>
          <a:p>
            <a:endParaRPr lang="en-US"/>
          </a:p>
        </p:txBody>
      </p:sp>
      <p:grpSp>
        <p:nvGrpSpPr>
          <p:cNvPr id="26" name="Group 26"/>
          <p:cNvGrpSpPr/>
          <p:nvPr/>
        </p:nvGrpSpPr>
        <p:grpSpPr>
          <a:xfrm>
            <a:off x="3044953" y="738208"/>
            <a:ext cx="12198094" cy="5808994"/>
            <a:chOff x="0" y="0"/>
            <a:chExt cx="16264125" cy="7745325"/>
          </a:xfrm>
        </p:grpSpPr>
        <p:sp>
          <p:nvSpPr>
            <p:cNvPr id="27" name="Freeform 27"/>
            <p:cNvSpPr/>
            <p:nvPr/>
          </p:nvSpPr>
          <p:spPr>
            <a:xfrm>
              <a:off x="85725" y="85725"/>
              <a:ext cx="16178403" cy="7659624"/>
            </a:xfrm>
            <a:custGeom>
              <a:avLst/>
              <a:gdLst/>
              <a:ahLst/>
              <a:cxnLst/>
              <a:rect l="l" t="t" r="r" b="b"/>
              <a:pathLst>
                <a:path w="16178403" h="7659624">
                  <a:moveTo>
                    <a:pt x="0" y="0"/>
                  </a:moveTo>
                  <a:lnTo>
                    <a:pt x="16178403" y="0"/>
                  </a:lnTo>
                  <a:lnTo>
                    <a:pt x="16178403" y="7659624"/>
                  </a:lnTo>
                  <a:lnTo>
                    <a:pt x="0" y="7659624"/>
                  </a:lnTo>
                  <a:lnTo>
                    <a:pt x="0" y="0"/>
                  </a:lnTo>
                  <a:close/>
                </a:path>
              </a:pathLst>
            </a:custGeom>
            <a:blipFill>
              <a:blip r:embed="rId10"/>
              <a:stretch>
                <a:fillRect l="-850" t="-1119" r="-320"/>
              </a:stretch>
            </a:blipFill>
          </p:spPr>
          <p:txBody>
            <a:bodyPr/>
            <a:lstStyle/>
            <a:p>
              <a:endParaRPr lang="en-US"/>
            </a:p>
          </p:txBody>
        </p:sp>
        <p:sp>
          <p:nvSpPr>
            <p:cNvPr id="28" name="Freeform 28"/>
            <p:cNvSpPr/>
            <p:nvPr/>
          </p:nvSpPr>
          <p:spPr>
            <a:xfrm>
              <a:off x="0" y="0"/>
              <a:ext cx="16349853" cy="7831074"/>
            </a:xfrm>
            <a:custGeom>
              <a:avLst/>
              <a:gdLst/>
              <a:ahLst/>
              <a:cxnLst/>
              <a:rect l="l" t="t" r="r" b="b"/>
              <a:pathLst>
                <a:path w="16349853" h="7831074">
                  <a:moveTo>
                    <a:pt x="85725" y="0"/>
                  </a:moveTo>
                  <a:lnTo>
                    <a:pt x="16264128" y="0"/>
                  </a:lnTo>
                  <a:cubicBezTo>
                    <a:pt x="16311499" y="0"/>
                    <a:pt x="16349853" y="38354"/>
                    <a:pt x="16349853" y="85725"/>
                  </a:cubicBezTo>
                  <a:lnTo>
                    <a:pt x="16349853" y="7745349"/>
                  </a:lnTo>
                  <a:cubicBezTo>
                    <a:pt x="16349853" y="7792720"/>
                    <a:pt x="16311499" y="7831074"/>
                    <a:pt x="16264128" y="7831074"/>
                  </a:cubicBezTo>
                  <a:lnTo>
                    <a:pt x="85725" y="7831074"/>
                  </a:lnTo>
                  <a:cubicBezTo>
                    <a:pt x="38354" y="7831074"/>
                    <a:pt x="0" y="7792720"/>
                    <a:pt x="0" y="7745349"/>
                  </a:cubicBezTo>
                  <a:lnTo>
                    <a:pt x="0" y="85725"/>
                  </a:lnTo>
                  <a:cubicBezTo>
                    <a:pt x="0" y="38354"/>
                    <a:pt x="38354" y="0"/>
                    <a:pt x="85725" y="0"/>
                  </a:cubicBezTo>
                  <a:moveTo>
                    <a:pt x="85725" y="171450"/>
                  </a:moveTo>
                  <a:lnTo>
                    <a:pt x="85725" y="85725"/>
                  </a:lnTo>
                  <a:lnTo>
                    <a:pt x="171450" y="85725"/>
                  </a:lnTo>
                  <a:lnTo>
                    <a:pt x="171450" y="7745349"/>
                  </a:lnTo>
                  <a:lnTo>
                    <a:pt x="85725" y="7745349"/>
                  </a:lnTo>
                  <a:lnTo>
                    <a:pt x="85725" y="7659624"/>
                  </a:lnTo>
                  <a:lnTo>
                    <a:pt x="16264128" y="7659624"/>
                  </a:lnTo>
                  <a:lnTo>
                    <a:pt x="16264128" y="7745349"/>
                  </a:lnTo>
                  <a:lnTo>
                    <a:pt x="16178403" y="7745349"/>
                  </a:lnTo>
                  <a:lnTo>
                    <a:pt x="16178403" y="85725"/>
                  </a:lnTo>
                  <a:lnTo>
                    <a:pt x="16264128" y="85725"/>
                  </a:lnTo>
                  <a:lnTo>
                    <a:pt x="16264128" y="171450"/>
                  </a:lnTo>
                  <a:lnTo>
                    <a:pt x="85725" y="171450"/>
                  </a:lnTo>
                  <a:close/>
                </a:path>
              </a:pathLst>
            </a:custGeom>
            <a:solidFill>
              <a:srgbClr val="000000"/>
            </a:solidFill>
          </p:spPr>
          <p:txBody>
            <a:bodyPr/>
            <a:lstStyle/>
            <a:p>
              <a:endParaRPr lang="en-US"/>
            </a:p>
          </p:txBody>
        </p:sp>
      </p:grpSp>
      <p:grpSp>
        <p:nvGrpSpPr>
          <p:cNvPr id="29" name="Group 29"/>
          <p:cNvGrpSpPr/>
          <p:nvPr/>
        </p:nvGrpSpPr>
        <p:grpSpPr>
          <a:xfrm>
            <a:off x="7845144" y="2635244"/>
            <a:ext cx="2611033" cy="2441418"/>
            <a:chOff x="0" y="0"/>
            <a:chExt cx="2357755" cy="2204593"/>
          </a:xfrm>
        </p:grpSpPr>
        <p:sp>
          <p:nvSpPr>
            <p:cNvPr id="30" name="Freeform 30"/>
            <p:cNvSpPr/>
            <p:nvPr/>
          </p:nvSpPr>
          <p:spPr>
            <a:xfrm>
              <a:off x="0" y="0"/>
              <a:ext cx="2357755" cy="2204593"/>
            </a:xfrm>
            <a:custGeom>
              <a:avLst/>
              <a:gdLst/>
              <a:ahLst/>
              <a:cxnLst/>
              <a:rect l="l" t="t" r="r" b="b"/>
              <a:pathLst>
                <a:path w="2357755" h="2204593">
                  <a:moveTo>
                    <a:pt x="0" y="0"/>
                  </a:moveTo>
                  <a:lnTo>
                    <a:pt x="2357755" y="0"/>
                  </a:lnTo>
                  <a:lnTo>
                    <a:pt x="2357755" y="2204593"/>
                  </a:lnTo>
                  <a:lnTo>
                    <a:pt x="0" y="2204593"/>
                  </a:lnTo>
                  <a:lnTo>
                    <a:pt x="0" y="0"/>
                  </a:lnTo>
                  <a:close/>
                </a:path>
              </a:pathLst>
            </a:custGeom>
            <a:blipFill>
              <a:blip r:embed="rId11"/>
              <a:stretch>
                <a:fillRect l="-26" r="-26"/>
              </a:stretch>
            </a:blipFill>
          </p:spPr>
          <p:txBody>
            <a:bodyPr/>
            <a:lstStyle/>
            <a:p>
              <a:endParaRPr lang="en-US"/>
            </a:p>
          </p:txBody>
        </p:sp>
      </p:grpSp>
      <p:sp>
        <p:nvSpPr>
          <p:cNvPr id="31" name="TextBox 31"/>
          <p:cNvSpPr txBox="1"/>
          <p:nvPr/>
        </p:nvSpPr>
        <p:spPr>
          <a:xfrm>
            <a:off x="3166560" y="5480364"/>
            <a:ext cx="11968200" cy="705642"/>
          </a:xfrm>
          <a:prstGeom prst="rect">
            <a:avLst/>
          </a:prstGeom>
        </p:spPr>
        <p:txBody>
          <a:bodyPr lIns="0" tIns="0" rIns="0" bIns="0" rtlCol="0" anchor="t">
            <a:spAutoFit/>
          </a:bodyPr>
          <a:lstStyle/>
          <a:p>
            <a:pPr algn="ctr">
              <a:lnSpc>
                <a:spcPts val="6021"/>
              </a:lnSpc>
            </a:pPr>
            <a:r>
              <a:rPr lang="en-US" sz="4250" i="1" spc="-1" dirty="0">
                <a:solidFill>
                  <a:srgbClr val="FFFFFF"/>
                </a:solidFill>
                <a:latin typeface="Girl Scout 1"/>
                <a:ea typeface="Girl Scout 1"/>
                <a:cs typeface="Girl Scout 1"/>
                <a:sym typeface="Girl Scout 1"/>
              </a:rPr>
              <a:t>DATE</a:t>
            </a:r>
          </a:p>
        </p:txBody>
      </p:sp>
      <p:sp>
        <p:nvSpPr>
          <p:cNvPr id="32" name="TextBox 32"/>
          <p:cNvSpPr txBox="1"/>
          <p:nvPr/>
        </p:nvSpPr>
        <p:spPr>
          <a:xfrm>
            <a:off x="3131460" y="1031010"/>
            <a:ext cx="11968200" cy="641266"/>
          </a:xfrm>
          <a:prstGeom prst="rect">
            <a:avLst/>
          </a:prstGeom>
        </p:spPr>
        <p:txBody>
          <a:bodyPr lIns="0" tIns="0" rIns="0" bIns="0" rtlCol="0" anchor="t">
            <a:spAutoFit/>
          </a:bodyPr>
          <a:lstStyle/>
          <a:p>
            <a:pPr algn="ctr">
              <a:lnSpc>
                <a:spcPts val="4982"/>
              </a:lnSpc>
            </a:pPr>
            <a:r>
              <a:rPr lang="en-US" sz="5301" spc="125" dirty="0">
                <a:solidFill>
                  <a:srgbClr val="FFFFFF"/>
                </a:solidFill>
                <a:latin typeface="Girl Scout 1"/>
                <a:ea typeface="Girl Scout 1"/>
                <a:cs typeface="Girl Scout 1"/>
                <a:sym typeface="Girl Scout 1"/>
              </a:rPr>
              <a:t>Service Unit Meeting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2DC9B-5BDC-A445-62C0-07F91711567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8116996-B3C9-DC5D-8301-AD6837FD7EA2}"/>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B63296F9-CBE0-821A-D8B4-3BA9A9601607}"/>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2355B1AA-28EE-BFC4-A960-A5847D175A90}"/>
              </a:ext>
            </a:extLst>
          </p:cNvPr>
          <p:cNvSpPr txBox="1"/>
          <p:nvPr/>
        </p:nvSpPr>
        <p:spPr>
          <a:xfrm>
            <a:off x="8888763" y="450220"/>
            <a:ext cx="8123285" cy="838691"/>
          </a:xfrm>
          <a:prstGeom prst="rect">
            <a:avLst/>
          </a:prstGeom>
        </p:spPr>
        <p:txBody>
          <a:bodyPr lIns="0" tIns="0" rIns="0" bIns="0" rtlCol="0" anchor="t">
            <a:spAutoFit/>
          </a:bodyPr>
          <a:lstStyle/>
          <a:p>
            <a:pPr algn="ctr">
              <a:lnSpc>
                <a:spcPts val="6998"/>
              </a:lnSpc>
            </a:pPr>
            <a:r>
              <a:rPr lang="en-US" sz="5000" spc="118">
                <a:solidFill>
                  <a:srgbClr val="000000"/>
                </a:solidFill>
                <a:latin typeface="Girl Scout 2"/>
                <a:sym typeface="Girl Scout 2"/>
              </a:rPr>
              <a:t>CELEBRATE GRADS</a:t>
            </a:r>
            <a:endParaRPr lang="en-US" sz="5000" spc="118">
              <a:latin typeface="Girl Scout 2"/>
            </a:endParaRPr>
          </a:p>
        </p:txBody>
      </p:sp>
      <p:pic>
        <p:nvPicPr>
          <p:cNvPr id="6" name="Picture 5" descr="Two women in graduation gowns and cap and gowns posing for a picture&#10;&#10;AI-generated content may be incorrect.">
            <a:extLst>
              <a:ext uri="{FF2B5EF4-FFF2-40B4-BE49-F238E27FC236}">
                <a16:creationId xmlns:a16="http://schemas.microsoft.com/office/drawing/2014/main" id="{2EB3DD75-0470-9267-8FD6-F8AFE6630183}"/>
              </a:ext>
            </a:extLst>
          </p:cNvPr>
          <p:cNvPicPr>
            <a:picLocks noChangeAspect="1"/>
          </p:cNvPicPr>
          <p:nvPr/>
        </p:nvPicPr>
        <p:blipFill>
          <a:blip r:embed="rId5"/>
          <a:stretch>
            <a:fillRect/>
          </a:stretch>
        </p:blipFill>
        <p:spPr>
          <a:xfrm>
            <a:off x="9689522" y="2753590"/>
            <a:ext cx="7000875" cy="7013864"/>
          </a:xfrm>
          <a:prstGeom prst="rect">
            <a:avLst/>
          </a:prstGeom>
        </p:spPr>
      </p:pic>
      <p:sp>
        <p:nvSpPr>
          <p:cNvPr id="8" name="TextBox 7">
            <a:extLst>
              <a:ext uri="{FF2B5EF4-FFF2-40B4-BE49-F238E27FC236}">
                <a16:creationId xmlns:a16="http://schemas.microsoft.com/office/drawing/2014/main" id="{D6D1DC7A-9532-8915-20D3-F8D6C8F21911}"/>
              </a:ext>
            </a:extLst>
          </p:cNvPr>
          <p:cNvSpPr txBox="1"/>
          <p:nvPr/>
        </p:nvSpPr>
        <p:spPr>
          <a:xfrm>
            <a:off x="8084566" y="1506494"/>
            <a:ext cx="938528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dirty="0">
                <a:latin typeface="Girl Scout 1"/>
              </a:rPr>
              <a:t>Lifetime Membership is 50% for young alums!</a:t>
            </a:r>
            <a:endParaRPr lang="en-US" dirty="0"/>
          </a:p>
        </p:txBody>
      </p:sp>
    </p:spTree>
    <p:extLst>
      <p:ext uri="{BB962C8B-B14F-4D97-AF65-F5344CB8AC3E}">
        <p14:creationId xmlns:p14="http://schemas.microsoft.com/office/powerpoint/2010/main" val="1907432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972FF-8257-6164-8B14-99FF8F32AA5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1928A19-F2C0-D5F8-A3DC-0BA7CB97E0F6}"/>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E528D098-293E-3C81-16AB-A9D21C4E9B02}"/>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18EB13BB-DC34-5DA8-AA1C-461AF20A61D0}"/>
              </a:ext>
            </a:extLst>
          </p:cNvPr>
          <p:cNvSpPr txBox="1"/>
          <p:nvPr/>
        </p:nvSpPr>
        <p:spPr>
          <a:xfrm>
            <a:off x="9143880" y="616475"/>
            <a:ext cx="8123285" cy="824521"/>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SU TEAM UPDATE</a:t>
            </a:r>
            <a:endParaRPr lang="en-US" sz="5000" spc="118">
              <a:solidFill>
                <a:srgbClr val="000000"/>
              </a:solidFill>
              <a:latin typeface="Girl Scout 2"/>
              <a:ea typeface="Girl Scout 2"/>
              <a:cs typeface="Girl Scout 2"/>
            </a:endParaRPr>
          </a:p>
        </p:txBody>
      </p:sp>
      <p:sp>
        <p:nvSpPr>
          <p:cNvPr id="6" name="TextBox 5">
            <a:extLst>
              <a:ext uri="{FF2B5EF4-FFF2-40B4-BE49-F238E27FC236}">
                <a16:creationId xmlns:a16="http://schemas.microsoft.com/office/drawing/2014/main" id="{60BBBD73-9FB6-7BBB-7C98-225132B0E269}"/>
              </a:ext>
            </a:extLst>
          </p:cNvPr>
          <p:cNvSpPr txBox="1"/>
          <p:nvPr/>
        </p:nvSpPr>
        <p:spPr>
          <a:xfrm>
            <a:off x="8722181" y="1986214"/>
            <a:ext cx="8966682" cy="80329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err="1">
                <a:latin typeface="Girl Scout 2"/>
                <a:ea typeface="Calibri"/>
                <a:cs typeface="Calibri"/>
              </a:rPr>
              <a:t>Rallyhood</a:t>
            </a:r>
            <a:r>
              <a:rPr lang="en-US" sz="3000" dirty="0">
                <a:latin typeface="Girl Scout 2"/>
                <a:ea typeface="Calibri"/>
                <a:cs typeface="Calibri"/>
              </a:rPr>
              <a:t> Top Contributors:</a:t>
            </a:r>
          </a:p>
          <a:p>
            <a:r>
              <a:rPr lang="en-US" sz="3000" dirty="0">
                <a:latin typeface="Girl Scout 1" panose="020B0604020202020204" charset="0"/>
                <a:ea typeface="Calibri"/>
                <a:cs typeface="Calibri"/>
              </a:rPr>
              <a:t>SU 146, SU 127 and SU 141</a:t>
            </a:r>
          </a:p>
          <a:p>
            <a:endParaRPr lang="en-US" sz="3000" dirty="0">
              <a:latin typeface="Girl Scout 2"/>
              <a:ea typeface="Calibri"/>
              <a:cs typeface="Calibri"/>
            </a:endParaRPr>
          </a:p>
          <a:p>
            <a:r>
              <a:rPr lang="en-US" sz="3000" dirty="0">
                <a:latin typeface="Girl Scout 2"/>
                <a:ea typeface="Calibri"/>
                <a:cs typeface="Calibri"/>
              </a:rPr>
              <a:t>Coming Soon:</a:t>
            </a:r>
          </a:p>
          <a:p>
            <a:r>
              <a:rPr lang="en-US" sz="3000" dirty="0">
                <a:latin typeface="Girl Scout 2"/>
                <a:ea typeface="Calibri"/>
                <a:cs typeface="Calibri"/>
              </a:rPr>
              <a:t>NEW SU Plan of Action forms</a:t>
            </a:r>
          </a:p>
          <a:p>
            <a:r>
              <a:rPr lang="en-US" sz="3000" dirty="0">
                <a:latin typeface="Girl Scout 1" panose="020B0604020202020204" charset="0"/>
                <a:ea typeface="Calibri"/>
                <a:cs typeface="Calibri"/>
              </a:rPr>
              <a:t>Please remember this first draft is due July 1, 2026. ***Date change due to SU Retreat.***</a:t>
            </a:r>
          </a:p>
          <a:p>
            <a:endParaRPr lang="en-US" sz="3000" dirty="0">
              <a:latin typeface="Girl Scout 2"/>
              <a:ea typeface="Calibri"/>
              <a:cs typeface="Calibri"/>
            </a:endParaRPr>
          </a:p>
          <a:p>
            <a:r>
              <a:rPr lang="en-US" sz="3000" dirty="0">
                <a:latin typeface="Girl Scout 2"/>
                <a:ea typeface="Calibri"/>
                <a:cs typeface="Calibri"/>
              </a:rPr>
              <a:t>Coming Soon:</a:t>
            </a:r>
          </a:p>
          <a:p>
            <a:r>
              <a:rPr lang="en-US" sz="3000" dirty="0">
                <a:latin typeface="Girl Scout 2"/>
                <a:ea typeface="Calibri"/>
                <a:cs typeface="Calibri"/>
              </a:rPr>
              <a:t>NEW End of Year forms </a:t>
            </a:r>
          </a:p>
          <a:p>
            <a:r>
              <a:rPr lang="en-US" sz="3000" dirty="0">
                <a:latin typeface="Girl Scout 1" panose="020B0604020202020204" charset="0"/>
                <a:ea typeface="Calibri"/>
                <a:cs typeface="Calibri"/>
              </a:rPr>
              <a:t>(which includes your troop financial report for what was carried out in MY26, troop updates for MY27 and a financial summary)</a:t>
            </a:r>
          </a:p>
          <a:p>
            <a:endParaRPr lang="en-US" dirty="0">
              <a:latin typeface="Calibri"/>
              <a:ea typeface="Calibri"/>
              <a:cs typeface="Calibri"/>
            </a:endParaRPr>
          </a:p>
          <a:p>
            <a:endParaRPr lang="en-US" dirty="0">
              <a:latin typeface="Calibri"/>
              <a:ea typeface="Calibri"/>
              <a:cs typeface="Calibri"/>
            </a:endParaRPr>
          </a:p>
          <a:p>
            <a:endParaRPr lang="en-US" sz="3000" dirty="0">
              <a:latin typeface="Girl Scout 1" panose="020B0604020202020204" charset="0"/>
              <a:ea typeface="Calibri"/>
              <a:cs typeface="Calibri"/>
            </a:endParaRPr>
          </a:p>
          <a:p>
            <a:endParaRPr lang="en-US" sz="3000" dirty="0">
              <a:latin typeface="Girl Scout 1" panose="020B0604020202020204" charset="0"/>
              <a:ea typeface="Calibri"/>
              <a:cs typeface="Calibri"/>
            </a:endParaRPr>
          </a:p>
          <a:p>
            <a:endParaRPr lang="en-US" sz="3000" dirty="0">
              <a:latin typeface="Calibri"/>
              <a:ea typeface="Calibri"/>
              <a:cs typeface="Calibri"/>
            </a:endParaRPr>
          </a:p>
        </p:txBody>
      </p:sp>
    </p:spTree>
    <p:extLst>
      <p:ext uri="{BB962C8B-B14F-4D97-AF65-F5344CB8AC3E}">
        <p14:creationId xmlns:p14="http://schemas.microsoft.com/office/powerpoint/2010/main" val="797615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35DFD-3B1F-E723-3C56-77FE841FF8F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26D0610-7DF6-9D8C-4991-57E5CF3E0B22}"/>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36DD7DA5-4F22-BF34-0FFF-D1701DDFE9B3}"/>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3B17C3C1-3F33-3063-B266-1D10E19031A8}"/>
              </a:ext>
            </a:extLst>
          </p:cNvPr>
          <p:cNvSpPr txBox="1"/>
          <p:nvPr/>
        </p:nvSpPr>
        <p:spPr>
          <a:xfrm>
            <a:off x="8761795" y="863289"/>
            <a:ext cx="3785949" cy="3077766"/>
          </a:xfrm>
          <a:prstGeom prst="rect">
            <a:avLst/>
          </a:prstGeom>
        </p:spPr>
        <p:txBody>
          <a:bodyPr wrap="square" lIns="0" tIns="0" rIns="0" bIns="0" rtlCol="0" anchor="t">
            <a:spAutoFit/>
          </a:bodyPr>
          <a:lstStyle/>
          <a:p>
            <a:pPr algn="ctr"/>
            <a:r>
              <a:rPr lang="en-US" sz="4000" spc="118" dirty="0">
                <a:solidFill>
                  <a:srgbClr val="000000"/>
                </a:solidFill>
                <a:latin typeface="Girl Scout 2"/>
              </a:rPr>
              <a:t>“Where Service Units Grow” Service Team Retreat</a:t>
            </a:r>
            <a:endParaRPr lang="en-US" sz="4000" dirty="0"/>
          </a:p>
        </p:txBody>
      </p:sp>
      <p:sp>
        <p:nvSpPr>
          <p:cNvPr id="8" name="TextBox 7">
            <a:extLst>
              <a:ext uri="{FF2B5EF4-FFF2-40B4-BE49-F238E27FC236}">
                <a16:creationId xmlns:a16="http://schemas.microsoft.com/office/drawing/2014/main" id="{3510B6DC-06F9-92F2-72DE-080859FBA854}"/>
              </a:ext>
            </a:extLst>
          </p:cNvPr>
          <p:cNvSpPr txBox="1"/>
          <p:nvPr/>
        </p:nvSpPr>
        <p:spPr>
          <a:xfrm>
            <a:off x="8233446" y="4694956"/>
            <a:ext cx="4842648"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Girl Scout 1"/>
                <a:ea typeface="Calibri"/>
                <a:cs typeface="Calibri"/>
              </a:rPr>
              <a:t>Saturday, May 30</a:t>
            </a:r>
            <a:endParaRPr lang="en-US" sz="2800">
              <a:latin typeface="Girl Scout 1" panose="020B0604020202020204" charset="0"/>
              <a:ea typeface="Calibri"/>
              <a:cs typeface="Calibri"/>
            </a:endParaRPr>
          </a:p>
          <a:p>
            <a:pPr algn="ctr"/>
            <a:r>
              <a:rPr lang="en-US" sz="2800">
                <a:latin typeface="Girl Scout 1"/>
                <a:ea typeface="Calibri"/>
                <a:cs typeface="Calibri"/>
              </a:rPr>
              <a:t>10 a.m. - 3 p.m.</a:t>
            </a:r>
          </a:p>
          <a:p>
            <a:pPr algn="ctr"/>
            <a:r>
              <a:rPr lang="en-US" sz="2800">
                <a:latin typeface="Girl Scout 1"/>
                <a:ea typeface="Calibri"/>
                <a:cs typeface="Calibri"/>
              </a:rPr>
              <a:t>Monticello Community Church,</a:t>
            </a:r>
          </a:p>
          <a:p>
            <a:pPr algn="ctr"/>
            <a:r>
              <a:rPr lang="en-US" sz="2800">
                <a:latin typeface="Girl Scout 1"/>
                <a:ea typeface="Calibri"/>
                <a:cs typeface="Calibri"/>
              </a:rPr>
              <a:t>Statesville</a:t>
            </a:r>
          </a:p>
          <a:p>
            <a:pPr algn="ctr"/>
            <a:r>
              <a:rPr lang="en-US" sz="2800">
                <a:latin typeface="Girl Scout 1"/>
                <a:ea typeface="Calibri"/>
                <a:cs typeface="Calibri"/>
              </a:rPr>
              <a:t>Registration open!</a:t>
            </a:r>
          </a:p>
          <a:p>
            <a:pPr algn="ctr"/>
            <a:r>
              <a:rPr lang="en-US" sz="2800">
                <a:ea typeface="+mn-lt"/>
                <a:cs typeface="+mn-lt"/>
                <a:hlinkClick r:id="rId5"/>
              </a:rPr>
              <a:t>Where Service Units Grow (Statesville)</a:t>
            </a:r>
            <a:endParaRPr lang="en-US"/>
          </a:p>
          <a:p>
            <a:pPr algn="ctr"/>
            <a:endParaRPr lang="en-US" sz="2800">
              <a:latin typeface="Girl Scout 1"/>
              <a:ea typeface="Calibri"/>
              <a:cs typeface="Calibri"/>
            </a:endParaRPr>
          </a:p>
          <a:p>
            <a:pPr algn="ctr"/>
            <a:endParaRPr lang="en-US" sz="2000">
              <a:latin typeface="Girl Scout 1"/>
              <a:ea typeface="Calibri"/>
              <a:cs typeface="Calibri"/>
            </a:endParaRPr>
          </a:p>
          <a:p>
            <a:endParaRPr lang="en-US" sz="2000">
              <a:ea typeface="Calibri"/>
              <a:cs typeface="Calibri"/>
            </a:endParaRPr>
          </a:p>
          <a:p>
            <a:endParaRPr lang="en-US" sz="2000">
              <a:ea typeface="Calibri"/>
              <a:cs typeface="Calibri"/>
            </a:endParaRPr>
          </a:p>
        </p:txBody>
      </p:sp>
      <p:sp>
        <p:nvSpPr>
          <p:cNvPr id="5" name="TextBox 4">
            <a:extLst>
              <a:ext uri="{FF2B5EF4-FFF2-40B4-BE49-F238E27FC236}">
                <a16:creationId xmlns:a16="http://schemas.microsoft.com/office/drawing/2014/main" id="{654C7DD2-DC4F-9599-E74C-17F2A3B51EE5}"/>
              </a:ext>
            </a:extLst>
          </p:cNvPr>
          <p:cNvSpPr txBox="1"/>
          <p:nvPr/>
        </p:nvSpPr>
        <p:spPr>
          <a:xfrm>
            <a:off x="13811587" y="1478842"/>
            <a:ext cx="3464695" cy="1846659"/>
          </a:xfrm>
          <a:prstGeom prst="rect">
            <a:avLst/>
          </a:prstGeom>
        </p:spPr>
        <p:txBody>
          <a:bodyPr wrap="square" lIns="0" tIns="0" rIns="0" bIns="0" rtlCol="0" anchor="t">
            <a:spAutoFit/>
          </a:bodyPr>
          <a:lstStyle/>
          <a:p>
            <a:pPr algn="ctr"/>
            <a:r>
              <a:rPr lang="en-US" sz="4000" spc="118" dirty="0">
                <a:solidFill>
                  <a:srgbClr val="000000"/>
                </a:solidFill>
                <a:latin typeface="Girl Scout 2"/>
                <a:ea typeface="Girl Scout 2"/>
                <a:cs typeface="Girl Scout 2"/>
              </a:rPr>
              <a:t>2026</a:t>
            </a:r>
            <a:endParaRPr lang="en-US" sz="4000" dirty="0">
              <a:latin typeface="Girl Scout 2"/>
              <a:ea typeface="Calibri"/>
              <a:cs typeface="Calibri"/>
            </a:endParaRPr>
          </a:p>
          <a:p>
            <a:pPr algn="ctr"/>
            <a:r>
              <a:rPr lang="en-US" sz="4000" spc="118" dirty="0">
                <a:solidFill>
                  <a:srgbClr val="000000"/>
                </a:solidFill>
                <a:latin typeface="Girl Scout 2"/>
                <a:ea typeface="Girl Scout 2"/>
                <a:cs typeface="Girl Scout 2"/>
              </a:rPr>
              <a:t>Volunteer Conference</a:t>
            </a:r>
          </a:p>
        </p:txBody>
      </p:sp>
      <p:sp>
        <p:nvSpPr>
          <p:cNvPr id="7" name="TextBox 6">
            <a:extLst>
              <a:ext uri="{FF2B5EF4-FFF2-40B4-BE49-F238E27FC236}">
                <a16:creationId xmlns:a16="http://schemas.microsoft.com/office/drawing/2014/main" id="{DC43E78E-87BE-88A6-E867-37B1D5C76BE8}"/>
              </a:ext>
            </a:extLst>
          </p:cNvPr>
          <p:cNvSpPr txBox="1"/>
          <p:nvPr/>
        </p:nvSpPr>
        <p:spPr>
          <a:xfrm>
            <a:off x="13076094" y="4694956"/>
            <a:ext cx="493568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latin typeface="Girl Scout 1"/>
                <a:ea typeface="Calibri"/>
                <a:cs typeface="Calibri"/>
              </a:rPr>
              <a:t>Saturday, August 1</a:t>
            </a:r>
            <a:endParaRPr lang="en-US" sz="2800" dirty="0">
              <a:latin typeface="Girl Scout 1" panose="020B0604020202020204" charset="0"/>
              <a:ea typeface="Calibri"/>
              <a:cs typeface="Calibri"/>
            </a:endParaRPr>
          </a:p>
          <a:p>
            <a:pPr algn="ctr"/>
            <a:r>
              <a:rPr lang="en-US" sz="2800" dirty="0">
                <a:latin typeface="Girl Scout 1"/>
                <a:ea typeface="Calibri"/>
                <a:cs typeface="Calibri"/>
              </a:rPr>
              <a:t>10 a.m. - 3 p.m.</a:t>
            </a:r>
          </a:p>
          <a:p>
            <a:pPr algn="ctr"/>
            <a:r>
              <a:rPr lang="en-US" sz="2800" dirty="0">
                <a:latin typeface="Girl Scout 1"/>
                <a:ea typeface="Calibri"/>
                <a:cs typeface="Calibri"/>
              </a:rPr>
              <a:t>Monticello Community Church,</a:t>
            </a:r>
          </a:p>
          <a:p>
            <a:pPr algn="ctr"/>
            <a:r>
              <a:rPr lang="en-US" sz="2800" dirty="0">
                <a:latin typeface="Girl Scout 1"/>
                <a:ea typeface="Calibri"/>
                <a:cs typeface="Calibri"/>
              </a:rPr>
              <a:t>Statesville</a:t>
            </a:r>
          </a:p>
          <a:p>
            <a:pPr algn="ctr"/>
            <a:r>
              <a:rPr lang="en-US" sz="2800" dirty="0">
                <a:latin typeface="Girl Scout 1"/>
                <a:ea typeface="Calibri"/>
                <a:cs typeface="Calibri"/>
              </a:rPr>
              <a:t>Registration </a:t>
            </a:r>
            <a:r>
              <a:rPr lang="en-US" sz="2800">
                <a:latin typeface="Girl Scout 1"/>
                <a:ea typeface="Calibri"/>
                <a:cs typeface="Calibri"/>
              </a:rPr>
              <a:t>opens June 5</a:t>
            </a:r>
            <a:r>
              <a:rPr lang="en-US" sz="2800" dirty="0">
                <a:latin typeface="Girl Scout 1"/>
                <a:ea typeface="Calibri"/>
                <a:cs typeface="Calibri"/>
              </a:rPr>
              <a:t>!</a:t>
            </a:r>
          </a:p>
          <a:p>
            <a:endParaRPr lang="en-US" sz="2800" dirty="0">
              <a:latin typeface="Girl Scout 1"/>
              <a:ea typeface="Calibri"/>
              <a:cs typeface="Calibri"/>
            </a:endParaRPr>
          </a:p>
          <a:p>
            <a:endParaRPr lang="en-US" sz="2000" dirty="0">
              <a:ea typeface="Calibri"/>
              <a:cs typeface="Calibri"/>
            </a:endParaRPr>
          </a:p>
        </p:txBody>
      </p:sp>
    </p:spTree>
    <p:extLst>
      <p:ext uri="{BB962C8B-B14F-4D97-AF65-F5344CB8AC3E}">
        <p14:creationId xmlns:p14="http://schemas.microsoft.com/office/powerpoint/2010/main" val="1660463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8CEFB-B2A2-B816-4D51-0C74B5739D4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9D0021A-7D8D-49E4-7A7A-FA5DF5CE169F}"/>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lIns="91440" tIns="45720" rIns="91440" bIns="45720" anchor="t"/>
          <a:lstStyle/>
          <a:p>
            <a:endParaRPr lang="en-US"/>
          </a:p>
          <a:p>
            <a:endParaRPr lang="en-US">
              <a:ea typeface="Calibri"/>
              <a:cs typeface="Calibri"/>
            </a:endParaRPr>
          </a:p>
        </p:txBody>
      </p:sp>
      <p:sp>
        <p:nvSpPr>
          <p:cNvPr id="4" name="TextBox 4">
            <a:extLst>
              <a:ext uri="{FF2B5EF4-FFF2-40B4-BE49-F238E27FC236}">
                <a16:creationId xmlns:a16="http://schemas.microsoft.com/office/drawing/2014/main" id="{5091E1CF-03CA-4E2E-B133-B57247BE5495}"/>
              </a:ext>
            </a:extLst>
          </p:cNvPr>
          <p:cNvSpPr txBox="1"/>
          <p:nvPr/>
        </p:nvSpPr>
        <p:spPr>
          <a:xfrm>
            <a:off x="9326179" y="270332"/>
            <a:ext cx="8123285" cy="838691"/>
          </a:xfrm>
          <a:prstGeom prst="rect">
            <a:avLst/>
          </a:prstGeom>
        </p:spPr>
        <p:txBody>
          <a:bodyPr lIns="0" tIns="0" rIns="0" bIns="0" rtlCol="0" anchor="t">
            <a:spAutoFit/>
          </a:bodyPr>
          <a:lstStyle/>
          <a:p>
            <a:pPr algn="ctr">
              <a:lnSpc>
                <a:spcPts val="6998"/>
              </a:lnSpc>
            </a:pPr>
            <a:r>
              <a:rPr lang="en-US" sz="5000" spc="118">
                <a:solidFill>
                  <a:srgbClr val="000000"/>
                </a:solidFill>
                <a:latin typeface="Girl Scout 2"/>
                <a:sym typeface="Girl Scout 2"/>
              </a:rPr>
              <a:t>Summer Camp</a:t>
            </a:r>
            <a:endParaRPr lang="en-US"/>
          </a:p>
        </p:txBody>
      </p:sp>
      <p:sp>
        <p:nvSpPr>
          <p:cNvPr id="8" name="TextBox 7">
            <a:extLst>
              <a:ext uri="{FF2B5EF4-FFF2-40B4-BE49-F238E27FC236}">
                <a16:creationId xmlns:a16="http://schemas.microsoft.com/office/drawing/2014/main" id="{92D5C255-823C-5710-A08A-81F406FDB7D3}"/>
              </a:ext>
            </a:extLst>
          </p:cNvPr>
          <p:cNvSpPr txBox="1"/>
          <p:nvPr/>
        </p:nvSpPr>
        <p:spPr>
          <a:xfrm>
            <a:off x="8083369" y="1860577"/>
            <a:ext cx="10200408"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a:latin typeface="Girl Scout Text Book" panose="02020003000000000000" pitchFamily="18" charset="0"/>
              <a:ea typeface="Calibri"/>
              <a:cs typeface="Calibri"/>
            </a:endParaRPr>
          </a:p>
          <a:p>
            <a:endParaRPr lang="en-US" sz="2800">
              <a:latin typeface="Girl Scout Text Book" panose="02020003000000000000" pitchFamily="18" charset="0"/>
              <a:ea typeface="Calibri"/>
              <a:cs typeface="Calibri"/>
            </a:endParaRPr>
          </a:p>
          <a:p>
            <a:r>
              <a:rPr lang="en-US" sz="2800">
                <a:latin typeface="Girl Scout Text Book"/>
                <a:ea typeface="Calibri"/>
                <a:cs typeface="Calibri"/>
              </a:rPr>
              <a:t>Overnight camp is for rising grades 2-12. </a:t>
            </a:r>
            <a:endParaRPr lang="en-US">
              <a:latin typeface="Girl Scout Text Book"/>
            </a:endParaRPr>
          </a:p>
          <a:p>
            <a:endParaRPr lang="en-US" sz="2800">
              <a:latin typeface="Girl Scout Text Book" panose="02020003000000000000" pitchFamily="18" charset="0"/>
              <a:ea typeface="Calibri"/>
              <a:cs typeface="Calibri"/>
            </a:endParaRPr>
          </a:p>
          <a:p>
            <a:r>
              <a:rPr lang="en-US" sz="2800">
                <a:latin typeface="Girl Scout Text Book"/>
                <a:ea typeface="+mn-lt"/>
                <a:cs typeface="+mn-lt"/>
              </a:rPr>
              <a:t>Overnight campers joining us June 21-26 or July 12-17 can request free transportation assistance from the Asheville or Hickory Service Center. </a:t>
            </a:r>
            <a:r>
              <a:rPr lang="en-US" sz="2800">
                <a:latin typeface="Girl Scout Text Book"/>
              </a:rPr>
              <a:t>Transportation assistance requests are due May 17. </a:t>
            </a:r>
            <a:endParaRPr lang="en-US">
              <a:latin typeface="Girl Scout Text Book"/>
            </a:endParaRPr>
          </a:p>
          <a:p>
            <a:endParaRPr lang="en-US" sz="2800">
              <a:latin typeface="Girl Scout Text Book" panose="02020003000000000000" pitchFamily="18" charset="0"/>
            </a:endParaRPr>
          </a:p>
          <a:p>
            <a:r>
              <a:rPr lang="en-US" sz="2800">
                <a:latin typeface="Girl Scout Text Book"/>
              </a:rPr>
              <a:t>Day camp is for rising grades 1-5 and will be hosted in Black Mountain, Greensboro, Hickory and Winston-Salem.</a:t>
            </a:r>
          </a:p>
          <a:p>
            <a:endParaRPr lang="en-US" sz="2800">
              <a:latin typeface="Girl Scout 1"/>
            </a:endParaRPr>
          </a:p>
          <a:p>
            <a:endParaRPr lang="en-US" sz="2800">
              <a:latin typeface="Girl Scout 1"/>
            </a:endParaRPr>
          </a:p>
        </p:txBody>
      </p:sp>
      <p:pic>
        <p:nvPicPr>
          <p:cNvPr id="6" name="Picture 5" descr="A collage of people in a canoe&#10;&#10;AI-generated content may be incorrect.">
            <a:extLst>
              <a:ext uri="{FF2B5EF4-FFF2-40B4-BE49-F238E27FC236}">
                <a16:creationId xmlns:a16="http://schemas.microsoft.com/office/drawing/2014/main" id="{CD551D16-22A5-4483-0E37-E13D2B175CB3}"/>
              </a:ext>
            </a:extLst>
          </p:cNvPr>
          <p:cNvPicPr>
            <a:picLocks noChangeAspect="1"/>
          </p:cNvPicPr>
          <p:nvPr/>
        </p:nvPicPr>
        <p:blipFill>
          <a:blip r:embed="rId4"/>
          <a:stretch>
            <a:fillRect/>
          </a:stretch>
        </p:blipFill>
        <p:spPr>
          <a:xfrm>
            <a:off x="1050822" y="649851"/>
            <a:ext cx="5954662" cy="8978081"/>
          </a:xfrm>
          <a:prstGeom prst="rect">
            <a:avLst/>
          </a:prstGeom>
        </p:spPr>
      </p:pic>
    </p:spTree>
    <p:extLst>
      <p:ext uri="{BB962C8B-B14F-4D97-AF65-F5344CB8AC3E}">
        <p14:creationId xmlns:p14="http://schemas.microsoft.com/office/powerpoint/2010/main" val="2276009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D3665-D5AC-32CB-3E58-01E42675A29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7E96E09-AA7D-7B04-F8FE-F40DB1FE14AD}"/>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lIns="91440" tIns="45720" rIns="91440" bIns="45720" anchor="t"/>
          <a:lstStyle/>
          <a:p>
            <a:endParaRPr lang="en-US"/>
          </a:p>
          <a:p>
            <a:endParaRPr lang="en-US">
              <a:ea typeface="Calibri"/>
              <a:cs typeface="Calibri"/>
            </a:endParaRPr>
          </a:p>
        </p:txBody>
      </p:sp>
      <p:sp>
        <p:nvSpPr>
          <p:cNvPr id="4" name="TextBox 4">
            <a:extLst>
              <a:ext uri="{FF2B5EF4-FFF2-40B4-BE49-F238E27FC236}">
                <a16:creationId xmlns:a16="http://schemas.microsoft.com/office/drawing/2014/main" id="{DD5F04DF-5DB7-D99E-6918-FB6EEACAEDFF}"/>
              </a:ext>
            </a:extLst>
          </p:cNvPr>
          <p:cNvSpPr txBox="1"/>
          <p:nvPr/>
        </p:nvSpPr>
        <p:spPr>
          <a:xfrm>
            <a:off x="9326179" y="270332"/>
            <a:ext cx="8123285" cy="1736373"/>
          </a:xfrm>
          <a:prstGeom prst="rect">
            <a:avLst/>
          </a:prstGeom>
        </p:spPr>
        <p:txBody>
          <a:bodyPr lIns="0" tIns="0" rIns="0" bIns="0" rtlCol="0" anchor="t">
            <a:spAutoFit/>
          </a:bodyPr>
          <a:lstStyle/>
          <a:p>
            <a:pPr algn="ctr">
              <a:lnSpc>
                <a:spcPts val="6998"/>
              </a:lnSpc>
            </a:pPr>
            <a:r>
              <a:rPr lang="en-US" sz="5000" spc="118" err="1">
                <a:solidFill>
                  <a:srgbClr val="000000"/>
                </a:solidFill>
                <a:latin typeface="Girl Scout 2"/>
                <a:sym typeface="Girl Scout 2"/>
              </a:rPr>
              <a:t>Rallyhood</a:t>
            </a:r>
            <a:r>
              <a:rPr lang="en-US" sz="5000" spc="118">
                <a:solidFill>
                  <a:srgbClr val="000000"/>
                </a:solidFill>
                <a:latin typeface="Girl Scout 2"/>
                <a:sym typeface="Girl Scout 2"/>
              </a:rPr>
              <a:t> </a:t>
            </a:r>
            <a:endParaRPr lang="en-US">
              <a:solidFill>
                <a:srgbClr val="000000"/>
              </a:solidFill>
              <a:latin typeface="Calibri"/>
              <a:ea typeface="Calibri"/>
              <a:cs typeface="Calibri"/>
              <a:sym typeface="Girl Scout 2"/>
            </a:endParaRPr>
          </a:p>
          <a:p>
            <a:pPr algn="ctr">
              <a:lnSpc>
                <a:spcPts val="6998"/>
              </a:lnSpc>
            </a:pPr>
            <a:r>
              <a:rPr lang="en-US" sz="5000" spc="118">
                <a:solidFill>
                  <a:srgbClr val="000000"/>
                </a:solidFill>
                <a:latin typeface="Girl Scout 2"/>
                <a:sym typeface="Girl Scout 2"/>
              </a:rPr>
              <a:t>&amp; Summer Camp</a:t>
            </a:r>
            <a:endParaRPr lang="en-US">
              <a:ea typeface="Calibri"/>
              <a:cs typeface="Calibri"/>
            </a:endParaRPr>
          </a:p>
        </p:txBody>
      </p:sp>
      <p:sp>
        <p:nvSpPr>
          <p:cNvPr id="12" name="Freeform 2">
            <a:extLst>
              <a:ext uri="{FF2B5EF4-FFF2-40B4-BE49-F238E27FC236}">
                <a16:creationId xmlns:a16="http://schemas.microsoft.com/office/drawing/2014/main" id="{BFEEEF2B-2C29-CBBF-99DA-E925E1F49999}"/>
              </a:ext>
            </a:extLst>
          </p:cNvPr>
          <p:cNvSpPr/>
          <p:nvPr/>
        </p:nvSpPr>
        <p:spPr>
          <a:xfrm rot="5400000">
            <a:off x="-4110980" y="1547193"/>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4"/>
                </a:ext>
              </a:extLst>
            </a:blip>
            <a:stretch>
              <a:fillRect t="-1" b="-1"/>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TextBox 7">
            <a:extLst>
              <a:ext uri="{FF2B5EF4-FFF2-40B4-BE49-F238E27FC236}">
                <a16:creationId xmlns:a16="http://schemas.microsoft.com/office/drawing/2014/main" id="{F020F873-C41B-7DA2-683A-C87BED35787D}"/>
              </a:ext>
            </a:extLst>
          </p:cNvPr>
          <p:cNvSpPr txBox="1"/>
          <p:nvPr/>
        </p:nvSpPr>
        <p:spPr>
          <a:xfrm>
            <a:off x="7913255" y="2448876"/>
            <a:ext cx="1025755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Girl Scout 1"/>
                <a:ea typeface="Calibri"/>
                <a:cs typeface="Calibri"/>
              </a:rPr>
              <a:t>Now is a great time to encourage volunteers and families to join </a:t>
            </a:r>
            <a:r>
              <a:rPr lang="en-US" sz="2800" err="1">
                <a:latin typeface="Girl Scout 1"/>
                <a:ea typeface="Calibri"/>
                <a:cs typeface="Calibri"/>
              </a:rPr>
              <a:t>Rallyhood</a:t>
            </a:r>
            <a:r>
              <a:rPr lang="en-US" sz="2800">
                <a:latin typeface="Girl Scout 1"/>
                <a:ea typeface="Calibri"/>
                <a:cs typeface="Calibri"/>
              </a:rPr>
              <a:t> as we approach local end of year celebrations and summer camp.</a:t>
            </a:r>
          </a:p>
          <a:p>
            <a:endParaRPr lang="en-US" sz="2800">
              <a:latin typeface="Girl Scout 1"/>
              <a:ea typeface="Calibri"/>
              <a:cs typeface="Calibri"/>
            </a:endParaRPr>
          </a:p>
          <a:p>
            <a:r>
              <a:rPr lang="en-US" sz="2800">
                <a:latin typeface="Girl Scout 1"/>
                <a:ea typeface="Calibri"/>
                <a:cs typeface="Calibri"/>
              </a:rPr>
              <a:t>This summer, parents will be able to view photos of their camper while they are away at camp through </a:t>
            </a:r>
            <a:r>
              <a:rPr lang="en-US" sz="2800" err="1">
                <a:latin typeface="Girl Scout 1"/>
                <a:ea typeface="Calibri"/>
                <a:cs typeface="Calibri"/>
              </a:rPr>
              <a:t>Rallyhood</a:t>
            </a:r>
            <a:r>
              <a:rPr lang="en-US" sz="2800">
                <a:latin typeface="Girl Scout 1"/>
                <a:ea typeface="Calibri"/>
                <a:cs typeface="Calibri"/>
              </a:rPr>
              <a:t>. We will send an invite to access your camper's session prior to their arrival. </a:t>
            </a:r>
            <a:br>
              <a:rPr lang="en-US" sz="2800">
                <a:latin typeface="Girl Scout 1"/>
                <a:ea typeface="Calibri"/>
                <a:cs typeface="Calibri"/>
              </a:rPr>
            </a:br>
            <a:endParaRPr lang="en-US" sz="2800">
              <a:latin typeface="Girl Scout 1"/>
              <a:ea typeface="Calibri"/>
              <a:cs typeface="Calibri"/>
            </a:endParaRPr>
          </a:p>
        </p:txBody>
      </p:sp>
      <p:grpSp>
        <p:nvGrpSpPr>
          <p:cNvPr id="7" name="Group 6">
            <a:extLst>
              <a:ext uri="{FF2B5EF4-FFF2-40B4-BE49-F238E27FC236}">
                <a16:creationId xmlns:a16="http://schemas.microsoft.com/office/drawing/2014/main" id="{182F6181-2F6A-D07F-FE53-CF013703D6C0}"/>
              </a:ext>
            </a:extLst>
          </p:cNvPr>
          <p:cNvGrpSpPr/>
          <p:nvPr/>
        </p:nvGrpSpPr>
        <p:grpSpPr>
          <a:xfrm>
            <a:off x="843262" y="559321"/>
            <a:ext cx="6243291" cy="7425281"/>
            <a:chOff x="1157587" y="1430859"/>
            <a:chExt cx="8324388" cy="9900374"/>
          </a:xfrm>
        </p:grpSpPr>
        <p:sp>
          <p:nvSpPr>
            <p:cNvPr id="9" name="Freeform 4">
              <a:extLst>
                <a:ext uri="{FF2B5EF4-FFF2-40B4-BE49-F238E27FC236}">
                  <a16:creationId xmlns:a16="http://schemas.microsoft.com/office/drawing/2014/main" id="{9835626F-F732-7630-6022-2A8F5CB08308}"/>
                </a:ext>
              </a:extLst>
            </p:cNvPr>
            <p:cNvSpPr/>
            <p:nvPr/>
          </p:nvSpPr>
          <p:spPr>
            <a:xfrm>
              <a:off x="1157587" y="1430859"/>
              <a:ext cx="8324388" cy="4912753"/>
            </a:xfrm>
            <a:custGeom>
              <a:avLst/>
              <a:gdLst/>
              <a:ahLst/>
              <a:cxnLst/>
              <a:rect l="l" t="t" r="r" b="b"/>
              <a:pathLst>
                <a:path w="8324388" h="4912753">
                  <a:moveTo>
                    <a:pt x="0" y="0"/>
                  </a:moveTo>
                  <a:lnTo>
                    <a:pt x="8324388" y="0"/>
                  </a:lnTo>
                  <a:lnTo>
                    <a:pt x="8324388" y="4912753"/>
                  </a:lnTo>
                  <a:lnTo>
                    <a:pt x="0" y="4912753"/>
                  </a:lnTo>
                  <a:lnTo>
                    <a:pt x="0" y="0"/>
                  </a:lnTo>
                  <a:close/>
                </a:path>
              </a:pathLst>
            </a:custGeom>
            <a:blipFill>
              <a:blip r:embed="rId5"/>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5">
              <a:extLst>
                <a:ext uri="{FF2B5EF4-FFF2-40B4-BE49-F238E27FC236}">
                  <a16:creationId xmlns:a16="http://schemas.microsoft.com/office/drawing/2014/main" id="{13C88F67-3649-B063-68AB-09692DF0ACE2}"/>
                </a:ext>
              </a:extLst>
            </p:cNvPr>
            <p:cNvSpPr/>
            <p:nvPr/>
          </p:nvSpPr>
          <p:spPr>
            <a:xfrm>
              <a:off x="2079906" y="7286179"/>
              <a:ext cx="6802193" cy="4045054"/>
            </a:xfrm>
            <a:custGeom>
              <a:avLst/>
              <a:gdLst/>
              <a:ahLst/>
              <a:cxnLst/>
              <a:rect l="l" t="t" r="r" b="b"/>
              <a:pathLst>
                <a:path w="6802193" h="4045054">
                  <a:moveTo>
                    <a:pt x="0" y="0"/>
                  </a:moveTo>
                  <a:lnTo>
                    <a:pt x="6802193" y="0"/>
                  </a:lnTo>
                  <a:lnTo>
                    <a:pt x="6802193" y="4045054"/>
                  </a:lnTo>
                  <a:lnTo>
                    <a:pt x="0" y="4045054"/>
                  </a:lnTo>
                  <a:lnTo>
                    <a:pt x="0" y="0"/>
                  </a:lnTo>
                  <a:close/>
                </a:path>
              </a:pathLst>
            </a:custGeom>
            <a:blipFill>
              <a:blip r:embed="rId6"/>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6">
              <a:extLst>
                <a:ext uri="{FF2B5EF4-FFF2-40B4-BE49-F238E27FC236}">
                  <a16:creationId xmlns:a16="http://schemas.microsoft.com/office/drawing/2014/main" id="{9633F651-3742-7B41-57E7-77F73076730B}"/>
                </a:ext>
              </a:extLst>
            </p:cNvPr>
            <p:cNvSpPr/>
            <p:nvPr/>
          </p:nvSpPr>
          <p:spPr>
            <a:xfrm>
              <a:off x="1327759" y="5884229"/>
              <a:ext cx="6965727" cy="1950404"/>
            </a:xfrm>
            <a:custGeom>
              <a:avLst/>
              <a:gdLst/>
              <a:ahLst/>
              <a:cxnLst/>
              <a:rect l="l" t="t" r="r" b="b"/>
              <a:pathLst>
                <a:path w="6965727" h="1950404">
                  <a:moveTo>
                    <a:pt x="0" y="0"/>
                  </a:moveTo>
                  <a:lnTo>
                    <a:pt x="6965727" y="0"/>
                  </a:lnTo>
                  <a:lnTo>
                    <a:pt x="6965727" y="1950404"/>
                  </a:lnTo>
                  <a:lnTo>
                    <a:pt x="0" y="195040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Tree>
    <p:extLst>
      <p:ext uri="{BB962C8B-B14F-4D97-AF65-F5344CB8AC3E}">
        <p14:creationId xmlns:p14="http://schemas.microsoft.com/office/powerpoint/2010/main" val="3147710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4A20A-02C7-0652-7D2B-BC06454F23EC}"/>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BCC516E4-7568-049B-C27E-7DCFF29DF2E3}"/>
              </a:ext>
            </a:extLst>
          </p:cNvPr>
          <p:cNvSpPr txBox="1"/>
          <p:nvPr/>
        </p:nvSpPr>
        <p:spPr>
          <a:xfrm>
            <a:off x="6768763" y="542660"/>
            <a:ext cx="12546779" cy="838691"/>
          </a:xfrm>
          <a:prstGeom prst="rect">
            <a:avLst/>
          </a:prstGeom>
        </p:spPr>
        <p:txBody>
          <a:bodyPr wrap="square" lIns="0" tIns="0" rIns="0" bIns="0" rtlCol="0" anchor="t">
            <a:spAutoFit/>
          </a:bodyPr>
          <a:lstStyle/>
          <a:p>
            <a:pPr algn="ctr">
              <a:lnSpc>
                <a:spcPts val="6998"/>
              </a:lnSpc>
            </a:pPr>
            <a:r>
              <a:rPr lang="en-US" sz="5000" b="1" spc="118">
                <a:solidFill>
                  <a:srgbClr val="000000"/>
                </a:solidFill>
                <a:latin typeface="Girl Scout 2"/>
              </a:rPr>
              <a:t>Asheville Experience Center</a:t>
            </a:r>
            <a:endParaRPr lang="en-US"/>
          </a:p>
        </p:txBody>
      </p:sp>
      <p:sp>
        <p:nvSpPr>
          <p:cNvPr id="2" name="Freeform 2">
            <a:extLst>
              <a:ext uri="{FF2B5EF4-FFF2-40B4-BE49-F238E27FC236}">
                <a16:creationId xmlns:a16="http://schemas.microsoft.com/office/drawing/2014/main" id="{1B56C7D0-DC7E-C6F5-D3D0-E4ADE92C3B3C}"/>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5" name="TextBox 4">
            <a:extLst>
              <a:ext uri="{FF2B5EF4-FFF2-40B4-BE49-F238E27FC236}">
                <a16:creationId xmlns:a16="http://schemas.microsoft.com/office/drawing/2014/main" id="{8CD97AD5-CBA0-FC8D-AEA8-6B8CE0CD6157}"/>
              </a:ext>
            </a:extLst>
          </p:cNvPr>
          <p:cNvSpPr txBox="1"/>
          <p:nvPr/>
        </p:nvSpPr>
        <p:spPr>
          <a:xfrm>
            <a:off x="8073712" y="1676367"/>
            <a:ext cx="9936879"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rgbClr val="333333"/>
                </a:solidFill>
                <a:highlight>
                  <a:srgbClr val="FFFFFF"/>
                </a:highlight>
                <a:latin typeface="Girl Scout Text Book"/>
                <a:ea typeface="Calibri"/>
                <a:cs typeface="Calibri"/>
              </a:rPr>
              <a:t>We</a:t>
            </a:r>
            <a:r>
              <a:rPr lang="en-US" sz="2200" dirty="0">
                <a:solidFill>
                  <a:srgbClr val="333333"/>
                </a:solidFill>
                <a:highlight>
                  <a:srgbClr val="FFFFFF"/>
                </a:highlight>
                <a:latin typeface="Girl Scout Text Book"/>
                <a:ea typeface="+mn-lt"/>
                <a:cs typeface="+mn-lt"/>
              </a:rPr>
              <a:t> are excited to announce a NEW resource to accommodate troop travels- </a:t>
            </a:r>
            <a:r>
              <a:rPr lang="en-US" sz="2200" dirty="0">
                <a:solidFill>
                  <a:srgbClr val="333333"/>
                </a:solidFill>
                <a:highlight>
                  <a:srgbClr val="FFFFFF"/>
                </a:highlight>
                <a:latin typeface="Girl Scout Text Book"/>
                <a:ea typeface="Calibri"/>
                <a:cs typeface="Calibri"/>
              </a:rPr>
              <a:t>the Asheville Experience</a:t>
            </a:r>
            <a:r>
              <a:rPr lang="en-US" sz="2200" dirty="0">
                <a:solidFill>
                  <a:srgbClr val="333333"/>
                </a:solidFill>
                <a:highlight>
                  <a:srgbClr val="FFFFFF"/>
                </a:highlight>
                <a:latin typeface="Girl Scout Text Book"/>
                <a:ea typeface="+mn-lt"/>
                <a:cs typeface="+mn-lt"/>
              </a:rPr>
              <a:t> </a:t>
            </a:r>
            <a:r>
              <a:rPr lang="en-US" sz="2200" dirty="0">
                <a:solidFill>
                  <a:srgbClr val="333333"/>
                </a:solidFill>
                <a:highlight>
                  <a:srgbClr val="FFFFFF"/>
                </a:highlight>
                <a:latin typeface="Girl Scout Text Book"/>
                <a:ea typeface="Calibri"/>
                <a:cs typeface="Calibri"/>
              </a:rPr>
              <a:t>Center</a:t>
            </a:r>
            <a:r>
              <a:rPr lang="en-US" sz="2200" dirty="0">
                <a:solidFill>
                  <a:srgbClr val="333333"/>
                </a:solidFill>
                <a:highlight>
                  <a:srgbClr val="FFFFFF"/>
                </a:highlight>
                <a:latin typeface="Girl Scout Text Book"/>
                <a:ea typeface="+mn-lt"/>
                <a:cs typeface="+mn-lt"/>
              </a:rPr>
              <a:t>! This space can be reserved for free and provides a unique space for troop sleepovers, meetings or programs.</a:t>
            </a:r>
            <a:endParaRPr lang="en-US" sz="2200" dirty="0">
              <a:solidFill>
                <a:srgbClr val="333333"/>
              </a:solidFill>
              <a:highlight>
                <a:srgbClr val="FFFFFF"/>
              </a:highlight>
              <a:latin typeface="Girl Scout Text Book"/>
              <a:ea typeface="Calibri"/>
              <a:cs typeface="Calibri"/>
            </a:endParaRPr>
          </a:p>
          <a:p>
            <a:endParaRPr lang="en-US" sz="3000" dirty="0">
              <a:latin typeface="Girl Scout Text Book"/>
              <a:ea typeface="Calibri"/>
              <a:cs typeface="Calibri"/>
            </a:endParaRPr>
          </a:p>
        </p:txBody>
      </p:sp>
      <p:sp>
        <p:nvSpPr>
          <p:cNvPr id="6" name="Freeform 3" descr="A purple flower shaped object&#10;&#10;AI-generated content may be incorrect.">
            <a:extLst>
              <a:ext uri="{FF2B5EF4-FFF2-40B4-BE49-F238E27FC236}">
                <a16:creationId xmlns:a16="http://schemas.microsoft.com/office/drawing/2014/main" id="{CDE67626-A9BA-576C-EAD1-5B0FF1AEBD19}"/>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pic>
        <p:nvPicPr>
          <p:cNvPr id="4" name="Picture 3" descr="A room with a table and chairs&#10;&#10;AI-generated content may be incorrect.">
            <a:extLst>
              <a:ext uri="{FF2B5EF4-FFF2-40B4-BE49-F238E27FC236}">
                <a16:creationId xmlns:a16="http://schemas.microsoft.com/office/drawing/2014/main" id="{DD277446-4500-6F6C-658D-30DF050B9EDD}"/>
              </a:ext>
            </a:extLst>
          </p:cNvPr>
          <p:cNvPicPr>
            <a:picLocks noChangeAspect="1"/>
          </p:cNvPicPr>
          <p:nvPr/>
        </p:nvPicPr>
        <p:blipFill>
          <a:blip r:embed="rId5"/>
          <a:srcRect t="8730" r="964" b="22857"/>
          <a:stretch>
            <a:fillRect/>
          </a:stretch>
        </p:blipFill>
        <p:spPr>
          <a:xfrm>
            <a:off x="9302732" y="3584582"/>
            <a:ext cx="7141348" cy="6385931"/>
          </a:xfrm>
          <a:prstGeom prst="rect">
            <a:avLst/>
          </a:prstGeom>
        </p:spPr>
      </p:pic>
    </p:spTree>
    <p:extLst>
      <p:ext uri="{BB962C8B-B14F-4D97-AF65-F5344CB8AC3E}">
        <p14:creationId xmlns:p14="http://schemas.microsoft.com/office/powerpoint/2010/main" val="10425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D1591-242D-998D-EFA7-9B05DD1E8D6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C61FC3A-CF26-46E8-AE8D-10A6489AA0D0}"/>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494BD7AC-8A56-1861-C8C3-29D26DFF1359}"/>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D5234719-39A2-BA32-0FCC-A8C42D6DD82A}"/>
              </a:ext>
            </a:extLst>
          </p:cNvPr>
          <p:cNvSpPr txBox="1"/>
          <p:nvPr/>
        </p:nvSpPr>
        <p:spPr>
          <a:xfrm>
            <a:off x="9144000" y="483472"/>
            <a:ext cx="8123285" cy="824521"/>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Camp Property Updates</a:t>
            </a:r>
            <a:endParaRPr lang="en-US" sz="5000" spc="118">
              <a:solidFill>
                <a:srgbClr val="000000"/>
              </a:solidFill>
              <a:latin typeface="Girl Scout 2"/>
              <a:ea typeface="Girl Scout 2"/>
              <a:cs typeface="Girl Scout 2"/>
            </a:endParaRPr>
          </a:p>
        </p:txBody>
      </p:sp>
      <p:sp>
        <p:nvSpPr>
          <p:cNvPr id="6" name="TextBox 5">
            <a:extLst>
              <a:ext uri="{FF2B5EF4-FFF2-40B4-BE49-F238E27FC236}">
                <a16:creationId xmlns:a16="http://schemas.microsoft.com/office/drawing/2014/main" id="{1A04D27C-64D9-9054-229D-FFAD9C85C8E6}"/>
              </a:ext>
            </a:extLst>
          </p:cNvPr>
          <p:cNvSpPr txBox="1"/>
          <p:nvPr/>
        </p:nvSpPr>
        <p:spPr>
          <a:xfrm>
            <a:off x="8079504" y="1748657"/>
            <a:ext cx="9849908"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u="sng" dirty="0">
                <a:latin typeface="Girl Scout Text Book"/>
                <a:ea typeface="Calibri"/>
                <a:cs typeface="Calibri"/>
              </a:rPr>
              <a:t>Camp Ginger Cascades</a:t>
            </a:r>
            <a:endParaRPr lang="en-US" sz="3200" u="sng" dirty="0">
              <a:latin typeface="Girl Scout Text Book"/>
              <a:ea typeface="Calibri"/>
              <a:cs typeface="Calibri"/>
            </a:endParaRPr>
          </a:p>
          <a:p>
            <a:r>
              <a:rPr lang="en-US" sz="2800" dirty="0">
                <a:latin typeface="Girl Scout Text Book"/>
                <a:ea typeface="Calibri"/>
                <a:cs typeface="Calibri"/>
              </a:rPr>
              <a:t> </a:t>
            </a:r>
          </a:p>
          <a:p>
            <a:r>
              <a:rPr lang="en-US" sz="2800" dirty="0">
                <a:latin typeface="Girl Scout Text Book"/>
                <a:ea typeface="Calibri"/>
                <a:cs typeface="Calibri"/>
              </a:rPr>
              <a:t>Current Projects:</a:t>
            </a:r>
            <a:br>
              <a:rPr lang="en-US" sz="2800" dirty="0">
                <a:latin typeface="Girl Scout Text Book"/>
                <a:ea typeface="Calibri"/>
                <a:cs typeface="Calibri"/>
              </a:rPr>
            </a:br>
            <a:r>
              <a:rPr lang="en-US" sz="2800" dirty="0">
                <a:latin typeface="Girl Scout Text Book"/>
                <a:ea typeface="Calibri"/>
                <a:cs typeface="Calibri"/>
              </a:rPr>
              <a:t> - Rocky Ridge Roofs</a:t>
            </a:r>
            <a:br>
              <a:rPr lang="en-US" sz="2800" dirty="0">
                <a:latin typeface="Girl Scout Text Book"/>
                <a:ea typeface="Calibri"/>
                <a:cs typeface="Calibri"/>
              </a:rPr>
            </a:br>
            <a:r>
              <a:rPr lang="en-US" sz="2800" dirty="0">
                <a:latin typeface="Girl Scout Text Book"/>
                <a:ea typeface="Calibri"/>
                <a:cs typeface="Calibri"/>
              </a:rPr>
              <a:t> - Dining Hall Roof</a:t>
            </a:r>
            <a:br>
              <a:rPr lang="en-US" sz="2800" dirty="0">
                <a:latin typeface="Girl Scout Text Book"/>
                <a:ea typeface="Calibri"/>
                <a:cs typeface="Calibri"/>
              </a:rPr>
            </a:br>
            <a:r>
              <a:rPr lang="en-US" sz="2800" dirty="0">
                <a:latin typeface="Girl Scout Text Book"/>
                <a:ea typeface="Calibri"/>
                <a:cs typeface="Calibri"/>
              </a:rPr>
              <a:t> - Dining Hall/Troop House Decks</a:t>
            </a:r>
            <a:br>
              <a:rPr lang="en-US" sz="2800" dirty="0">
                <a:latin typeface="Girl Scout Text Book"/>
                <a:ea typeface="Calibri"/>
                <a:cs typeface="Calibri"/>
              </a:rPr>
            </a:br>
            <a:r>
              <a:rPr lang="en-US" sz="2800" dirty="0">
                <a:latin typeface="Girl Scout Text Book"/>
                <a:ea typeface="Calibri"/>
                <a:cs typeface="Calibri"/>
              </a:rPr>
              <a:t> - Trail Clean Up</a:t>
            </a:r>
            <a:br>
              <a:rPr lang="en-US" sz="2800" dirty="0">
                <a:latin typeface="Girl Scout Text Book"/>
                <a:ea typeface="Calibri"/>
                <a:cs typeface="Calibri"/>
              </a:rPr>
            </a:br>
            <a:r>
              <a:rPr lang="en-US" sz="2800" dirty="0">
                <a:latin typeface="Girl Scout Text Book"/>
                <a:ea typeface="Calibri"/>
                <a:cs typeface="Calibri"/>
              </a:rPr>
              <a:t> - Clean/Sterilize Water System </a:t>
            </a:r>
            <a:br>
              <a:rPr lang="en-US" sz="2800" dirty="0">
                <a:latin typeface="Girl Scout Text Book"/>
                <a:ea typeface="Calibri"/>
                <a:cs typeface="Calibri"/>
              </a:rPr>
            </a:br>
            <a:r>
              <a:rPr lang="en-US" sz="2800" dirty="0">
                <a:latin typeface="Girl Scout Text Book"/>
                <a:ea typeface="Calibri"/>
                <a:cs typeface="Calibri"/>
              </a:rPr>
              <a:t> - Repair Road</a:t>
            </a:r>
            <a:br>
              <a:rPr lang="en-US" sz="2800" dirty="0">
                <a:latin typeface="Girl Scout Text Book"/>
                <a:ea typeface="Calibri"/>
                <a:cs typeface="Calibri"/>
              </a:rPr>
            </a:br>
            <a:r>
              <a:rPr lang="en-US" sz="2800" dirty="0">
                <a:latin typeface="Girl Scout Text Book"/>
                <a:ea typeface="Calibri"/>
                <a:cs typeface="Calibri"/>
              </a:rPr>
              <a:t> - Director’s House</a:t>
            </a:r>
          </a:p>
          <a:p>
            <a:r>
              <a:rPr lang="en-US" sz="2800" dirty="0">
                <a:latin typeface="Girl Scout Text Book"/>
                <a:ea typeface="Calibri"/>
                <a:cs typeface="Calibri"/>
              </a:rPr>
              <a:t> - Pool</a:t>
            </a:r>
          </a:p>
          <a:p>
            <a:endParaRPr lang="en-US" sz="2200" dirty="0">
              <a:latin typeface="Girl Scout Text Book"/>
              <a:ea typeface="Calibri"/>
              <a:cs typeface="Calibri"/>
            </a:endParaRPr>
          </a:p>
          <a:p>
            <a:endParaRPr lang="en-US" sz="2200" dirty="0">
              <a:latin typeface="Girl Scout Text Book"/>
              <a:ea typeface="Calibri"/>
              <a:cs typeface="Calibri"/>
            </a:endParaRPr>
          </a:p>
          <a:p>
            <a:pPr indent="-457200">
              <a:buFont typeface="Arial"/>
              <a:buChar char="•"/>
            </a:pPr>
            <a:endParaRPr lang="en-US" sz="2200" dirty="0">
              <a:latin typeface="Girl Scout Text Book"/>
              <a:ea typeface="Calibri"/>
              <a:cs typeface="Calibri"/>
            </a:endParaRPr>
          </a:p>
        </p:txBody>
      </p:sp>
    </p:spTree>
    <p:extLst>
      <p:ext uri="{BB962C8B-B14F-4D97-AF65-F5344CB8AC3E}">
        <p14:creationId xmlns:p14="http://schemas.microsoft.com/office/powerpoint/2010/main" val="3562062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58DE9-52A1-6DDF-96C9-F2D563CE3D2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73FFBAE-A38D-CC3F-4E81-D86B532E4986}"/>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CE602E0B-722C-A338-6906-940C4672CB32}"/>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AF49B9DE-9B3C-5D6D-4E49-BA1F93794FEB}"/>
              </a:ext>
            </a:extLst>
          </p:cNvPr>
          <p:cNvSpPr txBox="1"/>
          <p:nvPr/>
        </p:nvSpPr>
        <p:spPr>
          <a:xfrm>
            <a:off x="9144000" y="483472"/>
            <a:ext cx="8123285" cy="824521"/>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Camp Property Updates</a:t>
            </a:r>
            <a:endParaRPr lang="en-US" sz="5000" spc="118">
              <a:solidFill>
                <a:srgbClr val="000000"/>
              </a:solidFill>
              <a:latin typeface="Girl Scout 2"/>
              <a:ea typeface="Girl Scout 2"/>
              <a:cs typeface="Girl Scout 2"/>
            </a:endParaRPr>
          </a:p>
        </p:txBody>
      </p:sp>
      <p:sp>
        <p:nvSpPr>
          <p:cNvPr id="6" name="TextBox 5">
            <a:extLst>
              <a:ext uri="{FF2B5EF4-FFF2-40B4-BE49-F238E27FC236}">
                <a16:creationId xmlns:a16="http://schemas.microsoft.com/office/drawing/2014/main" id="{516BE5A0-113F-7814-8BBC-47D07EC3DFAC}"/>
              </a:ext>
            </a:extLst>
          </p:cNvPr>
          <p:cNvSpPr txBox="1"/>
          <p:nvPr/>
        </p:nvSpPr>
        <p:spPr>
          <a:xfrm>
            <a:off x="8127838" y="1392257"/>
            <a:ext cx="9849908" cy="83253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u="sng" dirty="0" err="1">
                <a:latin typeface="Girl Scout 1"/>
                <a:ea typeface="Calibri"/>
                <a:cs typeface="Calibri"/>
              </a:rPr>
              <a:t>Keyauwee</a:t>
            </a:r>
            <a:r>
              <a:rPr lang="en-US" sz="3200" b="1" u="sng" dirty="0">
                <a:latin typeface="Girl Scout 1"/>
                <a:ea typeface="Calibri"/>
                <a:cs typeface="Calibri"/>
              </a:rPr>
              <a:t> Program Center</a:t>
            </a:r>
            <a:endParaRPr lang="en-US" sz="3200" u="sng" dirty="0">
              <a:latin typeface="Girl Scout 1"/>
              <a:ea typeface="Calibri"/>
              <a:cs typeface="Calibri"/>
            </a:endParaRPr>
          </a:p>
          <a:p>
            <a:r>
              <a:rPr lang="en-US" sz="2800" dirty="0">
                <a:latin typeface="Calibri"/>
                <a:ea typeface="Calibri"/>
                <a:cs typeface="Calibri"/>
              </a:rPr>
              <a:t> </a:t>
            </a:r>
          </a:p>
          <a:p>
            <a:r>
              <a:rPr lang="en-US" sz="2800" dirty="0">
                <a:latin typeface="Girl Scout Text Book"/>
                <a:ea typeface="Calibri"/>
                <a:cs typeface="Calibri"/>
              </a:rPr>
              <a:t>March 28 Volunteer Day= 52 volunteers</a:t>
            </a:r>
          </a:p>
          <a:p>
            <a:endParaRPr lang="en-US" sz="2800" dirty="0">
              <a:latin typeface="Girl Scout Text Book"/>
              <a:ea typeface="Calibri"/>
              <a:cs typeface="Calibri"/>
            </a:endParaRPr>
          </a:p>
          <a:p>
            <a:r>
              <a:rPr lang="en-US" sz="2800" dirty="0">
                <a:latin typeface="Girl Scout Text Book"/>
                <a:ea typeface="Calibri"/>
                <a:cs typeface="Calibri"/>
              </a:rPr>
              <a:t>Current Projects Around Camp:</a:t>
            </a:r>
          </a:p>
          <a:p>
            <a:r>
              <a:rPr lang="en-US" sz="2800" dirty="0">
                <a:latin typeface="Girl Scout Text Book"/>
                <a:ea typeface="Calibri"/>
                <a:cs typeface="Calibri"/>
              </a:rPr>
              <a:t> - Pool Repairs </a:t>
            </a:r>
          </a:p>
          <a:p>
            <a:r>
              <a:rPr lang="en-US" sz="2800" dirty="0">
                <a:latin typeface="Girl Scout Text Book"/>
                <a:ea typeface="Calibri"/>
                <a:cs typeface="Calibri"/>
              </a:rPr>
              <a:t>  -Fixing Cracks</a:t>
            </a:r>
          </a:p>
          <a:p>
            <a:r>
              <a:rPr lang="en-US" sz="2800" dirty="0">
                <a:latin typeface="Girl Scout Text Book"/>
                <a:ea typeface="Calibri"/>
                <a:cs typeface="Calibri"/>
              </a:rPr>
              <a:t>  -Repairing Tiles and Grout</a:t>
            </a:r>
          </a:p>
          <a:p>
            <a:r>
              <a:rPr lang="en-US" sz="2800" dirty="0">
                <a:latin typeface="Girl Scout Text Book"/>
                <a:ea typeface="Calibri"/>
                <a:cs typeface="Calibri"/>
              </a:rPr>
              <a:t>  -Painting the Entire Pool</a:t>
            </a:r>
          </a:p>
          <a:p>
            <a:r>
              <a:rPr lang="en-US" sz="2800" dirty="0">
                <a:latin typeface="Girl Scout Text Book"/>
                <a:ea typeface="Calibri"/>
                <a:cs typeface="Calibri"/>
              </a:rPr>
              <a:t> - Amphitheatre Stage Demo</a:t>
            </a:r>
          </a:p>
          <a:p>
            <a:r>
              <a:rPr lang="en-US" sz="2800" dirty="0">
                <a:latin typeface="Girl Scout Text Book"/>
                <a:ea typeface="Calibri"/>
                <a:cs typeface="Calibri"/>
              </a:rPr>
              <a:t> - Dining Hall Retaining Wall Rebuild</a:t>
            </a:r>
          </a:p>
          <a:p>
            <a:r>
              <a:rPr lang="en-US" sz="2800" dirty="0">
                <a:latin typeface="Girl Scout Text Book"/>
                <a:ea typeface="Calibri"/>
                <a:cs typeface="Calibri"/>
              </a:rPr>
              <a:t> - New Roofs on Savannah, Caraway and Climbing Shed</a:t>
            </a:r>
          </a:p>
          <a:p>
            <a:r>
              <a:rPr lang="en-US" sz="2800" dirty="0">
                <a:latin typeface="Girl Scout Text Book"/>
                <a:ea typeface="Calibri"/>
                <a:cs typeface="Calibri"/>
              </a:rPr>
              <a:t> - Sally Williamson Flooring Shoring</a:t>
            </a:r>
          </a:p>
          <a:p>
            <a:r>
              <a:rPr lang="en-US" sz="2800" dirty="0">
                <a:latin typeface="Girl Scout Text Book"/>
                <a:ea typeface="Calibri"/>
                <a:cs typeface="Calibri"/>
              </a:rPr>
              <a:t> - New Run-In Shelter at Circle C</a:t>
            </a:r>
          </a:p>
          <a:p>
            <a:r>
              <a:rPr lang="en-US" sz="2800" dirty="0">
                <a:latin typeface="Girl Scout Text Book"/>
                <a:ea typeface="Calibri"/>
                <a:cs typeface="Calibri"/>
              </a:rPr>
              <a:t>    - Nature Center</a:t>
            </a:r>
          </a:p>
          <a:p>
            <a:r>
              <a:rPr lang="en-US" sz="2800" dirty="0">
                <a:latin typeface="Girl Scout Text Book"/>
                <a:ea typeface="Calibri"/>
                <a:cs typeface="Calibri"/>
              </a:rPr>
              <a:t> -"</a:t>
            </a:r>
            <a:r>
              <a:rPr lang="en-US" sz="2800" dirty="0" err="1">
                <a:latin typeface="Girl Scout Text Book"/>
                <a:ea typeface="Calibri"/>
                <a:cs typeface="Calibri"/>
              </a:rPr>
              <a:t>Summerizing</a:t>
            </a:r>
            <a:r>
              <a:rPr lang="en-US" sz="2800" dirty="0">
                <a:latin typeface="Girl Scout Text Book"/>
                <a:ea typeface="Calibri"/>
                <a:cs typeface="Calibri"/>
              </a:rPr>
              <a:t>" Camp </a:t>
            </a:r>
          </a:p>
          <a:p>
            <a:endParaRPr lang="en-US" sz="1700" dirty="0">
              <a:latin typeface="Girl Scout Text Book"/>
              <a:ea typeface="Calibri"/>
              <a:cs typeface="Calibri"/>
            </a:endParaRPr>
          </a:p>
          <a:p>
            <a:endParaRPr lang="en-US" sz="2200" dirty="0">
              <a:latin typeface="Calibri"/>
              <a:ea typeface="Calibri"/>
              <a:cs typeface="Calibri"/>
            </a:endParaRPr>
          </a:p>
          <a:p>
            <a:endParaRPr lang="en-US" sz="2200" dirty="0">
              <a:latin typeface="Calibri"/>
              <a:ea typeface="Calibri"/>
              <a:cs typeface="Calibri"/>
            </a:endParaRPr>
          </a:p>
          <a:p>
            <a:pPr indent="-457200">
              <a:buFont typeface="Arial"/>
              <a:buChar char="•"/>
            </a:pPr>
            <a:endParaRPr lang="en-US" sz="2200" dirty="0">
              <a:latin typeface="Girl Scout 1" panose="020B0604020202020204" charset="0"/>
              <a:ea typeface="Calibri"/>
              <a:cs typeface="Calibri"/>
            </a:endParaRPr>
          </a:p>
        </p:txBody>
      </p:sp>
    </p:spTree>
    <p:extLst>
      <p:ext uri="{BB962C8B-B14F-4D97-AF65-F5344CB8AC3E}">
        <p14:creationId xmlns:p14="http://schemas.microsoft.com/office/powerpoint/2010/main" val="893064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A852B-83A1-5B00-EBA1-DB8719E5C88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2BA83EB-3AE1-7BDC-B5D6-13163BA0B80A}"/>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54549863-BAC6-505C-CF65-493030A6A557}"/>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43F5E2B7-B7AE-678A-977A-AC4DD72A94B0}"/>
              </a:ext>
            </a:extLst>
          </p:cNvPr>
          <p:cNvSpPr txBox="1"/>
          <p:nvPr/>
        </p:nvSpPr>
        <p:spPr>
          <a:xfrm>
            <a:off x="7620001" y="483472"/>
            <a:ext cx="10511860" cy="824521"/>
          </a:xfrm>
          <a:prstGeom prst="rect">
            <a:avLst/>
          </a:prstGeom>
        </p:spPr>
        <p:txBody>
          <a:bodyPr wrap="square"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 Camp Property Updates</a:t>
            </a:r>
            <a:endParaRPr lang="en-US" sz="5000" spc="118">
              <a:solidFill>
                <a:srgbClr val="000000"/>
              </a:solidFill>
              <a:latin typeface="Girl Scout 2"/>
              <a:ea typeface="Girl Scout 2"/>
              <a:cs typeface="Girl Scout 2"/>
            </a:endParaRPr>
          </a:p>
        </p:txBody>
      </p:sp>
      <p:sp>
        <p:nvSpPr>
          <p:cNvPr id="6" name="TextBox 5">
            <a:extLst>
              <a:ext uri="{FF2B5EF4-FFF2-40B4-BE49-F238E27FC236}">
                <a16:creationId xmlns:a16="http://schemas.microsoft.com/office/drawing/2014/main" id="{5C88B239-CB7A-75C2-CCD0-41F276CAA798}"/>
              </a:ext>
            </a:extLst>
          </p:cNvPr>
          <p:cNvSpPr txBox="1"/>
          <p:nvPr/>
        </p:nvSpPr>
        <p:spPr>
          <a:xfrm>
            <a:off x="8127838" y="1392257"/>
            <a:ext cx="9849908" cy="86485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u="sng" dirty="0">
                <a:latin typeface="Girl Scout Text Book"/>
                <a:ea typeface="Calibri"/>
                <a:cs typeface="Calibri"/>
              </a:rPr>
              <a:t>Camp Pisgah </a:t>
            </a:r>
            <a:endParaRPr lang="en-US" sz="3200" dirty="0">
              <a:latin typeface="Girl Scout Text Book"/>
              <a:ea typeface="Calibri"/>
              <a:cs typeface="Calibri"/>
            </a:endParaRPr>
          </a:p>
          <a:p>
            <a:r>
              <a:rPr lang="en-US" sz="2800" dirty="0">
                <a:latin typeface="Girl Scout Text Book"/>
                <a:ea typeface="Calibri"/>
                <a:cs typeface="Calibri"/>
              </a:rPr>
              <a:t> </a:t>
            </a:r>
          </a:p>
          <a:p>
            <a:r>
              <a:rPr lang="en-US" sz="2800" dirty="0">
                <a:latin typeface="Girl Scout Text Book"/>
                <a:ea typeface="Calibri"/>
                <a:cs typeface="Calibri"/>
              </a:rPr>
              <a:t> New Ranger- Charlie Alsup </a:t>
            </a:r>
          </a:p>
          <a:p>
            <a:r>
              <a:rPr lang="en-US" sz="2800" dirty="0">
                <a:latin typeface="Girl Scout Text Book"/>
                <a:ea typeface="Calibri"/>
                <a:cs typeface="Calibri"/>
              </a:rPr>
              <a:t>  - Working on getting water back on.</a:t>
            </a:r>
            <a:br>
              <a:rPr lang="en-US" sz="2800" dirty="0">
                <a:latin typeface="Girl Scout Text Book"/>
                <a:ea typeface="Calibri"/>
                <a:cs typeface="Calibri"/>
              </a:rPr>
            </a:br>
            <a:br>
              <a:rPr lang="en-US" sz="2800" dirty="0">
                <a:latin typeface="Girl Scout Text Book"/>
                <a:ea typeface="Calibri"/>
                <a:cs typeface="Calibri"/>
              </a:rPr>
            </a:br>
            <a:r>
              <a:rPr lang="en-US" sz="2800" dirty="0">
                <a:latin typeface="Girl Scout Text Book"/>
                <a:ea typeface="Calibri"/>
                <a:cs typeface="Calibri"/>
              </a:rPr>
              <a:t> Water Inspection Passed! </a:t>
            </a:r>
            <a:br>
              <a:rPr lang="en-US" sz="2800" dirty="0">
                <a:latin typeface="Girl Scout Text Book"/>
                <a:ea typeface="Calibri"/>
                <a:cs typeface="Calibri"/>
              </a:rPr>
            </a:br>
            <a:r>
              <a:rPr lang="en-US" sz="2800" dirty="0">
                <a:latin typeface="Girl Scout Text Book"/>
                <a:ea typeface="Calibri"/>
                <a:cs typeface="Calibri"/>
              </a:rPr>
              <a:t> </a:t>
            </a:r>
            <a:r>
              <a:rPr lang="en-US" sz="2800" i="1" dirty="0">
                <a:latin typeface="Girl Scout Text Book"/>
                <a:ea typeface="Calibri"/>
                <a:cs typeface="Calibri"/>
              </a:rPr>
              <a:t> -</a:t>
            </a:r>
            <a:r>
              <a:rPr lang="en-US" sz="2400" i="1" dirty="0">
                <a:latin typeface="Girl Scout Text Book"/>
                <a:ea typeface="Calibri"/>
                <a:cs typeface="Calibri"/>
              </a:rPr>
              <a:t>Total Coliform is very common and comes from any growth in the 	water lines due to </a:t>
            </a:r>
            <a:r>
              <a:rPr lang="en-US" sz="2400" i="1" u="sng" dirty="0">
                <a:latin typeface="Girl Scout Text Book"/>
                <a:ea typeface="Calibri"/>
                <a:cs typeface="Calibri"/>
              </a:rPr>
              <a:t>stagnancy</a:t>
            </a:r>
            <a:r>
              <a:rPr lang="en-US" sz="2400" i="1" dirty="0">
                <a:latin typeface="Girl Scout Text Book"/>
                <a:ea typeface="Calibri"/>
                <a:cs typeface="Calibri"/>
              </a:rPr>
              <a:t> or intrusion from outsides sources 	(i.e. broken lines). It is NOT E. Coli.</a:t>
            </a:r>
            <a:br>
              <a:rPr lang="en-US" sz="2800" i="1" u="sng" dirty="0">
                <a:latin typeface="Girl Scout Text Book"/>
                <a:ea typeface="Calibri"/>
                <a:cs typeface="Calibri"/>
              </a:rPr>
            </a:br>
            <a:br>
              <a:rPr lang="en-US" sz="2800" i="1" u="sng" dirty="0">
                <a:latin typeface="Girl Scout Text Book"/>
                <a:ea typeface="Calibri"/>
                <a:cs typeface="Calibri"/>
              </a:rPr>
            </a:br>
            <a:r>
              <a:rPr lang="en-US" sz="2800" i="1" dirty="0">
                <a:latin typeface="Girl Scout Text Book"/>
                <a:ea typeface="Calibri"/>
                <a:cs typeface="Calibri"/>
              </a:rPr>
              <a:t> </a:t>
            </a:r>
            <a:r>
              <a:rPr lang="en-US" sz="2800" dirty="0">
                <a:latin typeface="Girl Scout Text Book"/>
                <a:ea typeface="Calibri"/>
                <a:cs typeface="Calibri"/>
              </a:rPr>
              <a:t>May 9: Camp Pisgah Volunteer Workday!</a:t>
            </a:r>
            <a:br>
              <a:rPr lang="en-US" sz="2800" dirty="0">
                <a:latin typeface="Girl Scout Text Book"/>
                <a:ea typeface="Calibri"/>
                <a:cs typeface="Calibri"/>
              </a:rPr>
            </a:br>
            <a:br>
              <a:rPr lang="en-US" sz="2800" dirty="0">
                <a:latin typeface="Girl Scout Text Book"/>
                <a:ea typeface="Calibri"/>
                <a:cs typeface="Calibri"/>
              </a:rPr>
            </a:br>
            <a:r>
              <a:rPr lang="en-US" sz="2800" dirty="0">
                <a:latin typeface="Girl Scout Text Book"/>
                <a:ea typeface="Calibri"/>
                <a:cs typeface="Calibri"/>
              </a:rPr>
              <a:t> May 5: Registration Opens for Troop Reservations!</a:t>
            </a:r>
            <a:br>
              <a:rPr lang="en-US" sz="2800" dirty="0">
                <a:latin typeface="Girl Scout Text Book"/>
                <a:ea typeface="Calibri"/>
                <a:cs typeface="Calibri"/>
              </a:rPr>
            </a:br>
            <a:br>
              <a:rPr lang="en-US" sz="2800" dirty="0">
                <a:latin typeface="Girl Scout Text Book"/>
                <a:ea typeface="Calibri"/>
                <a:cs typeface="Calibri"/>
              </a:rPr>
            </a:br>
            <a:r>
              <a:rPr lang="en-US" sz="2800" dirty="0">
                <a:latin typeface="Girl Scout Text Book"/>
                <a:ea typeface="Calibri"/>
                <a:cs typeface="Calibri"/>
              </a:rPr>
              <a:t> May 15: Camp Pisgah Officially Re-opens!</a:t>
            </a:r>
            <a:endParaRPr lang="en-US" sz="2800" dirty="0">
              <a:latin typeface="Girl Scout Text Book"/>
            </a:endParaRPr>
          </a:p>
          <a:p>
            <a:r>
              <a:rPr lang="en-US" sz="2800" dirty="0">
                <a:latin typeface="Girl Scout Text Book"/>
                <a:ea typeface="Calibri"/>
                <a:cs typeface="Calibri"/>
              </a:rPr>
              <a:t> </a:t>
            </a:r>
            <a:r>
              <a:rPr lang="en-US" sz="2400" i="1" dirty="0">
                <a:latin typeface="Girl Scout Text Book"/>
                <a:ea typeface="Calibri"/>
                <a:cs typeface="Calibri"/>
              </a:rPr>
              <a:t>Programming will be limited this summer to self-guided programs. 	(Archery, Boating, Arts &amp; Crafts and Nature Hikes) </a:t>
            </a:r>
          </a:p>
          <a:p>
            <a:r>
              <a:rPr lang="en-US" sz="2200" dirty="0">
                <a:latin typeface="Girl Scout Text Book"/>
                <a:ea typeface="Calibri"/>
                <a:cs typeface="Calibri"/>
              </a:rPr>
              <a:t> </a:t>
            </a:r>
          </a:p>
          <a:p>
            <a:endParaRPr lang="en-US" sz="2200" dirty="0">
              <a:latin typeface="Girl Scout Text Book"/>
              <a:ea typeface="Calibri"/>
              <a:cs typeface="Calibri"/>
            </a:endParaRPr>
          </a:p>
          <a:p>
            <a:endParaRPr lang="en-US" sz="2200" dirty="0">
              <a:latin typeface="Girl Scout Text Book"/>
              <a:ea typeface="Calibri"/>
              <a:cs typeface="Calibri"/>
            </a:endParaRPr>
          </a:p>
          <a:p>
            <a:pPr indent="-457200">
              <a:buFont typeface="Arial"/>
              <a:buChar char="•"/>
            </a:pPr>
            <a:endParaRPr lang="en-US" sz="2200" dirty="0">
              <a:latin typeface="Girl Scout Text Book"/>
              <a:ea typeface="Calibri"/>
              <a:cs typeface="Calibri"/>
            </a:endParaRPr>
          </a:p>
        </p:txBody>
      </p:sp>
    </p:spTree>
    <p:extLst>
      <p:ext uri="{BB962C8B-B14F-4D97-AF65-F5344CB8AC3E}">
        <p14:creationId xmlns:p14="http://schemas.microsoft.com/office/powerpoint/2010/main" val="531958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ECB06-EB59-FCD9-D0F9-7BCCE340BFC0}"/>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9DC8E0DE-14F6-7627-6CFF-9FA6001C89E4}"/>
              </a:ext>
            </a:extLst>
          </p:cNvPr>
          <p:cNvSpPr txBox="1"/>
          <p:nvPr/>
        </p:nvSpPr>
        <p:spPr>
          <a:xfrm>
            <a:off x="6768763" y="722274"/>
            <a:ext cx="12546779" cy="838691"/>
          </a:xfrm>
          <a:prstGeom prst="rect">
            <a:avLst/>
          </a:prstGeom>
        </p:spPr>
        <p:txBody>
          <a:bodyPr wrap="square" lIns="0" tIns="0" rIns="0" bIns="0" rtlCol="0" anchor="t">
            <a:spAutoFit/>
          </a:bodyPr>
          <a:lstStyle/>
          <a:p>
            <a:pPr algn="ctr">
              <a:lnSpc>
                <a:spcPts val="6999"/>
              </a:lnSpc>
            </a:pPr>
            <a:r>
              <a:rPr lang="en-US" sz="5000" b="1" spc="118">
                <a:solidFill>
                  <a:srgbClr val="000000"/>
                </a:solidFill>
                <a:latin typeface="Girl Scout 2"/>
              </a:rPr>
              <a:t>Outdoor Experience Updates</a:t>
            </a:r>
            <a:endParaRPr lang="en-US" sz="5000" b="1">
              <a:ea typeface="Calibri"/>
              <a:cs typeface="Calibri"/>
            </a:endParaRPr>
          </a:p>
        </p:txBody>
      </p:sp>
      <p:sp>
        <p:nvSpPr>
          <p:cNvPr id="2" name="Freeform 2">
            <a:extLst>
              <a:ext uri="{FF2B5EF4-FFF2-40B4-BE49-F238E27FC236}">
                <a16:creationId xmlns:a16="http://schemas.microsoft.com/office/drawing/2014/main" id="{29D25D13-E853-FB1B-A4F9-CF37842D325F}"/>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6" name="Freeform 3" descr="A purple flower shaped object&#10;&#10;AI-generated content may be incorrect.">
            <a:extLst>
              <a:ext uri="{FF2B5EF4-FFF2-40B4-BE49-F238E27FC236}">
                <a16:creationId xmlns:a16="http://schemas.microsoft.com/office/drawing/2014/main" id="{C8EA5BAB-7F00-C4DB-D601-6126B37AC50F}"/>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5" name="TextBox 4">
            <a:extLst>
              <a:ext uri="{FF2B5EF4-FFF2-40B4-BE49-F238E27FC236}">
                <a16:creationId xmlns:a16="http://schemas.microsoft.com/office/drawing/2014/main" id="{3B45E555-1A27-29C7-AA99-BA1D41DA8DB7}"/>
              </a:ext>
            </a:extLst>
          </p:cNvPr>
          <p:cNvSpPr txBox="1"/>
          <p:nvPr/>
        </p:nvSpPr>
        <p:spPr>
          <a:xfrm>
            <a:off x="8113184" y="2051680"/>
            <a:ext cx="9849908" cy="86946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Girl Scout 1" panose="020B0604020202020204" charset="0"/>
                <a:ea typeface="Calibri"/>
                <a:cs typeface="Calibri"/>
              </a:rPr>
              <a:t>Plan for Future Programming</a:t>
            </a:r>
          </a:p>
          <a:p>
            <a:endParaRPr lang="en-US" sz="2800" dirty="0">
              <a:latin typeface="Girl Scout 1" panose="020B0604020202020204" charset="0"/>
              <a:ea typeface="Calibri"/>
              <a:cs typeface="Calibri"/>
            </a:endParaRPr>
          </a:p>
          <a:p>
            <a:r>
              <a:rPr lang="en-US" sz="2800" dirty="0">
                <a:latin typeface="Girl Scout 1" panose="020B0604020202020204" charset="0"/>
                <a:ea typeface="Calibri"/>
                <a:cs typeface="Calibri"/>
              </a:rPr>
              <a:t> </a:t>
            </a:r>
            <a:r>
              <a:rPr lang="en-US" sz="2800" b="1" u="sng" dirty="0">
                <a:latin typeface="Girl Scout 1" panose="020B0604020202020204" charset="0"/>
                <a:ea typeface="Calibri"/>
                <a:cs typeface="Calibri"/>
              </a:rPr>
              <a:t>Fall 2026:</a:t>
            </a:r>
          </a:p>
          <a:p>
            <a:r>
              <a:rPr lang="en-US" sz="2800" dirty="0">
                <a:latin typeface="Girl Scout 1" panose="020B0604020202020204" charset="0"/>
                <a:ea typeface="Calibri"/>
                <a:cs typeface="Calibri"/>
              </a:rPr>
              <a:t> - Hire 5 Programmers </a:t>
            </a:r>
            <a:r>
              <a:rPr lang="en-US" sz="2800" i="1" dirty="0">
                <a:latin typeface="Girl Scout 1" panose="020B0604020202020204" charset="0"/>
                <a:ea typeface="Calibri"/>
                <a:cs typeface="Calibri"/>
              </a:rPr>
              <a:t>(3 at CP and 2 at KPC. Will add more when CGC opens.)</a:t>
            </a:r>
            <a:endParaRPr lang="en-US" sz="2800" dirty="0">
              <a:latin typeface="Girl Scout 1" panose="020B0604020202020204" charset="0"/>
              <a:ea typeface="Calibri"/>
              <a:cs typeface="Calibri"/>
            </a:endParaRPr>
          </a:p>
          <a:p>
            <a:r>
              <a:rPr lang="en-US" sz="2800" dirty="0">
                <a:latin typeface="Girl Scout 1" panose="020B0604020202020204" charset="0"/>
                <a:ea typeface="Calibri"/>
                <a:cs typeface="Calibri"/>
              </a:rPr>
              <a:t> - Programmers will be trained in all programming on camps:</a:t>
            </a:r>
          </a:p>
          <a:p>
            <a:r>
              <a:rPr lang="en-US" sz="2800" dirty="0">
                <a:latin typeface="Girl Scout 1" panose="020B0604020202020204" charset="0"/>
                <a:ea typeface="Calibri"/>
                <a:cs typeface="Calibri"/>
              </a:rPr>
              <a:t>  - Lifeguarding</a:t>
            </a:r>
          </a:p>
          <a:p>
            <a:r>
              <a:rPr lang="en-US" sz="2800" dirty="0">
                <a:latin typeface="Girl Scout 1" panose="020B0604020202020204" charset="0"/>
                <a:ea typeface="Calibri"/>
                <a:cs typeface="Calibri"/>
              </a:rPr>
              <a:t>  - Boating</a:t>
            </a:r>
          </a:p>
          <a:p>
            <a:r>
              <a:rPr lang="en-US" sz="2800" dirty="0">
                <a:latin typeface="Girl Scout 1" panose="020B0604020202020204" charset="0"/>
                <a:ea typeface="Calibri"/>
                <a:cs typeface="Calibri"/>
              </a:rPr>
              <a:t>  - Challenge Courses (Adventure Course &amp; 	Cooperation Courses)</a:t>
            </a:r>
          </a:p>
          <a:p>
            <a:r>
              <a:rPr lang="en-US" sz="2800" dirty="0">
                <a:latin typeface="Girl Scout 1" panose="020B0604020202020204" charset="0"/>
                <a:ea typeface="Calibri"/>
                <a:cs typeface="Calibri"/>
              </a:rPr>
              <a:t>  - Archery</a:t>
            </a:r>
          </a:p>
          <a:p>
            <a:r>
              <a:rPr lang="en-US" sz="2800" dirty="0">
                <a:latin typeface="Girl Scout 1" panose="020B0604020202020204" charset="0"/>
                <a:ea typeface="Calibri"/>
                <a:cs typeface="Calibri"/>
              </a:rPr>
              <a:t>  - Climbing Wall</a:t>
            </a:r>
          </a:p>
          <a:p>
            <a:r>
              <a:rPr lang="en-US" sz="2800" dirty="0">
                <a:latin typeface="Girl Scout 1" panose="020B0604020202020204" charset="0"/>
                <a:ea typeface="Calibri"/>
                <a:cs typeface="Calibri"/>
              </a:rPr>
              <a:t>  </a:t>
            </a:r>
          </a:p>
          <a:p>
            <a:r>
              <a:rPr lang="en-US" sz="2800" dirty="0">
                <a:latin typeface="Girl Scout 1" panose="020B0604020202020204" charset="0"/>
                <a:ea typeface="Calibri"/>
                <a:cs typeface="Calibri"/>
              </a:rPr>
              <a:t> </a:t>
            </a:r>
            <a:r>
              <a:rPr lang="en-US" sz="2800" b="1" u="sng" dirty="0">
                <a:latin typeface="Girl Scout 1" panose="020B0604020202020204" charset="0"/>
                <a:ea typeface="Calibri"/>
                <a:cs typeface="Calibri"/>
              </a:rPr>
              <a:t>Spring 2027:</a:t>
            </a:r>
          </a:p>
          <a:p>
            <a:r>
              <a:rPr lang="en-US" sz="2800" dirty="0">
                <a:latin typeface="Girl Scout 1" panose="020B0604020202020204" charset="0"/>
                <a:ea typeface="Calibri"/>
                <a:cs typeface="Calibri"/>
              </a:rPr>
              <a:t> - Start offering trainings for volunteers at camp for 	various camp activities.</a:t>
            </a:r>
            <a:endParaRPr lang="en-US" sz="2800" dirty="0">
              <a:latin typeface="Girl Scout 1" panose="020B0604020202020204" charset="0"/>
            </a:endParaRPr>
          </a:p>
          <a:p>
            <a:endParaRPr lang="en-US" sz="1700" dirty="0">
              <a:latin typeface="Girl Scout Text Book"/>
              <a:ea typeface="Calibri"/>
              <a:cs typeface="Calibri"/>
            </a:endParaRPr>
          </a:p>
          <a:p>
            <a:endParaRPr lang="en-US" sz="2200" dirty="0">
              <a:latin typeface="Calibri"/>
              <a:ea typeface="Calibri"/>
              <a:cs typeface="Calibri"/>
            </a:endParaRPr>
          </a:p>
          <a:p>
            <a:endParaRPr lang="en-US" sz="2200" dirty="0">
              <a:latin typeface="Calibri"/>
              <a:ea typeface="Calibri"/>
              <a:cs typeface="Calibri"/>
            </a:endParaRPr>
          </a:p>
          <a:p>
            <a:pPr indent="-457200">
              <a:buFont typeface="Arial"/>
              <a:buChar char="•"/>
            </a:pPr>
            <a:endParaRPr lang="en-US" sz="2200" dirty="0">
              <a:latin typeface="Girl Scout 1" panose="020B0604020202020204" charset="0"/>
              <a:ea typeface="Calibri"/>
              <a:cs typeface="Calibri"/>
            </a:endParaRPr>
          </a:p>
        </p:txBody>
      </p:sp>
    </p:spTree>
    <p:extLst>
      <p:ext uri="{BB962C8B-B14F-4D97-AF65-F5344CB8AC3E}">
        <p14:creationId xmlns:p14="http://schemas.microsoft.com/office/powerpoint/2010/main" val="3170564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0DEF1"/>
        </a:solidFill>
        <a:effectLst/>
      </p:bgPr>
    </p:bg>
    <p:spTree>
      <p:nvGrpSpPr>
        <p:cNvPr id="1" name=""/>
        <p:cNvGrpSpPr/>
        <p:nvPr/>
      </p:nvGrpSpPr>
      <p:grpSpPr>
        <a:xfrm>
          <a:off x="0" y="0"/>
          <a:ext cx="0" cy="0"/>
          <a:chOff x="0" y="0"/>
          <a:chExt cx="0" cy="0"/>
        </a:xfrm>
      </p:grpSpPr>
      <p:grpSp>
        <p:nvGrpSpPr>
          <p:cNvPr id="2" name="Group 2"/>
          <p:cNvGrpSpPr/>
          <p:nvPr/>
        </p:nvGrpSpPr>
        <p:grpSpPr>
          <a:xfrm>
            <a:off x="15536520" y="5801760"/>
            <a:ext cx="2699957" cy="1379506"/>
            <a:chOff x="0" y="0"/>
            <a:chExt cx="3599942" cy="1839341"/>
          </a:xfrm>
        </p:grpSpPr>
        <p:sp>
          <p:nvSpPr>
            <p:cNvPr id="3" name="Freeform 3"/>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3"/>
              <a:stretch>
                <a:fillRect t="-258" b="-258"/>
              </a:stretch>
            </a:blipFill>
          </p:spPr>
          <p:txBody>
            <a:bodyPr/>
            <a:lstStyle/>
            <a:p>
              <a:endParaRPr lang="en-US"/>
            </a:p>
          </p:txBody>
        </p:sp>
      </p:grpSp>
      <p:grpSp>
        <p:nvGrpSpPr>
          <p:cNvPr id="4" name="Group 4"/>
          <p:cNvGrpSpPr/>
          <p:nvPr/>
        </p:nvGrpSpPr>
        <p:grpSpPr>
          <a:xfrm>
            <a:off x="-128520" y="2249280"/>
            <a:ext cx="2783491" cy="1421987"/>
            <a:chOff x="0" y="0"/>
            <a:chExt cx="3711321" cy="1895983"/>
          </a:xfrm>
        </p:grpSpPr>
        <p:sp>
          <p:nvSpPr>
            <p:cNvPr id="5" name="Freeform 5"/>
            <p:cNvSpPr/>
            <p:nvPr/>
          </p:nvSpPr>
          <p:spPr>
            <a:xfrm>
              <a:off x="0" y="0"/>
              <a:ext cx="3711321" cy="1895983"/>
            </a:xfrm>
            <a:custGeom>
              <a:avLst/>
              <a:gdLst/>
              <a:ahLst/>
              <a:cxnLst/>
              <a:rect l="l" t="t" r="r" b="b"/>
              <a:pathLst>
                <a:path w="3711321" h="1895983">
                  <a:moveTo>
                    <a:pt x="0" y="0"/>
                  </a:moveTo>
                  <a:lnTo>
                    <a:pt x="3711321" y="0"/>
                  </a:lnTo>
                  <a:lnTo>
                    <a:pt x="3711321" y="1895983"/>
                  </a:lnTo>
                  <a:lnTo>
                    <a:pt x="0" y="1895983"/>
                  </a:lnTo>
                  <a:lnTo>
                    <a:pt x="0" y="0"/>
                  </a:lnTo>
                  <a:close/>
                </a:path>
              </a:pathLst>
            </a:custGeom>
            <a:blipFill>
              <a:blip r:embed="rId3"/>
              <a:stretch>
                <a:fillRect t="-265" b="-265"/>
              </a:stretch>
            </a:blipFill>
          </p:spPr>
          <p:txBody>
            <a:bodyPr/>
            <a:lstStyle/>
            <a:p>
              <a:endParaRPr lang="en-US"/>
            </a:p>
          </p:txBody>
        </p:sp>
      </p:grpSp>
      <p:grpSp>
        <p:nvGrpSpPr>
          <p:cNvPr id="6" name="Group 6"/>
          <p:cNvGrpSpPr/>
          <p:nvPr/>
        </p:nvGrpSpPr>
        <p:grpSpPr>
          <a:xfrm>
            <a:off x="15483960" y="293760"/>
            <a:ext cx="2752154" cy="1406176"/>
            <a:chOff x="0" y="0"/>
            <a:chExt cx="3669538" cy="1874901"/>
          </a:xfrm>
        </p:grpSpPr>
        <p:sp>
          <p:nvSpPr>
            <p:cNvPr id="7" name="Freeform 7"/>
            <p:cNvSpPr/>
            <p:nvPr/>
          </p:nvSpPr>
          <p:spPr>
            <a:xfrm>
              <a:off x="0" y="0"/>
              <a:ext cx="3669538" cy="1874901"/>
            </a:xfrm>
            <a:custGeom>
              <a:avLst/>
              <a:gdLst/>
              <a:ahLst/>
              <a:cxnLst/>
              <a:rect l="l" t="t" r="r" b="b"/>
              <a:pathLst>
                <a:path w="3669538" h="1874901">
                  <a:moveTo>
                    <a:pt x="0" y="0"/>
                  </a:moveTo>
                  <a:lnTo>
                    <a:pt x="3669538" y="0"/>
                  </a:lnTo>
                  <a:lnTo>
                    <a:pt x="3669538" y="1874901"/>
                  </a:lnTo>
                  <a:lnTo>
                    <a:pt x="0" y="1874901"/>
                  </a:lnTo>
                  <a:lnTo>
                    <a:pt x="0" y="0"/>
                  </a:lnTo>
                  <a:close/>
                </a:path>
              </a:pathLst>
            </a:custGeom>
            <a:blipFill>
              <a:blip r:embed="rId3"/>
              <a:stretch>
                <a:fillRect t="-258" b="-258"/>
              </a:stretch>
            </a:blipFill>
          </p:spPr>
          <p:txBody>
            <a:bodyPr/>
            <a:lstStyle/>
            <a:p>
              <a:endParaRPr lang="en-US"/>
            </a:p>
          </p:txBody>
        </p:sp>
      </p:grpSp>
      <p:grpSp>
        <p:nvGrpSpPr>
          <p:cNvPr id="8" name="Group 8"/>
          <p:cNvGrpSpPr/>
          <p:nvPr/>
        </p:nvGrpSpPr>
        <p:grpSpPr>
          <a:xfrm>
            <a:off x="-451440" y="5176080"/>
            <a:ext cx="3514725" cy="1795653"/>
            <a:chOff x="0" y="0"/>
            <a:chExt cx="4686300" cy="2394204"/>
          </a:xfrm>
        </p:grpSpPr>
        <p:sp>
          <p:nvSpPr>
            <p:cNvPr id="9" name="Freeform 9"/>
            <p:cNvSpPr/>
            <p:nvPr/>
          </p:nvSpPr>
          <p:spPr>
            <a:xfrm>
              <a:off x="0" y="0"/>
              <a:ext cx="4686300" cy="2394204"/>
            </a:xfrm>
            <a:custGeom>
              <a:avLst/>
              <a:gdLst/>
              <a:ahLst/>
              <a:cxnLst/>
              <a:rect l="l" t="t" r="r" b="b"/>
              <a:pathLst>
                <a:path w="4686300" h="2394204">
                  <a:moveTo>
                    <a:pt x="0" y="0"/>
                  </a:moveTo>
                  <a:lnTo>
                    <a:pt x="4686300" y="0"/>
                  </a:lnTo>
                  <a:lnTo>
                    <a:pt x="4686300" y="2394204"/>
                  </a:lnTo>
                  <a:lnTo>
                    <a:pt x="0" y="2394204"/>
                  </a:lnTo>
                  <a:lnTo>
                    <a:pt x="0" y="0"/>
                  </a:lnTo>
                  <a:close/>
                </a:path>
              </a:pathLst>
            </a:custGeom>
            <a:blipFill>
              <a:blip r:embed="rId3"/>
              <a:stretch>
                <a:fillRect t="-262" b="-262"/>
              </a:stretch>
            </a:blipFill>
          </p:spPr>
          <p:txBody>
            <a:bodyPr/>
            <a:lstStyle/>
            <a:p>
              <a:endParaRPr lang="en-US"/>
            </a:p>
          </p:txBody>
        </p:sp>
      </p:grpSp>
      <p:grpSp>
        <p:nvGrpSpPr>
          <p:cNvPr id="10" name="Group 10"/>
          <p:cNvGrpSpPr/>
          <p:nvPr/>
        </p:nvGrpSpPr>
        <p:grpSpPr>
          <a:xfrm>
            <a:off x="7313760" y="-294840"/>
            <a:ext cx="2699957" cy="1379506"/>
            <a:chOff x="0" y="0"/>
            <a:chExt cx="3599942" cy="1839341"/>
          </a:xfrm>
        </p:grpSpPr>
        <p:sp>
          <p:nvSpPr>
            <p:cNvPr id="11" name="Freeform 11"/>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3"/>
              <a:stretch>
                <a:fillRect t="-258" b="-258"/>
              </a:stretch>
            </a:blipFill>
          </p:spPr>
          <p:txBody>
            <a:bodyPr/>
            <a:lstStyle/>
            <a:p>
              <a:endParaRPr lang="en-US"/>
            </a:p>
          </p:txBody>
        </p:sp>
      </p:grpSp>
      <p:grpSp>
        <p:nvGrpSpPr>
          <p:cNvPr id="12" name="Group 12"/>
          <p:cNvGrpSpPr/>
          <p:nvPr/>
        </p:nvGrpSpPr>
        <p:grpSpPr>
          <a:xfrm>
            <a:off x="16027200" y="3166200"/>
            <a:ext cx="2699957" cy="1379506"/>
            <a:chOff x="0" y="0"/>
            <a:chExt cx="3599942" cy="1839341"/>
          </a:xfrm>
        </p:grpSpPr>
        <p:sp>
          <p:nvSpPr>
            <p:cNvPr id="13" name="Freeform 13"/>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3"/>
              <a:stretch>
                <a:fillRect t="-258" b="-258"/>
              </a:stretch>
            </a:blipFill>
          </p:spPr>
          <p:txBody>
            <a:bodyPr/>
            <a:lstStyle/>
            <a:p>
              <a:endParaRPr lang="en-US"/>
            </a:p>
          </p:txBody>
        </p:sp>
      </p:grpSp>
      <p:sp>
        <p:nvSpPr>
          <p:cNvPr id="14" name="Freeform 14"/>
          <p:cNvSpPr/>
          <p:nvPr/>
        </p:nvSpPr>
        <p:spPr>
          <a:xfrm>
            <a:off x="1489140" y="1422620"/>
            <a:ext cx="15309720" cy="7506921"/>
          </a:xfrm>
          <a:custGeom>
            <a:avLst/>
            <a:gdLst/>
            <a:ahLst/>
            <a:cxnLst/>
            <a:rect l="l" t="t" r="r" b="b"/>
            <a:pathLst>
              <a:path w="15309720" h="7506921">
                <a:moveTo>
                  <a:pt x="0" y="0"/>
                </a:moveTo>
                <a:lnTo>
                  <a:pt x="15309720" y="0"/>
                </a:lnTo>
                <a:lnTo>
                  <a:pt x="15309720" y="7506920"/>
                </a:lnTo>
                <a:lnTo>
                  <a:pt x="0" y="7506920"/>
                </a:lnTo>
                <a:lnTo>
                  <a:pt x="0" y="0"/>
                </a:lnTo>
                <a:close/>
              </a:path>
            </a:pathLst>
          </a:custGeom>
          <a:blipFill>
            <a:blip>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15" name="TextBox 15"/>
          <p:cNvSpPr txBox="1"/>
          <p:nvPr/>
        </p:nvSpPr>
        <p:spPr>
          <a:xfrm>
            <a:off x="3091903" y="2947125"/>
            <a:ext cx="12104194" cy="1779013"/>
          </a:xfrm>
          <a:prstGeom prst="rect">
            <a:avLst/>
          </a:prstGeom>
        </p:spPr>
        <p:txBody>
          <a:bodyPr lIns="0" tIns="0" rIns="0" bIns="0" rtlCol="0" anchor="t">
            <a:spAutoFit/>
          </a:bodyPr>
          <a:lstStyle/>
          <a:p>
            <a:pPr algn="ctr">
              <a:lnSpc>
                <a:spcPts val="15124"/>
              </a:lnSpc>
            </a:pPr>
            <a:r>
              <a:rPr lang="en-US" sz="10800" spc="255">
                <a:solidFill>
                  <a:srgbClr val="FFFFFF"/>
                </a:solidFill>
                <a:latin typeface="Girl Scout 2"/>
                <a:ea typeface="Girl Scout 2"/>
                <a:cs typeface="Girl Scout 2"/>
                <a:sym typeface="Girl Scout 2"/>
              </a:rPr>
              <a:t>Welcome!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3">
            <a:extLst>
              <a:ext uri="{FF2B5EF4-FFF2-40B4-BE49-F238E27FC236}">
                <a16:creationId xmlns:a16="http://schemas.microsoft.com/office/drawing/2014/main" id="{BA091106-F1A8-E0DC-43BF-360544900A31}"/>
              </a:ext>
            </a:extLst>
          </p:cNvPr>
          <p:cNvSpPr txBox="1"/>
          <p:nvPr/>
        </p:nvSpPr>
        <p:spPr>
          <a:xfrm>
            <a:off x="-188847" y="229011"/>
            <a:ext cx="18665687" cy="897682"/>
          </a:xfrm>
          <a:prstGeom prst="rect">
            <a:avLst/>
          </a:prstGeom>
        </p:spPr>
        <p:txBody>
          <a:bodyPr wrap="square" lIns="0" tIns="0" rIns="0" bIns="0" rtlCol="0" anchor="t">
            <a:spAutoFit/>
          </a:bodyPr>
          <a:lstStyle/>
          <a:p>
            <a:pPr algn="ctr">
              <a:lnSpc>
                <a:spcPts val="6999"/>
              </a:lnSpc>
            </a:pPr>
            <a:r>
              <a:rPr lang="en-US" sz="6000" spc="118">
                <a:solidFill>
                  <a:srgbClr val="000000"/>
                </a:solidFill>
                <a:latin typeface="Girl Scout 2"/>
              </a:rPr>
              <a:t>Girl Scout Cookie Program Updates</a:t>
            </a:r>
            <a:endParaRPr lang="en-US" sz="6000">
              <a:ea typeface="Calibri"/>
              <a:cs typeface="Calibri"/>
            </a:endParaRPr>
          </a:p>
        </p:txBody>
      </p:sp>
      <p:pic>
        <p:nvPicPr>
          <p:cNvPr id="14" name="Picture 13" descr="A cartoon animal holding cookies and flowers&#10;&#10;AI-generated content may be incorrect.">
            <a:extLst>
              <a:ext uri="{FF2B5EF4-FFF2-40B4-BE49-F238E27FC236}">
                <a16:creationId xmlns:a16="http://schemas.microsoft.com/office/drawing/2014/main" id="{B27FEEC6-289E-D647-1404-2EE2D5036652}"/>
              </a:ext>
            </a:extLst>
          </p:cNvPr>
          <p:cNvPicPr>
            <a:picLocks noChangeAspect="1"/>
          </p:cNvPicPr>
          <p:nvPr/>
        </p:nvPicPr>
        <p:blipFill>
          <a:blip r:embed="rId3"/>
          <a:stretch>
            <a:fillRect/>
          </a:stretch>
        </p:blipFill>
        <p:spPr>
          <a:xfrm>
            <a:off x="4582783" y="1121433"/>
            <a:ext cx="8647982" cy="8647982"/>
          </a:xfrm>
          <a:prstGeom prst="rect">
            <a:avLst/>
          </a:prstGeom>
        </p:spPr>
      </p:pic>
    </p:spTree>
    <p:extLst>
      <p:ext uri="{BB962C8B-B14F-4D97-AF65-F5344CB8AC3E}">
        <p14:creationId xmlns:p14="http://schemas.microsoft.com/office/powerpoint/2010/main" val="144897384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4525E-ADAE-33A7-33EF-37BBB7E85BDC}"/>
            </a:ext>
          </a:extLst>
        </p:cNvPr>
        <p:cNvGrpSpPr/>
        <p:nvPr/>
      </p:nvGrpSpPr>
      <p:grpSpPr>
        <a:xfrm>
          <a:off x="0" y="0"/>
          <a:ext cx="0" cy="0"/>
          <a:chOff x="0" y="0"/>
          <a:chExt cx="0" cy="0"/>
        </a:xfrm>
      </p:grpSpPr>
      <p:pic>
        <p:nvPicPr>
          <p:cNvPr id="4" name="Picture 3" descr="A logo for a child empowerment opportunity&#10;&#10;AI-generated content may be incorrect.">
            <a:extLst>
              <a:ext uri="{FF2B5EF4-FFF2-40B4-BE49-F238E27FC236}">
                <a16:creationId xmlns:a16="http://schemas.microsoft.com/office/drawing/2014/main" id="{6020A25C-7386-2A94-CC97-1808F3374D20}"/>
              </a:ext>
            </a:extLst>
          </p:cNvPr>
          <p:cNvPicPr>
            <a:picLocks noChangeAspect="1"/>
          </p:cNvPicPr>
          <p:nvPr/>
        </p:nvPicPr>
        <p:blipFill>
          <a:blip r:embed="rId3"/>
          <a:stretch>
            <a:fillRect/>
          </a:stretch>
        </p:blipFill>
        <p:spPr>
          <a:xfrm>
            <a:off x="10409356" y="4971197"/>
            <a:ext cx="5317548" cy="5136573"/>
          </a:xfrm>
          <a:prstGeom prst="rect">
            <a:avLst/>
          </a:prstGeom>
        </p:spPr>
      </p:pic>
      <p:sp>
        <p:nvSpPr>
          <p:cNvPr id="3" name="TextBox 3">
            <a:extLst>
              <a:ext uri="{FF2B5EF4-FFF2-40B4-BE49-F238E27FC236}">
                <a16:creationId xmlns:a16="http://schemas.microsoft.com/office/drawing/2014/main" id="{339C883B-638E-9DF5-F160-18CA7FD5738B}"/>
              </a:ext>
            </a:extLst>
          </p:cNvPr>
          <p:cNvSpPr txBox="1"/>
          <p:nvPr/>
        </p:nvSpPr>
        <p:spPr>
          <a:xfrm>
            <a:off x="8119581" y="464728"/>
            <a:ext cx="9897098" cy="4847481"/>
          </a:xfrm>
          <a:prstGeom prst="rect">
            <a:avLst/>
          </a:prstGeom>
        </p:spPr>
        <p:txBody>
          <a:bodyPr wrap="square" lIns="0" tIns="0" rIns="0" bIns="0" rtlCol="0" anchor="t">
            <a:spAutoFit/>
          </a:bodyPr>
          <a:lstStyle/>
          <a:p>
            <a:pPr algn="ctr">
              <a:lnSpc>
                <a:spcPts val="6998"/>
              </a:lnSpc>
            </a:pPr>
            <a:r>
              <a:rPr lang="en-US" sz="5000" b="1" spc="118" dirty="0">
                <a:solidFill>
                  <a:srgbClr val="000000"/>
                </a:solidFill>
                <a:latin typeface="Girl Scout 2"/>
              </a:rPr>
              <a:t>Girl Scout Day at Wet n' Wild</a:t>
            </a:r>
            <a:endParaRPr lang="en-US" dirty="0"/>
          </a:p>
          <a:p>
            <a:pPr algn="ctr">
              <a:lnSpc>
                <a:spcPts val="6998"/>
              </a:lnSpc>
            </a:pPr>
            <a:r>
              <a:rPr lang="en-US" sz="4000" b="1" spc="118" dirty="0">
                <a:latin typeface="Girl Scout 2"/>
              </a:rPr>
              <a:t>Saturday, June 6, 2026</a:t>
            </a:r>
          </a:p>
          <a:p>
            <a:pPr algn="ctr">
              <a:lnSpc>
                <a:spcPts val="6998"/>
              </a:lnSpc>
            </a:pPr>
            <a:r>
              <a:rPr lang="en-US" sz="2800" b="1" spc="118" dirty="0">
                <a:latin typeface="Girl Scout 2"/>
              </a:rPr>
              <a:t>Tickets Available This Week! </a:t>
            </a:r>
          </a:p>
          <a:p>
            <a:pPr algn="ctr"/>
            <a:r>
              <a:rPr lang="en-US" sz="2800" spc="118" dirty="0">
                <a:latin typeface="Girl Scout 1" panose="020B0604020202020204" charset="0"/>
              </a:rPr>
              <a:t>All members are invited to splash into summer with discounted waterpark tickets and a special celebration honoring Girl Scouts who reached G.E.O. status (500 packages or more) during the Girl Scout Cookie Program.</a:t>
            </a:r>
          </a:p>
        </p:txBody>
      </p:sp>
      <p:sp>
        <p:nvSpPr>
          <p:cNvPr id="2" name="Freeform 2">
            <a:extLst>
              <a:ext uri="{FF2B5EF4-FFF2-40B4-BE49-F238E27FC236}">
                <a16:creationId xmlns:a16="http://schemas.microsoft.com/office/drawing/2014/main" id="{FAD18B56-8318-9B72-6B4B-4FBD969B2BC2}"/>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6" name="Freeform 3" descr="A purple flower shaped object&#10;&#10;AI-generated content may be incorrect.">
            <a:extLst>
              <a:ext uri="{FF2B5EF4-FFF2-40B4-BE49-F238E27FC236}">
                <a16:creationId xmlns:a16="http://schemas.microsoft.com/office/drawing/2014/main" id="{C3FE5623-0B06-7107-F9BA-8700417E2968}"/>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505933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AA9C3-5763-EA11-D1B0-ED26927EFC0B}"/>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CBB2132B-C668-B900-7100-CB2676D37B31}"/>
              </a:ext>
            </a:extLst>
          </p:cNvPr>
          <p:cNvSpPr txBox="1"/>
          <p:nvPr/>
        </p:nvSpPr>
        <p:spPr>
          <a:xfrm>
            <a:off x="6768763" y="542660"/>
            <a:ext cx="12546779" cy="838691"/>
          </a:xfrm>
          <a:prstGeom prst="rect">
            <a:avLst/>
          </a:prstGeom>
        </p:spPr>
        <p:txBody>
          <a:bodyPr wrap="square" lIns="0" tIns="0" rIns="0" bIns="0" rtlCol="0" anchor="t">
            <a:spAutoFit/>
          </a:bodyPr>
          <a:lstStyle/>
          <a:p>
            <a:pPr algn="ctr">
              <a:lnSpc>
                <a:spcPts val="6998"/>
              </a:lnSpc>
            </a:pPr>
            <a:r>
              <a:rPr lang="en-US" sz="5000" b="1" spc="118">
                <a:solidFill>
                  <a:srgbClr val="000000"/>
                </a:solidFill>
                <a:latin typeface="Girl Scout 2"/>
              </a:rPr>
              <a:t>Summer Game Days</a:t>
            </a:r>
            <a:endParaRPr lang="en-US" sz="5000" b="1" spc="118">
              <a:latin typeface="Girl Scout 2"/>
            </a:endParaRPr>
          </a:p>
        </p:txBody>
      </p:sp>
      <p:sp>
        <p:nvSpPr>
          <p:cNvPr id="2" name="Freeform 2">
            <a:extLst>
              <a:ext uri="{FF2B5EF4-FFF2-40B4-BE49-F238E27FC236}">
                <a16:creationId xmlns:a16="http://schemas.microsoft.com/office/drawing/2014/main" id="{68190DA4-C579-6999-F62C-5F3C285829B2}"/>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5" name="TextBox 4">
            <a:extLst>
              <a:ext uri="{FF2B5EF4-FFF2-40B4-BE49-F238E27FC236}">
                <a16:creationId xmlns:a16="http://schemas.microsoft.com/office/drawing/2014/main" id="{B28B4CFD-4774-75F8-BAE6-9D8EBE1E3B68}"/>
              </a:ext>
            </a:extLst>
          </p:cNvPr>
          <p:cNvSpPr txBox="1"/>
          <p:nvPr/>
        </p:nvSpPr>
        <p:spPr>
          <a:xfrm>
            <a:off x="8073713" y="1738724"/>
            <a:ext cx="9883212"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333333"/>
                </a:solidFill>
                <a:highlight>
                  <a:srgbClr val="FFFFFF"/>
                </a:highlight>
                <a:latin typeface="Girl Scout 1" panose="020B0604020202020204" charset="0"/>
                <a:ea typeface="Calibri"/>
                <a:cs typeface="Calibri"/>
              </a:rPr>
              <a:t>Summer nights at the ballpark are approaching with the 2026 baseball season kicking off! Girls of all ages and their families are invited to enjoy the excitement of America’s pastime during special Girl Scout Nights across the region.</a:t>
            </a:r>
          </a:p>
          <a:p>
            <a:endParaRPr lang="en-US" sz="2400" dirty="0">
              <a:latin typeface="Girl Scout 1" panose="020B0604020202020204" charset="0"/>
              <a:ea typeface="Calibri"/>
              <a:cs typeface="Calibri"/>
            </a:endParaRPr>
          </a:p>
          <a:p>
            <a:r>
              <a:rPr lang="en-US" sz="2400" dirty="0">
                <a:solidFill>
                  <a:srgbClr val="333333"/>
                </a:solidFill>
                <a:highlight>
                  <a:srgbClr val="FFFFFF"/>
                </a:highlight>
                <a:latin typeface="Girl Scout 1" panose="020B0604020202020204" charset="0"/>
                <a:ea typeface="Calibri"/>
                <a:cs typeface="Calibri"/>
              </a:rPr>
              <a:t>We’re also partnering up with other sports teams for more </a:t>
            </a:r>
          </a:p>
          <a:p>
            <a:r>
              <a:rPr lang="en-US" sz="2400" dirty="0">
                <a:solidFill>
                  <a:srgbClr val="333333"/>
                </a:solidFill>
                <a:highlight>
                  <a:srgbClr val="FFFFFF"/>
                </a:highlight>
                <a:latin typeface="Girl Scout 1" panose="020B0604020202020204" charset="0"/>
                <a:ea typeface="Calibri"/>
                <a:cs typeface="Calibri"/>
              </a:rPr>
              <a:t>Girl Scout Nights this summer and bringing a new patch program too!</a:t>
            </a:r>
            <a:endParaRPr lang="en-US" sz="2400" dirty="0">
              <a:solidFill>
                <a:srgbClr val="000000"/>
              </a:solidFill>
              <a:latin typeface="Girl Scout 1" panose="020B0604020202020204" charset="0"/>
              <a:ea typeface="Calibri"/>
              <a:cs typeface="Calibri"/>
            </a:endParaRPr>
          </a:p>
          <a:p>
            <a:endParaRPr lang="en-US" sz="3000" dirty="0">
              <a:latin typeface="Girl Scout Text Book"/>
              <a:ea typeface="Calibri"/>
              <a:cs typeface="Calibri"/>
            </a:endParaRPr>
          </a:p>
        </p:txBody>
      </p:sp>
      <p:sp>
        <p:nvSpPr>
          <p:cNvPr id="6" name="Freeform 3" descr="A purple flower shaped object&#10;&#10;AI-generated content may be incorrect.">
            <a:extLst>
              <a:ext uri="{FF2B5EF4-FFF2-40B4-BE49-F238E27FC236}">
                <a16:creationId xmlns:a16="http://schemas.microsoft.com/office/drawing/2014/main" id="{BE50A614-FDE2-600B-69DA-7730BFDA1A6A}"/>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pic>
        <p:nvPicPr>
          <p:cNvPr id="7" name="Picture 6" descr="A blue paper with a green clover on it&#10;&#10;AI-generated content may be incorrect.">
            <a:extLst>
              <a:ext uri="{FF2B5EF4-FFF2-40B4-BE49-F238E27FC236}">
                <a16:creationId xmlns:a16="http://schemas.microsoft.com/office/drawing/2014/main" id="{79466D0B-DA3F-0208-53B7-AA25A5F6CF9D}"/>
              </a:ext>
            </a:extLst>
          </p:cNvPr>
          <p:cNvPicPr>
            <a:picLocks noChangeAspect="1"/>
          </p:cNvPicPr>
          <p:nvPr/>
        </p:nvPicPr>
        <p:blipFill>
          <a:blip r:embed="rId5"/>
          <a:stretch>
            <a:fillRect/>
          </a:stretch>
        </p:blipFill>
        <p:spPr>
          <a:xfrm>
            <a:off x="10105697" y="5143500"/>
            <a:ext cx="5076497" cy="5076497"/>
          </a:xfrm>
          <a:prstGeom prst="rect">
            <a:avLst/>
          </a:prstGeom>
        </p:spPr>
      </p:pic>
      <p:sp>
        <p:nvSpPr>
          <p:cNvPr id="8" name="TextBox 3">
            <a:extLst>
              <a:ext uri="{FF2B5EF4-FFF2-40B4-BE49-F238E27FC236}">
                <a16:creationId xmlns:a16="http://schemas.microsoft.com/office/drawing/2014/main" id="{226B532F-4F9E-322A-F248-6DC0D657B1FE}"/>
              </a:ext>
            </a:extLst>
          </p:cNvPr>
          <p:cNvSpPr txBox="1"/>
          <p:nvPr/>
        </p:nvSpPr>
        <p:spPr>
          <a:xfrm>
            <a:off x="6768763" y="4846584"/>
            <a:ext cx="12546779" cy="765851"/>
          </a:xfrm>
          <a:prstGeom prst="rect">
            <a:avLst/>
          </a:prstGeom>
        </p:spPr>
        <p:txBody>
          <a:bodyPr wrap="square" lIns="0" tIns="0" rIns="0" bIns="0" rtlCol="0" anchor="t">
            <a:spAutoFit/>
          </a:bodyPr>
          <a:lstStyle/>
          <a:p>
            <a:pPr algn="ctr">
              <a:lnSpc>
                <a:spcPts val="6998"/>
              </a:lnSpc>
            </a:pPr>
            <a:r>
              <a:rPr lang="en-US" sz="2800" b="1" spc="118" dirty="0">
                <a:solidFill>
                  <a:srgbClr val="000000"/>
                </a:solidFill>
                <a:latin typeface="Girl Scout 2"/>
              </a:rPr>
              <a:t>New sports patch program coming this May!</a:t>
            </a:r>
            <a:endParaRPr lang="en-US" sz="2800" dirty="0">
              <a:ea typeface="Calibri"/>
              <a:cs typeface="Calibri"/>
            </a:endParaRPr>
          </a:p>
        </p:txBody>
      </p:sp>
    </p:spTree>
    <p:extLst>
      <p:ext uri="{BB962C8B-B14F-4D97-AF65-F5344CB8AC3E}">
        <p14:creationId xmlns:p14="http://schemas.microsoft.com/office/powerpoint/2010/main" val="3506283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BB354-3E44-2097-316B-7EDADD84CD85}"/>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F432BF31-A320-CFC4-A25A-7849B54E4E74}"/>
              </a:ext>
            </a:extLst>
          </p:cNvPr>
          <p:cNvSpPr txBox="1"/>
          <p:nvPr/>
        </p:nvSpPr>
        <p:spPr>
          <a:xfrm>
            <a:off x="6768763" y="542660"/>
            <a:ext cx="12546779" cy="838691"/>
          </a:xfrm>
          <a:prstGeom prst="rect">
            <a:avLst/>
          </a:prstGeom>
        </p:spPr>
        <p:txBody>
          <a:bodyPr wrap="square" lIns="0" tIns="0" rIns="0" bIns="0" rtlCol="0" anchor="t">
            <a:spAutoFit/>
          </a:bodyPr>
          <a:lstStyle/>
          <a:p>
            <a:pPr algn="ctr">
              <a:lnSpc>
                <a:spcPts val="6998"/>
              </a:lnSpc>
            </a:pPr>
            <a:r>
              <a:rPr lang="en-US" sz="5000" b="1" spc="118">
                <a:solidFill>
                  <a:srgbClr val="000000"/>
                </a:solidFill>
                <a:latin typeface="Girl Scout 2"/>
              </a:rPr>
              <a:t>Summer Adventure</a:t>
            </a:r>
            <a:endParaRPr lang="en-US" sz="5000" b="1" spc="118">
              <a:latin typeface="Girl Scout 2"/>
            </a:endParaRPr>
          </a:p>
        </p:txBody>
      </p:sp>
      <p:sp>
        <p:nvSpPr>
          <p:cNvPr id="2" name="Freeform 2">
            <a:extLst>
              <a:ext uri="{FF2B5EF4-FFF2-40B4-BE49-F238E27FC236}">
                <a16:creationId xmlns:a16="http://schemas.microsoft.com/office/drawing/2014/main" id="{04780899-68E1-127F-5420-0DA0C8B666E8}"/>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5" name="TextBox 4">
            <a:extLst>
              <a:ext uri="{FF2B5EF4-FFF2-40B4-BE49-F238E27FC236}">
                <a16:creationId xmlns:a16="http://schemas.microsoft.com/office/drawing/2014/main" id="{45CB5A96-900F-7141-A2F0-1861327D49F8}"/>
              </a:ext>
            </a:extLst>
          </p:cNvPr>
          <p:cNvSpPr txBox="1"/>
          <p:nvPr/>
        </p:nvSpPr>
        <p:spPr>
          <a:xfrm>
            <a:off x="8073712" y="1676367"/>
            <a:ext cx="9936879"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333333"/>
                </a:solidFill>
                <a:highlight>
                  <a:srgbClr val="FFFFFF"/>
                </a:highlight>
                <a:latin typeface="Girl Scout 1" panose="020B0604020202020204" charset="0"/>
                <a:ea typeface="+mn-lt"/>
                <a:cs typeface="+mn-lt"/>
              </a:rPr>
              <a:t>Keep Girl Scouts engaged this summer with screen-free fun and a "Bucket List" of activities!</a:t>
            </a:r>
            <a:endParaRPr lang="en-US" sz="2400" b="1" dirty="0">
              <a:latin typeface="Girl Scout 1" panose="020B0604020202020204" charset="0"/>
              <a:ea typeface="+mn-lt"/>
              <a:cs typeface="+mn-lt"/>
            </a:endParaRPr>
          </a:p>
          <a:p>
            <a:endParaRPr lang="en-US" sz="1400" dirty="0">
              <a:solidFill>
                <a:srgbClr val="333333"/>
              </a:solidFill>
              <a:highlight>
                <a:srgbClr val="FFFFFF"/>
              </a:highlight>
              <a:latin typeface="Karla"/>
              <a:ea typeface="Calibri"/>
              <a:cs typeface="Calibri"/>
            </a:endParaRPr>
          </a:p>
        </p:txBody>
      </p:sp>
      <p:sp>
        <p:nvSpPr>
          <p:cNvPr id="6" name="Freeform 3" descr="A purple flower shaped object&#10;&#10;AI-generated content may be incorrect.">
            <a:extLst>
              <a:ext uri="{FF2B5EF4-FFF2-40B4-BE49-F238E27FC236}">
                <a16:creationId xmlns:a16="http://schemas.microsoft.com/office/drawing/2014/main" id="{1F92C94C-24EA-11D8-706A-071F31D02387}"/>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8" name="TextBox 3">
            <a:extLst>
              <a:ext uri="{FF2B5EF4-FFF2-40B4-BE49-F238E27FC236}">
                <a16:creationId xmlns:a16="http://schemas.microsoft.com/office/drawing/2014/main" id="{4CBCA3A8-6516-7C4E-12E4-6EA09DC5A2F9}"/>
              </a:ext>
            </a:extLst>
          </p:cNvPr>
          <p:cNvSpPr txBox="1"/>
          <p:nvPr/>
        </p:nvSpPr>
        <p:spPr>
          <a:xfrm>
            <a:off x="9144000" y="5143500"/>
            <a:ext cx="3377437" cy="1292662"/>
          </a:xfrm>
          <a:prstGeom prst="rect">
            <a:avLst/>
          </a:prstGeom>
        </p:spPr>
        <p:txBody>
          <a:bodyPr wrap="square" lIns="0" tIns="0" rIns="0" bIns="0" rtlCol="0" anchor="t">
            <a:spAutoFit/>
          </a:bodyPr>
          <a:lstStyle/>
          <a:p>
            <a:pPr algn="ctr"/>
            <a:r>
              <a:rPr lang="en-US" sz="2800" b="1" spc="118" dirty="0">
                <a:solidFill>
                  <a:srgbClr val="000000"/>
                </a:solidFill>
                <a:latin typeface="Girl Scout 2"/>
              </a:rPr>
              <a:t>New patch program coming this summer!</a:t>
            </a:r>
            <a:endParaRPr lang="en-US" sz="2800" dirty="0">
              <a:ea typeface="Calibri"/>
              <a:cs typeface="Calibri"/>
            </a:endParaRPr>
          </a:p>
        </p:txBody>
      </p:sp>
      <p:pic>
        <p:nvPicPr>
          <p:cNvPr id="4" name="Picture 3" descr="A book with text on it&#10;&#10;AI-generated content may be incorrect.">
            <a:extLst>
              <a:ext uri="{FF2B5EF4-FFF2-40B4-BE49-F238E27FC236}">
                <a16:creationId xmlns:a16="http://schemas.microsoft.com/office/drawing/2014/main" id="{EAF816AF-CAAA-6676-AFA0-688685492416}"/>
              </a:ext>
            </a:extLst>
          </p:cNvPr>
          <p:cNvPicPr>
            <a:picLocks noChangeAspect="1"/>
          </p:cNvPicPr>
          <p:nvPr/>
        </p:nvPicPr>
        <p:blipFill>
          <a:blip r:embed="rId5"/>
          <a:stretch>
            <a:fillRect/>
          </a:stretch>
        </p:blipFill>
        <p:spPr>
          <a:xfrm>
            <a:off x="13041017" y="2743199"/>
            <a:ext cx="5252494" cy="6923315"/>
          </a:xfrm>
          <a:prstGeom prst="rect">
            <a:avLst/>
          </a:prstGeom>
        </p:spPr>
      </p:pic>
    </p:spTree>
    <p:extLst>
      <p:ext uri="{BB962C8B-B14F-4D97-AF65-F5344CB8AC3E}">
        <p14:creationId xmlns:p14="http://schemas.microsoft.com/office/powerpoint/2010/main" val="3237223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83BC8-7FC1-FB82-F29A-8A95DA327663}"/>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CCCEF89C-AE2D-33FE-B362-C358D46DC370}"/>
              </a:ext>
            </a:extLst>
          </p:cNvPr>
          <p:cNvSpPr txBox="1"/>
          <p:nvPr/>
        </p:nvSpPr>
        <p:spPr>
          <a:xfrm>
            <a:off x="6768763" y="542660"/>
            <a:ext cx="12546779" cy="838691"/>
          </a:xfrm>
          <a:prstGeom prst="rect">
            <a:avLst/>
          </a:prstGeom>
        </p:spPr>
        <p:txBody>
          <a:bodyPr wrap="square" lIns="0" tIns="0" rIns="0" bIns="0" rtlCol="0" anchor="t">
            <a:spAutoFit/>
          </a:bodyPr>
          <a:lstStyle/>
          <a:p>
            <a:pPr algn="ctr">
              <a:lnSpc>
                <a:spcPts val="6998"/>
              </a:lnSpc>
            </a:pPr>
            <a:r>
              <a:rPr lang="en-US" sz="5000" b="1" spc="118">
                <a:solidFill>
                  <a:srgbClr val="000000"/>
                </a:solidFill>
                <a:latin typeface="Girl Scout 2"/>
              </a:rPr>
              <a:t>Money Earning Booklet</a:t>
            </a:r>
            <a:endParaRPr lang="en-US"/>
          </a:p>
        </p:txBody>
      </p:sp>
      <p:sp>
        <p:nvSpPr>
          <p:cNvPr id="2" name="Freeform 2">
            <a:extLst>
              <a:ext uri="{FF2B5EF4-FFF2-40B4-BE49-F238E27FC236}">
                <a16:creationId xmlns:a16="http://schemas.microsoft.com/office/drawing/2014/main" id="{D99CC4FB-33C2-1D2E-8377-219118D70735}"/>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6" name="Freeform 3" descr="A purple flower shaped object&#10;&#10;AI-generated content may be incorrect.">
            <a:extLst>
              <a:ext uri="{FF2B5EF4-FFF2-40B4-BE49-F238E27FC236}">
                <a16:creationId xmlns:a16="http://schemas.microsoft.com/office/drawing/2014/main" id="{20FEF49E-0F4C-12FB-F628-287058379F9F}"/>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pic>
        <p:nvPicPr>
          <p:cNvPr id="5" name="Picture 4" descr="A group of girls smiling for a picture&#10;&#10;AI-generated content may be incorrect.">
            <a:extLst>
              <a:ext uri="{FF2B5EF4-FFF2-40B4-BE49-F238E27FC236}">
                <a16:creationId xmlns:a16="http://schemas.microsoft.com/office/drawing/2014/main" id="{9E85A0C6-1515-B6F2-E42A-AA4C84BC29ED}"/>
              </a:ext>
            </a:extLst>
          </p:cNvPr>
          <p:cNvPicPr>
            <a:picLocks noChangeAspect="1"/>
          </p:cNvPicPr>
          <p:nvPr/>
        </p:nvPicPr>
        <p:blipFill>
          <a:blip r:embed="rId5"/>
          <a:stretch>
            <a:fillRect/>
          </a:stretch>
        </p:blipFill>
        <p:spPr>
          <a:xfrm>
            <a:off x="10279502" y="1812471"/>
            <a:ext cx="5876955" cy="7527472"/>
          </a:xfrm>
          <a:prstGeom prst="rect">
            <a:avLst/>
          </a:prstGeom>
        </p:spPr>
      </p:pic>
    </p:spTree>
    <p:extLst>
      <p:ext uri="{BB962C8B-B14F-4D97-AF65-F5344CB8AC3E}">
        <p14:creationId xmlns:p14="http://schemas.microsoft.com/office/powerpoint/2010/main" val="1505708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63D68-314E-4996-D260-EDABA8E01E2E}"/>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92D9EEDE-5040-D393-F62B-83714433E177}"/>
              </a:ext>
            </a:extLst>
          </p:cNvPr>
          <p:cNvSpPr txBox="1"/>
          <p:nvPr/>
        </p:nvSpPr>
        <p:spPr>
          <a:xfrm>
            <a:off x="6768763" y="722274"/>
            <a:ext cx="12546779" cy="838691"/>
          </a:xfrm>
          <a:prstGeom prst="rect">
            <a:avLst/>
          </a:prstGeom>
        </p:spPr>
        <p:txBody>
          <a:bodyPr wrap="square" lIns="0" tIns="0" rIns="0" bIns="0" rtlCol="0" anchor="t">
            <a:spAutoFit/>
          </a:bodyPr>
          <a:lstStyle/>
          <a:p>
            <a:pPr algn="ctr">
              <a:lnSpc>
                <a:spcPts val="6999"/>
              </a:lnSpc>
            </a:pPr>
            <a:r>
              <a:rPr lang="en-US" sz="5000" b="1" spc="118">
                <a:solidFill>
                  <a:srgbClr val="000000"/>
                </a:solidFill>
                <a:latin typeface="Girl Scout 2"/>
              </a:rPr>
              <a:t>Daisies/Brownies/Juniors</a:t>
            </a:r>
            <a:endParaRPr lang="en-US" sz="5000" b="1">
              <a:ea typeface="Calibri"/>
              <a:cs typeface="Calibri"/>
            </a:endParaRPr>
          </a:p>
        </p:txBody>
      </p:sp>
      <p:sp>
        <p:nvSpPr>
          <p:cNvPr id="2" name="Freeform 2">
            <a:extLst>
              <a:ext uri="{FF2B5EF4-FFF2-40B4-BE49-F238E27FC236}">
                <a16:creationId xmlns:a16="http://schemas.microsoft.com/office/drawing/2014/main" id="{B09F1831-6805-BBD9-6856-1AD36933B314}"/>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5" name="TextBox 4">
            <a:extLst>
              <a:ext uri="{FF2B5EF4-FFF2-40B4-BE49-F238E27FC236}">
                <a16:creationId xmlns:a16="http://schemas.microsoft.com/office/drawing/2014/main" id="{0B2130EA-8C95-F00D-1CFD-B8EA5020CC02}"/>
              </a:ext>
            </a:extLst>
          </p:cNvPr>
          <p:cNvSpPr txBox="1"/>
          <p:nvPr/>
        </p:nvSpPr>
        <p:spPr>
          <a:xfrm>
            <a:off x="8073712" y="1855981"/>
            <a:ext cx="9936879" cy="64325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latin typeface="Girl Scout Text Book" panose="02020003000000000000" pitchFamily="18" charset="0"/>
                <a:ea typeface="Calibri"/>
                <a:cs typeface="Calibri"/>
              </a:rPr>
              <a:t>May 2 – GS Day at the NC Transportation Museum, Spencer</a:t>
            </a:r>
            <a:endParaRPr lang="en-US" dirty="0"/>
          </a:p>
          <a:p>
            <a:r>
              <a:rPr lang="en-US" sz="3000" dirty="0">
                <a:latin typeface="Girl Scout Text Book" panose="02020003000000000000" pitchFamily="18" charset="0"/>
                <a:ea typeface="Calibri"/>
                <a:cs typeface="Calibri"/>
              </a:rPr>
              <a:t>May 9 – Brownie Day Camp at the Little House, Brevard</a:t>
            </a:r>
          </a:p>
          <a:p>
            <a:r>
              <a:rPr lang="en-US" sz="3000" dirty="0">
                <a:latin typeface="Girl Scout Text Book" panose="02020003000000000000" pitchFamily="18" charset="0"/>
                <a:ea typeface="Calibri"/>
                <a:cs typeface="Calibri"/>
              </a:rPr>
              <a:t>June 6 – Girl Scout Day at Wet n’ Wild, Greensboro</a:t>
            </a:r>
          </a:p>
          <a:p>
            <a:r>
              <a:rPr lang="en-US" sz="3000" dirty="0">
                <a:latin typeface="Girl Scout Text Book"/>
                <a:ea typeface="Calibri"/>
                <a:cs typeface="Calibri"/>
              </a:rPr>
              <a:t>June 13 – Council-wide Bridging and Family Fun Day, </a:t>
            </a:r>
            <a:r>
              <a:rPr lang="en-US" sz="3000" dirty="0" err="1">
                <a:latin typeface="Girl Scout Text Book"/>
                <a:ea typeface="Calibri"/>
                <a:cs typeface="Calibri"/>
              </a:rPr>
              <a:t>Keyauwee</a:t>
            </a:r>
            <a:r>
              <a:rPr lang="en-US" sz="3000" dirty="0">
                <a:latin typeface="Girl Scout Text Book"/>
                <a:ea typeface="Calibri"/>
                <a:cs typeface="Calibri"/>
              </a:rPr>
              <a:t> Program Center, Sophia</a:t>
            </a:r>
          </a:p>
          <a:p>
            <a:endParaRPr lang="en-US" dirty="0">
              <a:latin typeface="Girl Scout Text Book" panose="02020003000000000000" pitchFamily="18" charset="0"/>
              <a:ea typeface="Calibri"/>
              <a:cs typeface="Calibri"/>
            </a:endParaRPr>
          </a:p>
          <a:p>
            <a:r>
              <a:rPr lang="en-US" sz="2600" dirty="0">
                <a:latin typeface="Girl Scout Text Book"/>
                <a:ea typeface="Calibri"/>
                <a:cs typeface="Calibri"/>
              </a:rPr>
              <a:t>Girl Scouts doesn’t stop just because school is out. </a:t>
            </a:r>
            <a:r>
              <a:rPr lang="en-US" sz="2600" dirty="0">
                <a:latin typeface="Girl Scout Text Book"/>
                <a:ea typeface="+mn-lt"/>
                <a:cs typeface="+mn-lt"/>
              </a:rPr>
              <a:t>Stay connected through our Tuesday Explorer Series! Girls can join us virtually every Tuesday night for a troop meeting or head out on an adventure with one of our community partners. Our full summer calendar is coming soon—stay tuned!</a:t>
            </a:r>
            <a:endParaRPr lang="en-US" sz="2600" dirty="0">
              <a:latin typeface="Girl Scout Text Book"/>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6" name="Freeform 3" descr="A purple flower shaped object&#10;&#10;AI-generated content may be incorrect.">
            <a:extLst>
              <a:ext uri="{FF2B5EF4-FFF2-40B4-BE49-F238E27FC236}">
                <a16:creationId xmlns:a16="http://schemas.microsoft.com/office/drawing/2014/main" id="{F551FA60-78FD-40D7-E760-EA052BB387E0}"/>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077840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A2400-2E8B-BF14-BA7E-9A7AD476A399}"/>
            </a:ext>
          </a:extLst>
        </p:cNvPr>
        <p:cNvGrpSpPr/>
        <p:nvPr/>
      </p:nvGrpSpPr>
      <p:grpSpPr>
        <a:xfrm>
          <a:off x="0" y="0"/>
          <a:ext cx="0" cy="0"/>
          <a:chOff x="0" y="0"/>
          <a:chExt cx="0" cy="0"/>
        </a:xfrm>
      </p:grpSpPr>
      <p:sp>
        <p:nvSpPr>
          <p:cNvPr id="10" name="Freeform 2">
            <a:extLst>
              <a:ext uri="{FF2B5EF4-FFF2-40B4-BE49-F238E27FC236}">
                <a16:creationId xmlns:a16="http://schemas.microsoft.com/office/drawing/2014/main" id="{15629511-0EE7-AB1A-DED8-F4673A35DA1E}"/>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6" name="TextBox 3">
            <a:extLst>
              <a:ext uri="{FF2B5EF4-FFF2-40B4-BE49-F238E27FC236}">
                <a16:creationId xmlns:a16="http://schemas.microsoft.com/office/drawing/2014/main" id="{B59A81D8-7414-1D8A-8FF2-FF9DE69B0F3C}"/>
              </a:ext>
            </a:extLst>
          </p:cNvPr>
          <p:cNvSpPr txBox="1"/>
          <p:nvPr/>
        </p:nvSpPr>
        <p:spPr>
          <a:xfrm>
            <a:off x="7745183" y="647784"/>
            <a:ext cx="10698176" cy="838691"/>
          </a:xfrm>
          <a:prstGeom prst="rect">
            <a:avLst/>
          </a:prstGeom>
        </p:spPr>
        <p:txBody>
          <a:bodyPr wrap="square" lIns="0" tIns="0" rIns="0" bIns="0" rtlCol="0" anchor="t">
            <a:spAutoFit/>
          </a:bodyPr>
          <a:lstStyle/>
          <a:p>
            <a:pPr algn="ctr">
              <a:lnSpc>
                <a:spcPts val="6999"/>
              </a:lnSpc>
            </a:pPr>
            <a:r>
              <a:rPr lang="en-US" sz="4800" b="1" spc="118">
                <a:solidFill>
                  <a:srgbClr val="000000"/>
                </a:solidFill>
                <a:latin typeface="Girl Scout 2"/>
              </a:rPr>
              <a:t>Cadettes/Seniors/Ambassadors</a:t>
            </a:r>
            <a:endParaRPr lang="en-US" sz="4800" b="1">
              <a:ea typeface="Calibri"/>
              <a:cs typeface="Calibri"/>
            </a:endParaRPr>
          </a:p>
        </p:txBody>
      </p:sp>
      <p:sp>
        <p:nvSpPr>
          <p:cNvPr id="3" name="Freeform 2">
            <a:extLst>
              <a:ext uri="{FF2B5EF4-FFF2-40B4-BE49-F238E27FC236}">
                <a16:creationId xmlns:a16="http://schemas.microsoft.com/office/drawing/2014/main" id="{852EC053-4CA7-A99F-A16E-A2E79BC0EA40}"/>
              </a:ext>
            </a:extLst>
          </p:cNvPr>
          <p:cNvSpPr/>
          <p:nvPr/>
        </p:nvSpPr>
        <p:spPr>
          <a:xfrm rot="5400000">
            <a:off x="-4422707"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7" name="TextBox 6">
            <a:extLst>
              <a:ext uri="{FF2B5EF4-FFF2-40B4-BE49-F238E27FC236}">
                <a16:creationId xmlns:a16="http://schemas.microsoft.com/office/drawing/2014/main" id="{6AB64EC7-BF83-333C-788D-B7C6E00DCAEC}"/>
              </a:ext>
            </a:extLst>
          </p:cNvPr>
          <p:cNvSpPr txBox="1"/>
          <p:nvPr/>
        </p:nvSpPr>
        <p:spPr>
          <a:xfrm>
            <a:off x="7995502" y="1803947"/>
            <a:ext cx="9897413" cy="5478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latin typeface="Girl Scout Text Book" panose="02020003000000000000" pitchFamily="18" charset="0"/>
                <a:ea typeface="Calibri"/>
                <a:cs typeface="Calibri"/>
              </a:rPr>
              <a:t>May 2 – GS Day at the NC Transportation Museum, Spencer</a:t>
            </a:r>
            <a:endParaRPr lang="en-US" dirty="0"/>
          </a:p>
          <a:p>
            <a:r>
              <a:rPr lang="en-US" sz="3000" dirty="0">
                <a:latin typeface="Girl Scout Text Book" panose="02020003000000000000" pitchFamily="18" charset="0"/>
                <a:ea typeface="Calibri"/>
                <a:cs typeface="Calibri"/>
              </a:rPr>
              <a:t>May 7 – Gold Award Training, Virtual</a:t>
            </a:r>
          </a:p>
          <a:p>
            <a:r>
              <a:rPr lang="en-US" sz="3000" dirty="0">
                <a:latin typeface="Girl Scout Text Book" panose="02020003000000000000" pitchFamily="18" charset="0"/>
                <a:ea typeface="Calibri"/>
                <a:cs typeface="Calibri"/>
              </a:rPr>
              <a:t>May 16 – Her Future, Her Impact: A Girl Awards Gala, Dobson</a:t>
            </a:r>
          </a:p>
          <a:p>
            <a:r>
              <a:rPr lang="en-US" sz="3000" dirty="0">
                <a:latin typeface="Girl Scout Text Book" panose="02020003000000000000" pitchFamily="18" charset="0"/>
                <a:ea typeface="Calibri"/>
                <a:cs typeface="Calibri"/>
              </a:rPr>
              <a:t>June 6 – Girl Scout Day at Wet n’ Wild, Greensboro</a:t>
            </a:r>
          </a:p>
          <a:p>
            <a:r>
              <a:rPr lang="en-US" sz="3000" dirty="0">
                <a:latin typeface="Girl Scout Text Book" panose="02020003000000000000" pitchFamily="18" charset="0"/>
                <a:ea typeface="Calibri"/>
                <a:cs typeface="Calibri"/>
              </a:rPr>
              <a:t>June 9 – Gold Award Training, Virtual </a:t>
            </a:r>
          </a:p>
          <a:p>
            <a:r>
              <a:rPr lang="en-US" sz="3000" dirty="0">
                <a:latin typeface="Girl Scout Text Book"/>
                <a:ea typeface="Calibri"/>
                <a:cs typeface="Calibri"/>
              </a:rPr>
              <a:t>June 12 – Power of Engineering with Doosan Bobcat, Statesville</a:t>
            </a:r>
          </a:p>
          <a:p>
            <a:r>
              <a:rPr lang="en-US" sz="3000" dirty="0">
                <a:latin typeface="Girl Scout Text Book"/>
                <a:ea typeface="Calibri"/>
                <a:cs typeface="Calibri"/>
              </a:rPr>
              <a:t>June 13 – Council-wide Bridging &amp; Family Fun Day, </a:t>
            </a:r>
            <a:r>
              <a:rPr lang="en-US" sz="3000" dirty="0" err="1">
                <a:latin typeface="Girl Scout Text Book"/>
                <a:ea typeface="Calibri"/>
                <a:cs typeface="Calibri"/>
              </a:rPr>
              <a:t>Keyauwee</a:t>
            </a:r>
            <a:r>
              <a:rPr lang="en-US" sz="3000" dirty="0">
                <a:latin typeface="Girl Scout Text Book"/>
                <a:ea typeface="Calibri"/>
                <a:cs typeface="Calibri"/>
              </a:rPr>
              <a:t> Program Center, Sophia</a:t>
            </a:r>
          </a:p>
          <a:p>
            <a:endParaRPr lang="en-US" sz="2000" dirty="0">
              <a:ea typeface="Calibri"/>
              <a:cs typeface="Calibri"/>
            </a:endParaRPr>
          </a:p>
        </p:txBody>
      </p:sp>
      <p:sp>
        <p:nvSpPr>
          <p:cNvPr id="5" name="Freeform 3" descr="A purple flower shaped object&#10;&#10;AI-generated content may be incorrect.">
            <a:extLst>
              <a:ext uri="{FF2B5EF4-FFF2-40B4-BE49-F238E27FC236}">
                <a16:creationId xmlns:a16="http://schemas.microsoft.com/office/drawing/2014/main" id="{04CE6CB7-10F2-F1F3-D3CF-69EC5D4F51F4}"/>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05622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04120-7600-8FF0-71F9-C652F53CC83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5ABAEF7-9635-8594-E91C-4E83CD30A1B3}"/>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5C0C6800-EA2B-006E-10B7-CB3F3E74C2E5}"/>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FFCCEDA3-9DB2-ABC8-D8D6-38A221102165}"/>
              </a:ext>
            </a:extLst>
          </p:cNvPr>
          <p:cNvSpPr txBox="1"/>
          <p:nvPr/>
        </p:nvSpPr>
        <p:spPr>
          <a:xfrm>
            <a:off x="9326179" y="270332"/>
            <a:ext cx="7516508" cy="2619884"/>
          </a:xfrm>
          <a:prstGeom prst="rect">
            <a:avLst/>
          </a:prstGeom>
        </p:spPr>
        <p:txBody>
          <a:bodyPr wrap="square"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Retail/ Mobile Shops Updates</a:t>
            </a:r>
          </a:p>
          <a:p>
            <a:pPr algn="ctr">
              <a:lnSpc>
                <a:spcPts val="6998"/>
              </a:lnSpc>
            </a:pPr>
            <a:endParaRPr lang="en-US" sz="5000" spc="118">
              <a:solidFill>
                <a:srgbClr val="000000"/>
              </a:solidFill>
              <a:latin typeface="Girl Scout 2"/>
              <a:ea typeface="Girl Scout 2"/>
              <a:cs typeface="Girl Scout 2"/>
            </a:endParaRPr>
          </a:p>
        </p:txBody>
      </p:sp>
      <p:sp>
        <p:nvSpPr>
          <p:cNvPr id="6" name="TextBox 7">
            <a:extLst>
              <a:ext uri="{FF2B5EF4-FFF2-40B4-BE49-F238E27FC236}">
                <a16:creationId xmlns:a16="http://schemas.microsoft.com/office/drawing/2014/main" id="{8A6FEDCC-FAC3-9F86-A16A-B1E7BE785C1D}"/>
              </a:ext>
            </a:extLst>
          </p:cNvPr>
          <p:cNvSpPr txBox="1"/>
          <p:nvPr/>
        </p:nvSpPr>
        <p:spPr>
          <a:xfrm>
            <a:off x="8119545" y="8663332"/>
            <a:ext cx="9525000" cy="200054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b="1" dirty="0">
              <a:latin typeface="Girl Scout 1" panose="020B0604020202020204" charset="0"/>
              <a:ea typeface="Calibri"/>
              <a:cs typeface="Calibri"/>
            </a:endParaRPr>
          </a:p>
          <a:p>
            <a:pPr algn="ctr"/>
            <a:r>
              <a:rPr lang="en-US" sz="2800" dirty="0">
                <a:latin typeface="Girl Scout Text Book"/>
                <a:ea typeface="Calibri"/>
                <a:cs typeface="Calibri"/>
              </a:rPr>
              <a:t>Want to schedule a mobile shop? Visit our website and request a mobile shop today! </a:t>
            </a:r>
          </a:p>
          <a:p>
            <a:endParaRPr lang="en-US" sz="2800" dirty="0">
              <a:latin typeface="Girl Scout Text Book"/>
              <a:ea typeface="Calibri"/>
              <a:cs typeface="Calibri"/>
            </a:endParaRPr>
          </a:p>
          <a:p>
            <a:endParaRPr lang="en-US" sz="2000" dirty="0">
              <a:ea typeface="Calibri"/>
              <a:cs typeface="Calibri"/>
            </a:endParaRPr>
          </a:p>
        </p:txBody>
      </p:sp>
      <p:pic>
        <p:nvPicPr>
          <p:cNvPr id="5" name="Picture 4" descr="A water bottle with a dog design&#10;&#10;AI-generated content may be incorrect.">
            <a:extLst>
              <a:ext uri="{FF2B5EF4-FFF2-40B4-BE49-F238E27FC236}">
                <a16:creationId xmlns:a16="http://schemas.microsoft.com/office/drawing/2014/main" id="{456C530C-C7F3-CCEB-A2B0-172CCBC868BF}"/>
              </a:ext>
            </a:extLst>
          </p:cNvPr>
          <p:cNvPicPr>
            <a:picLocks noChangeAspect="1"/>
          </p:cNvPicPr>
          <p:nvPr/>
        </p:nvPicPr>
        <p:blipFill>
          <a:blip r:embed="rId5"/>
          <a:stretch>
            <a:fillRect/>
          </a:stretch>
        </p:blipFill>
        <p:spPr>
          <a:xfrm>
            <a:off x="8121315" y="5143500"/>
            <a:ext cx="3459080" cy="3504199"/>
          </a:xfrm>
          <a:prstGeom prst="rect">
            <a:avLst/>
          </a:prstGeom>
        </p:spPr>
      </p:pic>
      <p:pic>
        <p:nvPicPr>
          <p:cNvPr id="7" name="Picture 6" descr="A stuffed animal with sunglasses&#10;&#10;AI-generated content may be incorrect.">
            <a:extLst>
              <a:ext uri="{FF2B5EF4-FFF2-40B4-BE49-F238E27FC236}">
                <a16:creationId xmlns:a16="http://schemas.microsoft.com/office/drawing/2014/main" id="{377B74A6-E228-C084-99E2-0AE70C5A2E8A}"/>
              </a:ext>
            </a:extLst>
          </p:cNvPr>
          <p:cNvPicPr>
            <a:picLocks noChangeAspect="1"/>
          </p:cNvPicPr>
          <p:nvPr/>
        </p:nvPicPr>
        <p:blipFill>
          <a:blip r:embed="rId6"/>
          <a:stretch>
            <a:fillRect/>
          </a:stretch>
        </p:blipFill>
        <p:spPr>
          <a:xfrm>
            <a:off x="11586661" y="5146258"/>
            <a:ext cx="2754730" cy="3498683"/>
          </a:xfrm>
          <a:prstGeom prst="rect">
            <a:avLst/>
          </a:prstGeom>
        </p:spPr>
      </p:pic>
      <p:pic>
        <p:nvPicPr>
          <p:cNvPr id="8" name="Picture 7" descr="A stuffed animal with a purple hat&#10;&#10;AI-generated content may be incorrect.">
            <a:extLst>
              <a:ext uri="{FF2B5EF4-FFF2-40B4-BE49-F238E27FC236}">
                <a16:creationId xmlns:a16="http://schemas.microsoft.com/office/drawing/2014/main" id="{DDC335D3-556A-BF72-984F-C90631DC7FEC}"/>
              </a:ext>
            </a:extLst>
          </p:cNvPr>
          <p:cNvPicPr>
            <a:picLocks noChangeAspect="1"/>
          </p:cNvPicPr>
          <p:nvPr/>
        </p:nvPicPr>
        <p:blipFill>
          <a:blip r:embed="rId7"/>
          <a:stretch>
            <a:fillRect/>
          </a:stretch>
        </p:blipFill>
        <p:spPr>
          <a:xfrm>
            <a:off x="11697280" y="2202703"/>
            <a:ext cx="2533492" cy="3013000"/>
          </a:xfrm>
          <a:prstGeom prst="rect">
            <a:avLst/>
          </a:prstGeom>
        </p:spPr>
      </p:pic>
      <p:pic>
        <p:nvPicPr>
          <p:cNvPr id="9" name="Picture 8" descr="A grey hoodie with cartoon characters on it&#10;&#10;AI-generated content may be incorrect.">
            <a:extLst>
              <a:ext uri="{FF2B5EF4-FFF2-40B4-BE49-F238E27FC236}">
                <a16:creationId xmlns:a16="http://schemas.microsoft.com/office/drawing/2014/main" id="{561A356A-B9AC-B3DE-E7A6-461C84FA6261}"/>
              </a:ext>
            </a:extLst>
          </p:cNvPr>
          <p:cNvPicPr>
            <a:picLocks noChangeAspect="1"/>
          </p:cNvPicPr>
          <p:nvPr/>
        </p:nvPicPr>
        <p:blipFill>
          <a:blip r:embed="rId8"/>
          <a:stretch>
            <a:fillRect/>
          </a:stretch>
        </p:blipFill>
        <p:spPr>
          <a:xfrm>
            <a:off x="14406814" y="2161813"/>
            <a:ext cx="3198577" cy="4253637"/>
          </a:xfrm>
          <a:prstGeom prst="rect">
            <a:avLst/>
          </a:prstGeom>
        </p:spPr>
      </p:pic>
      <p:sp>
        <p:nvSpPr>
          <p:cNvPr id="10" name="TextBox 9">
            <a:extLst>
              <a:ext uri="{FF2B5EF4-FFF2-40B4-BE49-F238E27FC236}">
                <a16:creationId xmlns:a16="http://schemas.microsoft.com/office/drawing/2014/main" id="{3FC3C85A-8620-1BB2-0120-FF4900D38C49}"/>
              </a:ext>
            </a:extLst>
          </p:cNvPr>
          <p:cNvSpPr txBox="1"/>
          <p:nvPr/>
        </p:nvSpPr>
        <p:spPr>
          <a:xfrm>
            <a:off x="8389978" y="3211414"/>
            <a:ext cx="342218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Girl Scout 1" panose="020B0604020202020204" charset="0"/>
              </a:rPr>
              <a:t>New Merchandise Coming Soon!</a:t>
            </a:r>
            <a:r>
              <a:rPr lang="en-US" dirty="0">
                <a:latin typeface="Girl Scout 1" panose="020B0604020202020204" charset="0"/>
              </a:rPr>
              <a:t> </a:t>
            </a:r>
          </a:p>
        </p:txBody>
      </p:sp>
    </p:spTree>
    <p:extLst>
      <p:ext uri="{BB962C8B-B14F-4D97-AF65-F5344CB8AC3E}">
        <p14:creationId xmlns:p14="http://schemas.microsoft.com/office/powerpoint/2010/main" val="3902516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431EE-6AFC-6FD3-E106-334C062495D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25E3E5E-F28D-4864-079C-A73B67E1C097}"/>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3EE01A32-3A82-076B-0D9B-B707154D9A2B}"/>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B2531024-FF9C-ED6C-304C-B57F27614CDC}"/>
              </a:ext>
            </a:extLst>
          </p:cNvPr>
          <p:cNvSpPr txBox="1"/>
          <p:nvPr/>
        </p:nvSpPr>
        <p:spPr>
          <a:xfrm>
            <a:off x="9171095" y="698118"/>
            <a:ext cx="8123285" cy="1722203"/>
          </a:xfrm>
          <a:prstGeom prst="rect">
            <a:avLst/>
          </a:prstGeom>
        </p:spPr>
        <p:txBody>
          <a:bodyPr lIns="0" tIns="0" rIns="0" bIns="0" rtlCol="0" anchor="t">
            <a:spAutoFit/>
          </a:bodyPr>
          <a:lstStyle/>
          <a:p>
            <a:pPr algn="ctr">
              <a:lnSpc>
                <a:spcPts val="6998"/>
              </a:lnSpc>
            </a:pPr>
            <a:r>
              <a:rPr lang="en-US" sz="5000" spc="118">
                <a:solidFill>
                  <a:srgbClr val="000000"/>
                </a:solidFill>
                <a:latin typeface="Girl Scout 2"/>
                <a:sym typeface="Girl Scout 2"/>
              </a:rPr>
              <a:t>Service Unit XXX</a:t>
            </a:r>
            <a:endParaRPr lang="en-US">
              <a:solidFill>
                <a:srgbClr val="000000"/>
              </a:solidFill>
              <a:latin typeface="Calibri"/>
              <a:ea typeface="Calibri"/>
              <a:cs typeface="Calibri"/>
              <a:sym typeface="Girl Scout 2"/>
            </a:endParaRPr>
          </a:p>
          <a:p>
            <a:pPr algn="ctr">
              <a:lnSpc>
                <a:spcPts val="6998"/>
              </a:lnSpc>
            </a:pPr>
            <a:r>
              <a:rPr lang="en-US" sz="5000" spc="118" dirty="0">
                <a:latin typeface="Girl Scout 2"/>
              </a:rPr>
              <a:t>Budget Updates</a:t>
            </a:r>
          </a:p>
        </p:txBody>
      </p:sp>
      <p:sp>
        <p:nvSpPr>
          <p:cNvPr id="5" name="TextBox 5">
            <a:extLst>
              <a:ext uri="{FF2B5EF4-FFF2-40B4-BE49-F238E27FC236}">
                <a16:creationId xmlns:a16="http://schemas.microsoft.com/office/drawing/2014/main" id="{53DA6E3D-F667-8AB0-CCAF-5794CAAF8521}"/>
              </a:ext>
            </a:extLst>
          </p:cNvPr>
          <p:cNvSpPr txBox="1"/>
          <p:nvPr/>
        </p:nvSpPr>
        <p:spPr>
          <a:xfrm>
            <a:off x="8616916" y="3510095"/>
            <a:ext cx="9231641" cy="429220"/>
          </a:xfrm>
          <a:prstGeom prst="rect">
            <a:avLst/>
          </a:prstGeom>
        </p:spPr>
        <p:txBody>
          <a:bodyPr wrap="square" lIns="0" tIns="0" rIns="0" bIns="0" rtlCol="0" anchor="t">
            <a:spAutoFit/>
          </a:bodyPr>
          <a:lstStyle/>
          <a:p>
            <a:pPr marL="457200" indent="-457200">
              <a:lnSpc>
                <a:spcPts val="3499"/>
              </a:lnSpc>
              <a:buFont typeface="Arial" panose="020B0604020202020204" pitchFamily="34" charset="0"/>
              <a:buChar char="•"/>
            </a:pPr>
            <a:r>
              <a:rPr lang="en-US" sz="2800" spc="59" dirty="0">
                <a:solidFill>
                  <a:srgbClr val="000000"/>
                </a:solidFill>
                <a:latin typeface="Girl Scout 1"/>
              </a:rPr>
              <a:t>Updates on your SU's Bank Account</a:t>
            </a:r>
            <a:endParaRPr lang="en-US" sz="2800" spc="59" dirty="0">
              <a:latin typeface="Girl Scout 1"/>
            </a:endParaRPr>
          </a:p>
        </p:txBody>
      </p:sp>
    </p:spTree>
    <p:extLst>
      <p:ext uri="{BB962C8B-B14F-4D97-AF65-F5344CB8AC3E}">
        <p14:creationId xmlns:p14="http://schemas.microsoft.com/office/powerpoint/2010/main" val="908877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9388809" y="1147154"/>
            <a:ext cx="8123285" cy="1736373"/>
          </a:xfrm>
          <a:prstGeom prst="rect">
            <a:avLst/>
          </a:prstGeom>
        </p:spPr>
        <p:txBody>
          <a:bodyPr lIns="0" tIns="0" rIns="0" bIns="0" rtlCol="0" anchor="t">
            <a:spAutoFit/>
          </a:bodyPr>
          <a:lstStyle/>
          <a:p>
            <a:pPr algn="ctr">
              <a:lnSpc>
                <a:spcPts val="6998"/>
              </a:lnSpc>
            </a:pPr>
            <a:r>
              <a:rPr lang="en-US" sz="5000" spc="118" dirty="0">
                <a:solidFill>
                  <a:srgbClr val="000000"/>
                </a:solidFill>
                <a:latin typeface="Girl Scout 2"/>
                <a:sym typeface="Girl Scout 2"/>
              </a:rPr>
              <a:t>Service Unit Announcements</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0DEF1"/>
        </a:solidFill>
        <a:effectLst/>
      </p:bgPr>
    </p:bg>
    <p:spTree>
      <p:nvGrpSpPr>
        <p:cNvPr id="1" name=""/>
        <p:cNvGrpSpPr/>
        <p:nvPr/>
      </p:nvGrpSpPr>
      <p:grpSpPr>
        <a:xfrm>
          <a:off x="0" y="0"/>
          <a:ext cx="0" cy="0"/>
          <a:chOff x="0" y="0"/>
          <a:chExt cx="0" cy="0"/>
        </a:xfrm>
      </p:grpSpPr>
      <p:sp>
        <p:nvSpPr>
          <p:cNvPr id="2" name="Freeform 2"/>
          <p:cNvSpPr/>
          <p:nvPr/>
        </p:nvSpPr>
        <p:spPr>
          <a:xfrm>
            <a:off x="-12495849" y="6492090"/>
            <a:ext cx="39618858" cy="17677382"/>
          </a:xfrm>
          <a:custGeom>
            <a:avLst/>
            <a:gdLst/>
            <a:ahLst/>
            <a:cxnLst/>
            <a:rect l="l" t="t" r="r" b="b"/>
            <a:pathLst>
              <a:path w="39618858" h="17677382">
                <a:moveTo>
                  <a:pt x="0" y="0"/>
                </a:moveTo>
                <a:lnTo>
                  <a:pt x="39618858" y="0"/>
                </a:lnTo>
                <a:lnTo>
                  <a:pt x="39618858" y="17677382"/>
                </a:lnTo>
                <a:lnTo>
                  <a:pt x="0" y="17677382"/>
                </a:lnTo>
                <a:lnTo>
                  <a:pt x="0" y="0"/>
                </a:lnTo>
                <a:close/>
              </a:path>
            </a:pathLst>
          </a:custGeom>
          <a:blipFill>
            <a:blip>
              <a:extLst>
                <a:ext uri="{96DAC541-7B7A-43D3-8B79-37D633B846F1}">
                  <asvg:svgBlip xmlns:asvg="http://schemas.microsoft.com/office/drawing/2016/SVG/main" r:embed="rId3"/>
                </a:ext>
              </a:extLst>
            </a:blip>
            <a:stretch>
              <a:fillRect l="-3" r="-3"/>
            </a:stretch>
          </a:blipFill>
        </p:spPr>
        <p:txBody>
          <a:bodyPr/>
          <a:lstStyle/>
          <a:p>
            <a:endParaRPr lang="en-US"/>
          </a:p>
        </p:txBody>
      </p:sp>
      <p:grpSp>
        <p:nvGrpSpPr>
          <p:cNvPr id="3" name="Group 3"/>
          <p:cNvGrpSpPr/>
          <p:nvPr/>
        </p:nvGrpSpPr>
        <p:grpSpPr>
          <a:xfrm>
            <a:off x="15536520" y="5801760"/>
            <a:ext cx="2699957" cy="1379506"/>
            <a:chOff x="0" y="0"/>
            <a:chExt cx="3599942" cy="1839341"/>
          </a:xfrm>
        </p:grpSpPr>
        <p:sp>
          <p:nvSpPr>
            <p:cNvPr id="4" name="Freeform 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5" name="Group 5"/>
          <p:cNvGrpSpPr/>
          <p:nvPr/>
        </p:nvGrpSpPr>
        <p:grpSpPr>
          <a:xfrm>
            <a:off x="-128520" y="2249280"/>
            <a:ext cx="2783491" cy="1421987"/>
            <a:chOff x="0" y="0"/>
            <a:chExt cx="3711321" cy="1895983"/>
          </a:xfrm>
        </p:grpSpPr>
        <p:sp>
          <p:nvSpPr>
            <p:cNvPr id="6" name="Freeform 6"/>
            <p:cNvSpPr/>
            <p:nvPr/>
          </p:nvSpPr>
          <p:spPr>
            <a:xfrm>
              <a:off x="0" y="0"/>
              <a:ext cx="3711321" cy="1895983"/>
            </a:xfrm>
            <a:custGeom>
              <a:avLst/>
              <a:gdLst/>
              <a:ahLst/>
              <a:cxnLst/>
              <a:rect l="l" t="t" r="r" b="b"/>
              <a:pathLst>
                <a:path w="3711321" h="1895983">
                  <a:moveTo>
                    <a:pt x="0" y="0"/>
                  </a:moveTo>
                  <a:lnTo>
                    <a:pt x="3711321" y="0"/>
                  </a:lnTo>
                  <a:lnTo>
                    <a:pt x="3711321" y="1895983"/>
                  </a:lnTo>
                  <a:lnTo>
                    <a:pt x="0" y="1895983"/>
                  </a:lnTo>
                  <a:lnTo>
                    <a:pt x="0" y="0"/>
                  </a:lnTo>
                  <a:close/>
                </a:path>
              </a:pathLst>
            </a:custGeom>
            <a:blipFill>
              <a:blip r:embed="rId4"/>
              <a:stretch>
                <a:fillRect t="-265" b="-265"/>
              </a:stretch>
            </a:blipFill>
          </p:spPr>
          <p:txBody>
            <a:bodyPr/>
            <a:lstStyle/>
            <a:p>
              <a:endParaRPr lang="en-US"/>
            </a:p>
          </p:txBody>
        </p:sp>
      </p:grpSp>
      <p:grpSp>
        <p:nvGrpSpPr>
          <p:cNvPr id="7" name="Group 7"/>
          <p:cNvGrpSpPr/>
          <p:nvPr/>
        </p:nvGrpSpPr>
        <p:grpSpPr>
          <a:xfrm>
            <a:off x="15483960" y="293760"/>
            <a:ext cx="2752154" cy="1406176"/>
            <a:chOff x="0" y="0"/>
            <a:chExt cx="3669538" cy="1874901"/>
          </a:xfrm>
        </p:grpSpPr>
        <p:sp>
          <p:nvSpPr>
            <p:cNvPr id="8" name="Freeform 8"/>
            <p:cNvSpPr/>
            <p:nvPr/>
          </p:nvSpPr>
          <p:spPr>
            <a:xfrm>
              <a:off x="0" y="0"/>
              <a:ext cx="3669538" cy="1874901"/>
            </a:xfrm>
            <a:custGeom>
              <a:avLst/>
              <a:gdLst/>
              <a:ahLst/>
              <a:cxnLst/>
              <a:rect l="l" t="t" r="r" b="b"/>
              <a:pathLst>
                <a:path w="3669538" h="1874901">
                  <a:moveTo>
                    <a:pt x="0" y="0"/>
                  </a:moveTo>
                  <a:lnTo>
                    <a:pt x="3669538" y="0"/>
                  </a:lnTo>
                  <a:lnTo>
                    <a:pt x="3669538" y="1874901"/>
                  </a:lnTo>
                  <a:lnTo>
                    <a:pt x="0" y="1874901"/>
                  </a:lnTo>
                  <a:lnTo>
                    <a:pt x="0" y="0"/>
                  </a:lnTo>
                  <a:close/>
                </a:path>
              </a:pathLst>
            </a:custGeom>
            <a:blipFill>
              <a:blip r:embed="rId4"/>
              <a:stretch>
                <a:fillRect t="-258" b="-258"/>
              </a:stretch>
            </a:blipFill>
          </p:spPr>
          <p:txBody>
            <a:bodyPr/>
            <a:lstStyle/>
            <a:p>
              <a:endParaRPr lang="en-US"/>
            </a:p>
          </p:txBody>
        </p:sp>
      </p:grpSp>
      <p:grpSp>
        <p:nvGrpSpPr>
          <p:cNvPr id="9" name="Group 9"/>
          <p:cNvGrpSpPr/>
          <p:nvPr/>
        </p:nvGrpSpPr>
        <p:grpSpPr>
          <a:xfrm>
            <a:off x="-451440" y="5176080"/>
            <a:ext cx="3514725" cy="1795653"/>
            <a:chOff x="0" y="0"/>
            <a:chExt cx="4686300" cy="2394204"/>
          </a:xfrm>
        </p:grpSpPr>
        <p:sp>
          <p:nvSpPr>
            <p:cNvPr id="10" name="Freeform 10"/>
            <p:cNvSpPr/>
            <p:nvPr/>
          </p:nvSpPr>
          <p:spPr>
            <a:xfrm>
              <a:off x="0" y="0"/>
              <a:ext cx="4686300" cy="2394204"/>
            </a:xfrm>
            <a:custGeom>
              <a:avLst/>
              <a:gdLst/>
              <a:ahLst/>
              <a:cxnLst/>
              <a:rect l="l" t="t" r="r" b="b"/>
              <a:pathLst>
                <a:path w="4686300" h="2394204">
                  <a:moveTo>
                    <a:pt x="0" y="0"/>
                  </a:moveTo>
                  <a:lnTo>
                    <a:pt x="4686300" y="0"/>
                  </a:lnTo>
                  <a:lnTo>
                    <a:pt x="4686300" y="2394204"/>
                  </a:lnTo>
                  <a:lnTo>
                    <a:pt x="0" y="2394204"/>
                  </a:lnTo>
                  <a:lnTo>
                    <a:pt x="0" y="0"/>
                  </a:lnTo>
                  <a:close/>
                </a:path>
              </a:pathLst>
            </a:custGeom>
            <a:blipFill>
              <a:blip r:embed="rId4"/>
              <a:stretch>
                <a:fillRect t="-262" b="-262"/>
              </a:stretch>
            </a:blipFill>
          </p:spPr>
          <p:txBody>
            <a:bodyPr/>
            <a:lstStyle/>
            <a:p>
              <a:endParaRPr lang="en-US"/>
            </a:p>
          </p:txBody>
        </p:sp>
      </p:grpSp>
      <p:grpSp>
        <p:nvGrpSpPr>
          <p:cNvPr id="11" name="Group 11"/>
          <p:cNvGrpSpPr/>
          <p:nvPr/>
        </p:nvGrpSpPr>
        <p:grpSpPr>
          <a:xfrm>
            <a:off x="7313760" y="-294840"/>
            <a:ext cx="2699957" cy="1379506"/>
            <a:chOff x="0" y="0"/>
            <a:chExt cx="3599942" cy="1839341"/>
          </a:xfrm>
        </p:grpSpPr>
        <p:sp>
          <p:nvSpPr>
            <p:cNvPr id="12" name="Freeform 12"/>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13" name="Group 13"/>
          <p:cNvGrpSpPr/>
          <p:nvPr/>
        </p:nvGrpSpPr>
        <p:grpSpPr>
          <a:xfrm>
            <a:off x="16027200" y="3166200"/>
            <a:ext cx="2699957" cy="1379506"/>
            <a:chOff x="0" y="0"/>
            <a:chExt cx="3599942" cy="1839341"/>
          </a:xfrm>
        </p:grpSpPr>
        <p:sp>
          <p:nvSpPr>
            <p:cNvPr id="14" name="Freeform 1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15" name="Group 15"/>
          <p:cNvGrpSpPr/>
          <p:nvPr/>
        </p:nvGrpSpPr>
        <p:grpSpPr>
          <a:xfrm>
            <a:off x="-4512538" y="8262260"/>
            <a:ext cx="24521423" cy="2981798"/>
            <a:chOff x="0" y="0"/>
            <a:chExt cx="32695231" cy="3975731"/>
          </a:xfrm>
        </p:grpSpPr>
        <p:grpSp>
          <p:nvGrpSpPr>
            <p:cNvPr id="16" name="Group 16"/>
            <p:cNvGrpSpPr/>
            <p:nvPr/>
          </p:nvGrpSpPr>
          <p:grpSpPr>
            <a:xfrm>
              <a:off x="0" y="76287"/>
              <a:ext cx="18458906" cy="3899444"/>
              <a:chOff x="0" y="0"/>
              <a:chExt cx="18458906" cy="3899444"/>
            </a:xfrm>
          </p:grpSpPr>
          <p:sp>
            <p:nvSpPr>
              <p:cNvPr id="17" name="Freeform 17"/>
              <p:cNvSpPr/>
              <p:nvPr/>
            </p:nvSpPr>
            <p:spPr>
              <a:xfrm>
                <a:off x="0" y="0"/>
                <a:ext cx="18458942" cy="3899408"/>
              </a:xfrm>
              <a:custGeom>
                <a:avLst/>
                <a:gdLst/>
                <a:ahLst/>
                <a:cxnLst/>
                <a:rect l="l" t="t" r="r" b="b"/>
                <a:pathLst>
                  <a:path w="18458942" h="3899408">
                    <a:moveTo>
                      <a:pt x="0" y="0"/>
                    </a:moveTo>
                    <a:lnTo>
                      <a:pt x="18458942" y="0"/>
                    </a:lnTo>
                    <a:lnTo>
                      <a:pt x="18458942" y="3899408"/>
                    </a:lnTo>
                    <a:lnTo>
                      <a:pt x="0" y="3899408"/>
                    </a:lnTo>
                    <a:lnTo>
                      <a:pt x="0" y="0"/>
                    </a:lnTo>
                    <a:close/>
                  </a:path>
                </a:pathLst>
              </a:custGeom>
              <a:blipFill>
                <a:blip r:embed="rId5"/>
                <a:stretch>
                  <a:fillRect t="-29" b="-30"/>
                </a:stretch>
              </a:blipFill>
            </p:spPr>
            <p:txBody>
              <a:bodyPr/>
              <a:lstStyle/>
              <a:p>
                <a:endParaRPr lang="en-US"/>
              </a:p>
            </p:txBody>
          </p:sp>
        </p:grpSp>
        <p:grpSp>
          <p:nvGrpSpPr>
            <p:cNvPr id="18" name="Group 18"/>
            <p:cNvGrpSpPr/>
            <p:nvPr/>
          </p:nvGrpSpPr>
          <p:grpSpPr>
            <a:xfrm>
              <a:off x="14211542" y="0"/>
              <a:ext cx="18483689" cy="3904680"/>
              <a:chOff x="0" y="0"/>
              <a:chExt cx="18813754" cy="3974406"/>
            </a:xfrm>
          </p:grpSpPr>
          <p:sp>
            <p:nvSpPr>
              <p:cNvPr id="19" name="Freeform 19"/>
              <p:cNvSpPr/>
              <p:nvPr/>
            </p:nvSpPr>
            <p:spPr>
              <a:xfrm>
                <a:off x="0" y="0"/>
                <a:ext cx="18813780" cy="3974465"/>
              </a:xfrm>
              <a:custGeom>
                <a:avLst/>
                <a:gdLst/>
                <a:ahLst/>
                <a:cxnLst/>
                <a:rect l="l" t="t" r="r" b="b"/>
                <a:pathLst>
                  <a:path w="18813780" h="3974465">
                    <a:moveTo>
                      <a:pt x="0" y="0"/>
                    </a:moveTo>
                    <a:lnTo>
                      <a:pt x="18813780" y="0"/>
                    </a:lnTo>
                    <a:lnTo>
                      <a:pt x="18813780" y="3974465"/>
                    </a:lnTo>
                    <a:lnTo>
                      <a:pt x="0" y="3974465"/>
                    </a:lnTo>
                    <a:lnTo>
                      <a:pt x="0" y="0"/>
                    </a:lnTo>
                    <a:close/>
                  </a:path>
                </a:pathLst>
              </a:custGeom>
              <a:blipFill>
                <a:blip r:embed="rId5"/>
                <a:stretch>
                  <a:fillRect t="-29" b="-27"/>
                </a:stretch>
              </a:blipFill>
            </p:spPr>
            <p:txBody>
              <a:bodyPr/>
              <a:lstStyle/>
              <a:p>
                <a:endParaRPr lang="en-US"/>
              </a:p>
            </p:txBody>
          </p:sp>
        </p:grpSp>
      </p:grpSp>
      <p:sp>
        <p:nvSpPr>
          <p:cNvPr id="22" name="Freeform 22"/>
          <p:cNvSpPr/>
          <p:nvPr/>
        </p:nvSpPr>
        <p:spPr>
          <a:xfrm>
            <a:off x="1972582" y="409892"/>
            <a:ext cx="13382311" cy="6561841"/>
          </a:xfrm>
          <a:custGeom>
            <a:avLst/>
            <a:gdLst/>
            <a:ahLst/>
            <a:cxnLst/>
            <a:rect l="l" t="t" r="r" b="b"/>
            <a:pathLst>
              <a:path w="13382311" h="6561841">
                <a:moveTo>
                  <a:pt x="0" y="0"/>
                </a:moveTo>
                <a:lnTo>
                  <a:pt x="13382310" y="0"/>
                </a:lnTo>
                <a:lnTo>
                  <a:pt x="13382310" y="6561841"/>
                </a:lnTo>
                <a:lnTo>
                  <a:pt x="0" y="6561841"/>
                </a:lnTo>
                <a:lnTo>
                  <a:pt x="0" y="0"/>
                </a:lnTo>
                <a:close/>
              </a:path>
            </a:pathLst>
          </a:custGeom>
          <a:blipFill>
            <a:blip>
              <a:extLst>
                <a:ext uri="{96DAC541-7B7A-43D3-8B79-37D633B846F1}">
                  <asvg:svgBlip xmlns:asvg="http://schemas.microsoft.com/office/drawing/2016/SVG/main" r:embed="rId6"/>
                </a:ext>
              </a:extLst>
            </a:blip>
            <a:stretch>
              <a:fillRect t="-1" b="-1"/>
            </a:stretch>
          </a:blipFill>
        </p:spPr>
        <p:txBody>
          <a:bodyPr/>
          <a:lstStyle/>
          <a:p>
            <a:endParaRPr lang="en-US"/>
          </a:p>
        </p:txBody>
      </p:sp>
      <p:sp>
        <p:nvSpPr>
          <p:cNvPr id="23" name="TextBox 23"/>
          <p:cNvSpPr txBox="1"/>
          <p:nvPr/>
        </p:nvSpPr>
        <p:spPr>
          <a:xfrm>
            <a:off x="3159900" y="571025"/>
            <a:ext cx="11968200" cy="1021804"/>
          </a:xfrm>
          <a:prstGeom prst="rect">
            <a:avLst/>
          </a:prstGeom>
        </p:spPr>
        <p:txBody>
          <a:bodyPr lIns="0" tIns="0" rIns="0" bIns="0" rtlCol="0" anchor="t">
            <a:spAutoFit/>
          </a:bodyPr>
          <a:lstStyle/>
          <a:p>
            <a:pPr algn="ctr">
              <a:lnSpc>
                <a:spcPts val="8260"/>
              </a:lnSpc>
            </a:pPr>
            <a:r>
              <a:rPr lang="en-US" sz="5901" spc="139">
                <a:solidFill>
                  <a:srgbClr val="FFFFFF"/>
                </a:solidFill>
                <a:latin typeface="Girl Scout 2"/>
                <a:ea typeface="Girl Scout 2"/>
                <a:cs typeface="Girl Scout 2"/>
                <a:sym typeface="Girl Scout 2"/>
              </a:rPr>
              <a:t>Tonight’s Agenda</a:t>
            </a:r>
          </a:p>
        </p:txBody>
      </p:sp>
      <p:grpSp>
        <p:nvGrpSpPr>
          <p:cNvPr id="20" name="Group 20"/>
          <p:cNvGrpSpPr/>
          <p:nvPr/>
        </p:nvGrpSpPr>
        <p:grpSpPr>
          <a:xfrm>
            <a:off x="2900869" y="6996903"/>
            <a:ext cx="6243131" cy="3449330"/>
            <a:chOff x="0" y="0"/>
            <a:chExt cx="8324174" cy="4599106"/>
          </a:xfrm>
        </p:grpSpPr>
        <p:sp>
          <p:nvSpPr>
            <p:cNvPr id="21" name="Freeform 21"/>
            <p:cNvSpPr/>
            <p:nvPr/>
          </p:nvSpPr>
          <p:spPr>
            <a:xfrm>
              <a:off x="0" y="0"/>
              <a:ext cx="8324215" cy="4599051"/>
            </a:xfrm>
            <a:custGeom>
              <a:avLst/>
              <a:gdLst/>
              <a:ahLst/>
              <a:cxnLst/>
              <a:rect l="l" t="t" r="r" b="b"/>
              <a:pathLst>
                <a:path w="8324215" h="4599051">
                  <a:moveTo>
                    <a:pt x="0" y="0"/>
                  </a:moveTo>
                  <a:lnTo>
                    <a:pt x="8324215" y="0"/>
                  </a:lnTo>
                  <a:lnTo>
                    <a:pt x="8324215" y="4599051"/>
                  </a:lnTo>
                  <a:lnTo>
                    <a:pt x="0" y="4599051"/>
                  </a:lnTo>
                  <a:lnTo>
                    <a:pt x="0" y="0"/>
                  </a:lnTo>
                  <a:close/>
                </a:path>
              </a:pathLst>
            </a:custGeom>
            <a:blipFill>
              <a:blip r:embed="rId7"/>
              <a:stretch>
                <a:fillRect l="-16" r="-15" b="-1"/>
              </a:stretch>
            </a:blipFill>
          </p:spPr>
          <p:txBody>
            <a:bodyPr/>
            <a:lstStyle/>
            <a:p>
              <a:endParaRPr lang="en-US"/>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4E93B-344A-B3E3-0A22-92045EE68E7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5BE8D4F-6CEA-4512-2240-23CF0CF8B515}"/>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6F9ED6B1-CC85-92C1-DB9C-CBF01D626A9D}"/>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29FD2D87-C512-0A18-B68A-0B6B600C04B4}"/>
              </a:ext>
            </a:extLst>
          </p:cNvPr>
          <p:cNvSpPr txBox="1"/>
          <p:nvPr/>
        </p:nvSpPr>
        <p:spPr>
          <a:xfrm>
            <a:off x="9388809" y="1147154"/>
            <a:ext cx="7361285" cy="2619884"/>
          </a:xfrm>
          <a:prstGeom prst="rect">
            <a:avLst/>
          </a:prstGeom>
        </p:spPr>
        <p:txBody>
          <a:bodyPr wrap="square" lIns="0" tIns="0" rIns="0" bIns="0" rtlCol="0" anchor="t">
            <a:spAutoFit/>
          </a:bodyPr>
          <a:lstStyle/>
          <a:p>
            <a:pPr algn="ctr">
              <a:lnSpc>
                <a:spcPts val="6998"/>
              </a:lnSpc>
            </a:pPr>
            <a:r>
              <a:rPr lang="en-US" sz="5000" spc="118" dirty="0">
                <a:solidFill>
                  <a:srgbClr val="000000"/>
                </a:solidFill>
                <a:latin typeface="Girl Scout 2"/>
                <a:sym typeface="Girl Scout 2"/>
              </a:rPr>
              <a:t>Upcoming Service Unit Dates and Events</a:t>
            </a:r>
            <a:endParaRPr lang="en-US" sz="5000" spc="118" dirty="0">
              <a:latin typeface="Girl Scout 2"/>
            </a:endParaRPr>
          </a:p>
        </p:txBody>
      </p:sp>
    </p:spTree>
    <p:extLst>
      <p:ext uri="{BB962C8B-B14F-4D97-AF65-F5344CB8AC3E}">
        <p14:creationId xmlns:p14="http://schemas.microsoft.com/office/powerpoint/2010/main" val="3989402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9388809" y="1147154"/>
            <a:ext cx="8123285" cy="824521"/>
          </a:xfrm>
          <a:prstGeom prst="rect">
            <a:avLst/>
          </a:prstGeom>
        </p:spPr>
        <p:txBody>
          <a:bodyPr lIns="0" tIns="0" rIns="0" bIns="0" rtlCol="0" anchor="t">
            <a:spAutoFit/>
          </a:bodyPr>
          <a:lstStyle/>
          <a:p>
            <a:pPr algn="ctr">
              <a:lnSpc>
                <a:spcPts val="6999"/>
              </a:lnSpc>
            </a:pPr>
            <a:r>
              <a:rPr lang="en-US" sz="5000" spc="118" dirty="0">
                <a:solidFill>
                  <a:srgbClr val="000000"/>
                </a:solidFill>
                <a:latin typeface="Girl Scout 2"/>
                <a:ea typeface="Girl Scout 2"/>
                <a:cs typeface="Girl Scout 2"/>
                <a:sym typeface="Girl Scout 2"/>
              </a:rPr>
              <a:t>Next Steps</a:t>
            </a:r>
          </a:p>
        </p:txBody>
      </p:sp>
      <p:sp>
        <p:nvSpPr>
          <p:cNvPr id="6" name="TextBox 4">
            <a:extLst>
              <a:ext uri="{FF2B5EF4-FFF2-40B4-BE49-F238E27FC236}">
                <a16:creationId xmlns:a16="http://schemas.microsoft.com/office/drawing/2014/main" id="{F47D4EFF-ACF3-ACB8-B089-F4A5E97738D2}"/>
              </a:ext>
            </a:extLst>
          </p:cNvPr>
          <p:cNvSpPr txBox="1"/>
          <p:nvPr/>
        </p:nvSpPr>
        <p:spPr>
          <a:xfrm>
            <a:off x="9388807" y="5470502"/>
            <a:ext cx="8123285" cy="824521"/>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Questions?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0DEF1"/>
        </a:solidFill>
        <a:effectLst/>
      </p:bgPr>
    </p:bg>
    <p:spTree>
      <p:nvGrpSpPr>
        <p:cNvPr id="1" name=""/>
        <p:cNvGrpSpPr/>
        <p:nvPr/>
      </p:nvGrpSpPr>
      <p:grpSpPr>
        <a:xfrm>
          <a:off x="0" y="0"/>
          <a:ext cx="0" cy="0"/>
          <a:chOff x="0" y="0"/>
          <a:chExt cx="0" cy="0"/>
        </a:xfrm>
      </p:grpSpPr>
      <p:sp>
        <p:nvSpPr>
          <p:cNvPr id="2" name="Freeform 2"/>
          <p:cNvSpPr/>
          <p:nvPr/>
        </p:nvSpPr>
        <p:spPr>
          <a:xfrm>
            <a:off x="-12495849" y="6492090"/>
            <a:ext cx="39618858" cy="17677382"/>
          </a:xfrm>
          <a:custGeom>
            <a:avLst/>
            <a:gdLst/>
            <a:ahLst/>
            <a:cxnLst/>
            <a:rect l="l" t="t" r="r" b="b"/>
            <a:pathLst>
              <a:path w="39618858" h="17677382">
                <a:moveTo>
                  <a:pt x="0" y="0"/>
                </a:moveTo>
                <a:lnTo>
                  <a:pt x="39618858" y="0"/>
                </a:lnTo>
                <a:lnTo>
                  <a:pt x="39618858" y="17677382"/>
                </a:lnTo>
                <a:lnTo>
                  <a:pt x="0" y="17677382"/>
                </a:lnTo>
                <a:lnTo>
                  <a:pt x="0" y="0"/>
                </a:lnTo>
                <a:close/>
              </a:path>
            </a:pathLst>
          </a:custGeom>
          <a:blipFill>
            <a:blip>
              <a:extLst>
                <a:ext uri="{96DAC541-7B7A-43D3-8B79-37D633B846F1}">
                  <asvg:svgBlip xmlns:asvg="http://schemas.microsoft.com/office/drawing/2016/SVG/main" r:embed="rId3"/>
                </a:ext>
              </a:extLst>
            </a:blip>
            <a:stretch>
              <a:fillRect l="-3" r="-3"/>
            </a:stretch>
          </a:blipFill>
        </p:spPr>
        <p:txBody>
          <a:bodyPr/>
          <a:lstStyle/>
          <a:p>
            <a:endParaRPr lang="en-US"/>
          </a:p>
        </p:txBody>
      </p:sp>
      <p:grpSp>
        <p:nvGrpSpPr>
          <p:cNvPr id="3" name="Group 3"/>
          <p:cNvGrpSpPr/>
          <p:nvPr/>
        </p:nvGrpSpPr>
        <p:grpSpPr>
          <a:xfrm>
            <a:off x="15536520" y="5801760"/>
            <a:ext cx="2699957" cy="1379506"/>
            <a:chOff x="0" y="0"/>
            <a:chExt cx="3599942" cy="1839341"/>
          </a:xfrm>
        </p:grpSpPr>
        <p:sp>
          <p:nvSpPr>
            <p:cNvPr id="4" name="Freeform 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5" name="Group 5"/>
          <p:cNvGrpSpPr/>
          <p:nvPr/>
        </p:nvGrpSpPr>
        <p:grpSpPr>
          <a:xfrm>
            <a:off x="-128520" y="2249280"/>
            <a:ext cx="2783491" cy="1421987"/>
            <a:chOff x="0" y="0"/>
            <a:chExt cx="3711321" cy="1895983"/>
          </a:xfrm>
        </p:grpSpPr>
        <p:sp>
          <p:nvSpPr>
            <p:cNvPr id="6" name="Freeform 6"/>
            <p:cNvSpPr/>
            <p:nvPr/>
          </p:nvSpPr>
          <p:spPr>
            <a:xfrm>
              <a:off x="0" y="0"/>
              <a:ext cx="3711321" cy="1895983"/>
            </a:xfrm>
            <a:custGeom>
              <a:avLst/>
              <a:gdLst/>
              <a:ahLst/>
              <a:cxnLst/>
              <a:rect l="l" t="t" r="r" b="b"/>
              <a:pathLst>
                <a:path w="3711321" h="1895983">
                  <a:moveTo>
                    <a:pt x="0" y="0"/>
                  </a:moveTo>
                  <a:lnTo>
                    <a:pt x="3711321" y="0"/>
                  </a:lnTo>
                  <a:lnTo>
                    <a:pt x="3711321" y="1895983"/>
                  </a:lnTo>
                  <a:lnTo>
                    <a:pt x="0" y="1895983"/>
                  </a:lnTo>
                  <a:lnTo>
                    <a:pt x="0" y="0"/>
                  </a:lnTo>
                  <a:close/>
                </a:path>
              </a:pathLst>
            </a:custGeom>
            <a:blipFill>
              <a:blip r:embed="rId4"/>
              <a:stretch>
                <a:fillRect t="-265" b="-265"/>
              </a:stretch>
            </a:blipFill>
          </p:spPr>
          <p:txBody>
            <a:bodyPr/>
            <a:lstStyle/>
            <a:p>
              <a:endParaRPr lang="en-US"/>
            </a:p>
          </p:txBody>
        </p:sp>
      </p:grpSp>
      <p:grpSp>
        <p:nvGrpSpPr>
          <p:cNvPr id="7" name="Group 7"/>
          <p:cNvGrpSpPr/>
          <p:nvPr/>
        </p:nvGrpSpPr>
        <p:grpSpPr>
          <a:xfrm>
            <a:off x="15483960" y="293760"/>
            <a:ext cx="2752154" cy="1406176"/>
            <a:chOff x="0" y="0"/>
            <a:chExt cx="3669538" cy="1874901"/>
          </a:xfrm>
        </p:grpSpPr>
        <p:sp>
          <p:nvSpPr>
            <p:cNvPr id="8" name="Freeform 8"/>
            <p:cNvSpPr/>
            <p:nvPr/>
          </p:nvSpPr>
          <p:spPr>
            <a:xfrm>
              <a:off x="0" y="0"/>
              <a:ext cx="3669538" cy="1874901"/>
            </a:xfrm>
            <a:custGeom>
              <a:avLst/>
              <a:gdLst/>
              <a:ahLst/>
              <a:cxnLst/>
              <a:rect l="l" t="t" r="r" b="b"/>
              <a:pathLst>
                <a:path w="3669538" h="1874901">
                  <a:moveTo>
                    <a:pt x="0" y="0"/>
                  </a:moveTo>
                  <a:lnTo>
                    <a:pt x="3669538" y="0"/>
                  </a:lnTo>
                  <a:lnTo>
                    <a:pt x="3669538" y="1874901"/>
                  </a:lnTo>
                  <a:lnTo>
                    <a:pt x="0" y="1874901"/>
                  </a:lnTo>
                  <a:lnTo>
                    <a:pt x="0" y="0"/>
                  </a:lnTo>
                  <a:close/>
                </a:path>
              </a:pathLst>
            </a:custGeom>
            <a:blipFill>
              <a:blip r:embed="rId4"/>
              <a:stretch>
                <a:fillRect t="-258" b="-258"/>
              </a:stretch>
            </a:blipFill>
          </p:spPr>
          <p:txBody>
            <a:bodyPr/>
            <a:lstStyle/>
            <a:p>
              <a:endParaRPr lang="en-US"/>
            </a:p>
          </p:txBody>
        </p:sp>
      </p:grpSp>
      <p:grpSp>
        <p:nvGrpSpPr>
          <p:cNvPr id="9" name="Group 9"/>
          <p:cNvGrpSpPr/>
          <p:nvPr/>
        </p:nvGrpSpPr>
        <p:grpSpPr>
          <a:xfrm>
            <a:off x="-451440" y="5176080"/>
            <a:ext cx="3514725" cy="1795653"/>
            <a:chOff x="0" y="0"/>
            <a:chExt cx="4686300" cy="2394204"/>
          </a:xfrm>
        </p:grpSpPr>
        <p:sp>
          <p:nvSpPr>
            <p:cNvPr id="10" name="Freeform 10"/>
            <p:cNvSpPr/>
            <p:nvPr/>
          </p:nvSpPr>
          <p:spPr>
            <a:xfrm>
              <a:off x="0" y="0"/>
              <a:ext cx="4686300" cy="2394204"/>
            </a:xfrm>
            <a:custGeom>
              <a:avLst/>
              <a:gdLst/>
              <a:ahLst/>
              <a:cxnLst/>
              <a:rect l="l" t="t" r="r" b="b"/>
              <a:pathLst>
                <a:path w="4686300" h="2394204">
                  <a:moveTo>
                    <a:pt x="0" y="0"/>
                  </a:moveTo>
                  <a:lnTo>
                    <a:pt x="4686300" y="0"/>
                  </a:lnTo>
                  <a:lnTo>
                    <a:pt x="4686300" y="2394204"/>
                  </a:lnTo>
                  <a:lnTo>
                    <a:pt x="0" y="2394204"/>
                  </a:lnTo>
                  <a:lnTo>
                    <a:pt x="0" y="0"/>
                  </a:lnTo>
                  <a:close/>
                </a:path>
              </a:pathLst>
            </a:custGeom>
            <a:blipFill>
              <a:blip r:embed="rId4"/>
              <a:stretch>
                <a:fillRect t="-262" b="-262"/>
              </a:stretch>
            </a:blipFill>
          </p:spPr>
          <p:txBody>
            <a:bodyPr/>
            <a:lstStyle/>
            <a:p>
              <a:endParaRPr lang="en-US"/>
            </a:p>
          </p:txBody>
        </p:sp>
      </p:grpSp>
      <p:grpSp>
        <p:nvGrpSpPr>
          <p:cNvPr id="11" name="Group 11"/>
          <p:cNvGrpSpPr/>
          <p:nvPr/>
        </p:nvGrpSpPr>
        <p:grpSpPr>
          <a:xfrm>
            <a:off x="7313760" y="-294840"/>
            <a:ext cx="2699957" cy="1379506"/>
            <a:chOff x="0" y="0"/>
            <a:chExt cx="3599942" cy="1839341"/>
          </a:xfrm>
        </p:grpSpPr>
        <p:sp>
          <p:nvSpPr>
            <p:cNvPr id="12" name="Freeform 12"/>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13" name="Group 13"/>
          <p:cNvGrpSpPr/>
          <p:nvPr/>
        </p:nvGrpSpPr>
        <p:grpSpPr>
          <a:xfrm>
            <a:off x="16027200" y="3166200"/>
            <a:ext cx="2699957" cy="1379506"/>
            <a:chOff x="0" y="0"/>
            <a:chExt cx="3599942" cy="1839341"/>
          </a:xfrm>
        </p:grpSpPr>
        <p:sp>
          <p:nvSpPr>
            <p:cNvPr id="14" name="Freeform 1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4"/>
              <a:stretch>
                <a:fillRect t="-258" b="-258"/>
              </a:stretch>
            </a:blipFill>
          </p:spPr>
          <p:txBody>
            <a:bodyPr/>
            <a:lstStyle/>
            <a:p>
              <a:endParaRPr lang="en-US"/>
            </a:p>
          </p:txBody>
        </p:sp>
      </p:grpSp>
      <p:grpSp>
        <p:nvGrpSpPr>
          <p:cNvPr id="15" name="Group 15"/>
          <p:cNvGrpSpPr/>
          <p:nvPr/>
        </p:nvGrpSpPr>
        <p:grpSpPr>
          <a:xfrm>
            <a:off x="-4512538" y="8262260"/>
            <a:ext cx="24521423" cy="2981798"/>
            <a:chOff x="0" y="0"/>
            <a:chExt cx="32695231" cy="3975731"/>
          </a:xfrm>
        </p:grpSpPr>
        <p:grpSp>
          <p:nvGrpSpPr>
            <p:cNvPr id="16" name="Group 16"/>
            <p:cNvGrpSpPr/>
            <p:nvPr/>
          </p:nvGrpSpPr>
          <p:grpSpPr>
            <a:xfrm>
              <a:off x="0" y="76287"/>
              <a:ext cx="18458906" cy="3899444"/>
              <a:chOff x="0" y="0"/>
              <a:chExt cx="18458906" cy="3899444"/>
            </a:xfrm>
          </p:grpSpPr>
          <p:sp>
            <p:nvSpPr>
              <p:cNvPr id="17" name="Freeform 17"/>
              <p:cNvSpPr/>
              <p:nvPr/>
            </p:nvSpPr>
            <p:spPr>
              <a:xfrm>
                <a:off x="0" y="0"/>
                <a:ext cx="18458942" cy="3899408"/>
              </a:xfrm>
              <a:custGeom>
                <a:avLst/>
                <a:gdLst/>
                <a:ahLst/>
                <a:cxnLst/>
                <a:rect l="l" t="t" r="r" b="b"/>
                <a:pathLst>
                  <a:path w="18458942" h="3899408">
                    <a:moveTo>
                      <a:pt x="0" y="0"/>
                    </a:moveTo>
                    <a:lnTo>
                      <a:pt x="18458942" y="0"/>
                    </a:lnTo>
                    <a:lnTo>
                      <a:pt x="18458942" y="3899408"/>
                    </a:lnTo>
                    <a:lnTo>
                      <a:pt x="0" y="3899408"/>
                    </a:lnTo>
                    <a:lnTo>
                      <a:pt x="0" y="0"/>
                    </a:lnTo>
                    <a:close/>
                  </a:path>
                </a:pathLst>
              </a:custGeom>
              <a:blipFill>
                <a:blip r:embed="rId5"/>
                <a:stretch>
                  <a:fillRect t="-29" b="-30"/>
                </a:stretch>
              </a:blipFill>
            </p:spPr>
            <p:txBody>
              <a:bodyPr/>
              <a:lstStyle/>
              <a:p>
                <a:endParaRPr lang="en-US"/>
              </a:p>
            </p:txBody>
          </p:sp>
        </p:grpSp>
        <p:grpSp>
          <p:nvGrpSpPr>
            <p:cNvPr id="18" name="Group 18"/>
            <p:cNvGrpSpPr/>
            <p:nvPr/>
          </p:nvGrpSpPr>
          <p:grpSpPr>
            <a:xfrm>
              <a:off x="14211542" y="0"/>
              <a:ext cx="18483689" cy="3904680"/>
              <a:chOff x="0" y="0"/>
              <a:chExt cx="18813754" cy="3974406"/>
            </a:xfrm>
          </p:grpSpPr>
          <p:sp>
            <p:nvSpPr>
              <p:cNvPr id="19" name="Freeform 19"/>
              <p:cNvSpPr/>
              <p:nvPr/>
            </p:nvSpPr>
            <p:spPr>
              <a:xfrm>
                <a:off x="0" y="0"/>
                <a:ext cx="18813780" cy="3974465"/>
              </a:xfrm>
              <a:custGeom>
                <a:avLst/>
                <a:gdLst/>
                <a:ahLst/>
                <a:cxnLst/>
                <a:rect l="l" t="t" r="r" b="b"/>
                <a:pathLst>
                  <a:path w="18813780" h="3974465">
                    <a:moveTo>
                      <a:pt x="0" y="0"/>
                    </a:moveTo>
                    <a:lnTo>
                      <a:pt x="18813780" y="0"/>
                    </a:lnTo>
                    <a:lnTo>
                      <a:pt x="18813780" y="3974465"/>
                    </a:lnTo>
                    <a:lnTo>
                      <a:pt x="0" y="3974465"/>
                    </a:lnTo>
                    <a:lnTo>
                      <a:pt x="0" y="0"/>
                    </a:lnTo>
                    <a:close/>
                  </a:path>
                </a:pathLst>
              </a:custGeom>
              <a:blipFill>
                <a:blip r:embed="rId5"/>
                <a:stretch>
                  <a:fillRect t="-29" b="-27"/>
                </a:stretch>
              </a:blipFill>
            </p:spPr>
            <p:txBody>
              <a:bodyPr/>
              <a:lstStyle/>
              <a:p>
                <a:endParaRPr lang="en-US"/>
              </a:p>
            </p:txBody>
          </p:sp>
        </p:grpSp>
      </p:grpSp>
      <p:sp>
        <p:nvSpPr>
          <p:cNvPr id="20" name="Freeform 20"/>
          <p:cNvSpPr/>
          <p:nvPr/>
        </p:nvSpPr>
        <p:spPr>
          <a:xfrm>
            <a:off x="2978280" y="619425"/>
            <a:ext cx="12331440" cy="6046560"/>
          </a:xfrm>
          <a:custGeom>
            <a:avLst/>
            <a:gdLst/>
            <a:ahLst/>
            <a:cxnLst/>
            <a:rect l="l" t="t" r="r" b="b"/>
            <a:pathLst>
              <a:path w="12331440" h="6046560">
                <a:moveTo>
                  <a:pt x="0" y="0"/>
                </a:moveTo>
                <a:lnTo>
                  <a:pt x="12331440" y="0"/>
                </a:lnTo>
                <a:lnTo>
                  <a:pt x="12331440" y="6046560"/>
                </a:lnTo>
                <a:lnTo>
                  <a:pt x="0" y="6046560"/>
                </a:lnTo>
                <a:lnTo>
                  <a:pt x="0" y="0"/>
                </a:lnTo>
                <a:close/>
              </a:path>
            </a:pathLst>
          </a:custGeom>
          <a:blipFill>
            <a:blip>
              <a:extLst>
                <a:ext uri="{96DAC541-7B7A-43D3-8B79-37D633B846F1}">
                  <asvg:svgBlip xmlns:asvg="http://schemas.microsoft.com/office/drawing/2016/SVG/main" r:embed="rId6"/>
                </a:ext>
              </a:extLst>
            </a:blip>
            <a:stretch>
              <a:fillRect t="-1" b="-1"/>
            </a:stretch>
          </a:blipFill>
        </p:spPr>
        <p:txBody>
          <a:bodyPr/>
          <a:lstStyle/>
          <a:p>
            <a:endParaRPr lang="en-US"/>
          </a:p>
        </p:txBody>
      </p:sp>
      <p:sp>
        <p:nvSpPr>
          <p:cNvPr id="21" name="Freeform 21"/>
          <p:cNvSpPr/>
          <p:nvPr/>
        </p:nvSpPr>
        <p:spPr>
          <a:xfrm>
            <a:off x="3096360" y="2294273"/>
            <a:ext cx="12038400" cy="3123360"/>
          </a:xfrm>
          <a:custGeom>
            <a:avLst/>
            <a:gdLst/>
            <a:ahLst/>
            <a:cxnLst/>
            <a:rect l="l" t="t" r="r" b="b"/>
            <a:pathLst>
              <a:path w="12038400" h="3123360">
                <a:moveTo>
                  <a:pt x="0" y="0"/>
                </a:moveTo>
                <a:lnTo>
                  <a:pt x="12038400" y="0"/>
                </a:lnTo>
                <a:lnTo>
                  <a:pt x="12038400" y="3123360"/>
                </a:lnTo>
                <a:lnTo>
                  <a:pt x="0" y="3123360"/>
                </a:lnTo>
                <a:lnTo>
                  <a:pt x="0" y="0"/>
                </a:lnTo>
                <a:close/>
              </a:path>
            </a:pathLst>
          </a:custGeom>
          <a:blipFill>
            <a:blip>
              <a:extLst>
                <a:ext uri="{96DAC541-7B7A-43D3-8B79-37D633B846F1}">
                  <asvg:svgBlip xmlns:asvg="http://schemas.microsoft.com/office/drawing/2016/SVG/main" r:embed="rId7"/>
                </a:ext>
              </a:extLst>
            </a:blip>
            <a:stretch>
              <a:fillRect t="-8" b="-8"/>
            </a:stretch>
          </a:blipFill>
        </p:spPr>
        <p:txBody>
          <a:bodyPr/>
          <a:lstStyle/>
          <a:p>
            <a:endParaRPr lang="en-US"/>
          </a:p>
        </p:txBody>
      </p:sp>
      <p:grpSp>
        <p:nvGrpSpPr>
          <p:cNvPr id="22" name="Group 22"/>
          <p:cNvGrpSpPr/>
          <p:nvPr/>
        </p:nvGrpSpPr>
        <p:grpSpPr>
          <a:xfrm>
            <a:off x="3044953" y="738208"/>
            <a:ext cx="12198094" cy="5808994"/>
            <a:chOff x="0" y="0"/>
            <a:chExt cx="16264125" cy="7745325"/>
          </a:xfrm>
        </p:grpSpPr>
        <p:sp>
          <p:nvSpPr>
            <p:cNvPr id="23" name="Freeform 23"/>
            <p:cNvSpPr/>
            <p:nvPr/>
          </p:nvSpPr>
          <p:spPr>
            <a:xfrm>
              <a:off x="85725" y="85725"/>
              <a:ext cx="16178403" cy="7659624"/>
            </a:xfrm>
            <a:custGeom>
              <a:avLst/>
              <a:gdLst/>
              <a:ahLst/>
              <a:cxnLst/>
              <a:rect l="l" t="t" r="r" b="b"/>
              <a:pathLst>
                <a:path w="16178403" h="7659624">
                  <a:moveTo>
                    <a:pt x="0" y="0"/>
                  </a:moveTo>
                  <a:lnTo>
                    <a:pt x="16178403" y="0"/>
                  </a:lnTo>
                  <a:lnTo>
                    <a:pt x="16178403" y="7659624"/>
                  </a:lnTo>
                  <a:lnTo>
                    <a:pt x="0" y="7659624"/>
                  </a:lnTo>
                  <a:lnTo>
                    <a:pt x="0" y="0"/>
                  </a:lnTo>
                  <a:close/>
                </a:path>
              </a:pathLst>
            </a:custGeom>
            <a:blipFill>
              <a:blip r:embed="rId8"/>
              <a:stretch>
                <a:fillRect l="-850" t="-1119" r="-320"/>
              </a:stretch>
            </a:blipFill>
          </p:spPr>
          <p:txBody>
            <a:bodyPr/>
            <a:lstStyle/>
            <a:p>
              <a:endParaRPr lang="en-US"/>
            </a:p>
          </p:txBody>
        </p:sp>
        <p:sp>
          <p:nvSpPr>
            <p:cNvPr id="24" name="Freeform 24"/>
            <p:cNvSpPr/>
            <p:nvPr/>
          </p:nvSpPr>
          <p:spPr>
            <a:xfrm>
              <a:off x="0" y="0"/>
              <a:ext cx="16349853" cy="7831074"/>
            </a:xfrm>
            <a:custGeom>
              <a:avLst/>
              <a:gdLst/>
              <a:ahLst/>
              <a:cxnLst/>
              <a:rect l="l" t="t" r="r" b="b"/>
              <a:pathLst>
                <a:path w="16349853" h="7831074">
                  <a:moveTo>
                    <a:pt x="85725" y="0"/>
                  </a:moveTo>
                  <a:lnTo>
                    <a:pt x="16264128" y="0"/>
                  </a:lnTo>
                  <a:cubicBezTo>
                    <a:pt x="16311499" y="0"/>
                    <a:pt x="16349853" y="38354"/>
                    <a:pt x="16349853" y="85725"/>
                  </a:cubicBezTo>
                  <a:lnTo>
                    <a:pt x="16349853" y="7745349"/>
                  </a:lnTo>
                  <a:cubicBezTo>
                    <a:pt x="16349853" y="7792720"/>
                    <a:pt x="16311499" y="7831074"/>
                    <a:pt x="16264128" y="7831074"/>
                  </a:cubicBezTo>
                  <a:lnTo>
                    <a:pt x="85725" y="7831074"/>
                  </a:lnTo>
                  <a:cubicBezTo>
                    <a:pt x="38354" y="7831074"/>
                    <a:pt x="0" y="7792720"/>
                    <a:pt x="0" y="7745349"/>
                  </a:cubicBezTo>
                  <a:lnTo>
                    <a:pt x="0" y="85725"/>
                  </a:lnTo>
                  <a:cubicBezTo>
                    <a:pt x="0" y="38354"/>
                    <a:pt x="38354" y="0"/>
                    <a:pt x="85725" y="0"/>
                  </a:cubicBezTo>
                  <a:moveTo>
                    <a:pt x="85725" y="171450"/>
                  </a:moveTo>
                  <a:lnTo>
                    <a:pt x="85725" y="85725"/>
                  </a:lnTo>
                  <a:lnTo>
                    <a:pt x="171450" y="85725"/>
                  </a:lnTo>
                  <a:lnTo>
                    <a:pt x="171450" y="7745349"/>
                  </a:lnTo>
                  <a:lnTo>
                    <a:pt x="85725" y="7745349"/>
                  </a:lnTo>
                  <a:lnTo>
                    <a:pt x="85725" y="7659624"/>
                  </a:lnTo>
                  <a:lnTo>
                    <a:pt x="16264128" y="7659624"/>
                  </a:lnTo>
                  <a:lnTo>
                    <a:pt x="16264128" y="7745349"/>
                  </a:lnTo>
                  <a:lnTo>
                    <a:pt x="16178403" y="7745349"/>
                  </a:lnTo>
                  <a:lnTo>
                    <a:pt x="16178403" y="85725"/>
                  </a:lnTo>
                  <a:lnTo>
                    <a:pt x="16264128" y="85725"/>
                  </a:lnTo>
                  <a:lnTo>
                    <a:pt x="16264128" y="171450"/>
                  </a:lnTo>
                  <a:lnTo>
                    <a:pt x="85725" y="171450"/>
                  </a:lnTo>
                  <a:close/>
                </a:path>
              </a:pathLst>
            </a:custGeom>
            <a:solidFill>
              <a:srgbClr val="000000"/>
            </a:solidFill>
          </p:spPr>
          <p:txBody>
            <a:bodyPr/>
            <a:lstStyle/>
            <a:p>
              <a:endParaRPr lang="en-US"/>
            </a:p>
          </p:txBody>
        </p:sp>
      </p:grpSp>
      <p:grpSp>
        <p:nvGrpSpPr>
          <p:cNvPr id="25" name="Group 25"/>
          <p:cNvGrpSpPr/>
          <p:nvPr/>
        </p:nvGrpSpPr>
        <p:grpSpPr>
          <a:xfrm>
            <a:off x="7845144" y="2635244"/>
            <a:ext cx="2611033" cy="2441418"/>
            <a:chOff x="0" y="0"/>
            <a:chExt cx="2357755" cy="2204593"/>
          </a:xfrm>
        </p:grpSpPr>
        <p:sp>
          <p:nvSpPr>
            <p:cNvPr id="26" name="Freeform 26"/>
            <p:cNvSpPr/>
            <p:nvPr/>
          </p:nvSpPr>
          <p:spPr>
            <a:xfrm>
              <a:off x="0" y="0"/>
              <a:ext cx="2357755" cy="2204593"/>
            </a:xfrm>
            <a:custGeom>
              <a:avLst/>
              <a:gdLst/>
              <a:ahLst/>
              <a:cxnLst/>
              <a:rect l="l" t="t" r="r" b="b"/>
              <a:pathLst>
                <a:path w="2357755" h="2204593">
                  <a:moveTo>
                    <a:pt x="0" y="0"/>
                  </a:moveTo>
                  <a:lnTo>
                    <a:pt x="2357755" y="0"/>
                  </a:lnTo>
                  <a:lnTo>
                    <a:pt x="2357755" y="2204593"/>
                  </a:lnTo>
                  <a:lnTo>
                    <a:pt x="0" y="2204593"/>
                  </a:lnTo>
                  <a:lnTo>
                    <a:pt x="0" y="0"/>
                  </a:lnTo>
                  <a:close/>
                </a:path>
              </a:pathLst>
            </a:custGeom>
            <a:blipFill>
              <a:blip r:embed="rId9"/>
              <a:stretch>
                <a:fillRect l="-26" r="-26"/>
              </a:stretch>
            </a:blipFill>
          </p:spPr>
          <p:txBody>
            <a:bodyPr/>
            <a:lstStyle/>
            <a:p>
              <a:endParaRPr lang="en-US"/>
            </a:p>
          </p:txBody>
        </p:sp>
      </p:grpSp>
      <p:sp>
        <p:nvSpPr>
          <p:cNvPr id="27" name="TextBox 27"/>
          <p:cNvSpPr txBox="1"/>
          <p:nvPr/>
        </p:nvSpPr>
        <p:spPr>
          <a:xfrm>
            <a:off x="3159900" y="5461314"/>
            <a:ext cx="11968200" cy="837024"/>
          </a:xfrm>
          <a:prstGeom prst="rect">
            <a:avLst/>
          </a:prstGeom>
        </p:spPr>
        <p:txBody>
          <a:bodyPr lIns="0" tIns="0" rIns="0" bIns="0" rtlCol="0" anchor="t">
            <a:spAutoFit/>
          </a:bodyPr>
          <a:lstStyle/>
          <a:p>
            <a:pPr algn="ctr">
              <a:lnSpc>
                <a:spcPts val="7002"/>
              </a:lnSpc>
            </a:pPr>
            <a:r>
              <a:rPr lang="en-US" sz="4950" i="1" spc="-1" dirty="0">
                <a:solidFill>
                  <a:srgbClr val="FFFFFF"/>
                </a:solidFill>
                <a:latin typeface="Girl Scout 1"/>
                <a:sym typeface="Girl Scout 1"/>
              </a:rPr>
              <a:t>Next Meeting:</a:t>
            </a:r>
            <a:endParaRPr lang="en-US" dirty="0"/>
          </a:p>
        </p:txBody>
      </p:sp>
      <p:sp>
        <p:nvSpPr>
          <p:cNvPr id="28" name="TextBox 28"/>
          <p:cNvSpPr txBox="1"/>
          <p:nvPr/>
        </p:nvSpPr>
        <p:spPr>
          <a:xfrm>
            <a:off x="3166560" y="875899"/>
            <a:ext cx="11968200" cy="1021804"/>
          </a:xfrm>
          <a:prstGeom prst="rect">
            <a:avLst/>
          </a:prstGeom>
        </p:spPr>
        <p:txBody>
          <a:bodyPr lIns="0" tIns="0" rIns="0" bIns="0" rtlCol="0" anchor="t">
            <a:spAutoFit/>
          </a:bodyPr>
          <a:lstStyle/>
          <a:p>
            <a:pPr algn="ctr">
              <a:lnSpc>
                <a:spcPts val="8260"/>
              </a:lnSpc>
            </a:pPr>
            <a:r>
              <a:rPr lang="en-US" sz="5901" spc="139">
                <a:solidFill>
                  <a:srgbClr val="FFFFFF"/>
                </a:solidFill>
                <a:latin typeface="Girl Scout 1"/>
                <a:ea typeface="Girl Scout 1"/>
                <a:cs typeface="Girl Scout 1"/>
                <a:sym typeface="Girl Scout 1"/>
              </a:rPr>
              <a:t>Thank you for joining us!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06818-B572-2A3E-CC60-74723BE6AC7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C0953AB-E81C-DE4F-93A6-14E415AE9006}"/>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C692E91A-09C4-084D-37E3-257D2BD86A94}"/>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E763FB20-6319-F829-2368-88EB5E2F826E}"/>
              </a:ext>
            </a:extLst>
          </p:cNvPr>
          <p:cNvSpPr txBox="1"/>
          <p:nvPr/>
        </p:nvSpPr>
        <p:spPr>
          <a:xfrm>
            <a:off x="9143880" y="616475"/>
            <a:ext cx="8123285" cy="769441"/>
          </a:xfrm>
          <a:prstGeom prst="rect">
            <a:avLst/>
          </a:prstGeom>
        </p:spPr>
        <p:txBody>
          <a:bodyPr lIns="0" tIns="0" rIns="0" bIns="0" rtlCol="0" anchor="t">
            <a:spAutoFit/>
          </a:bodyPr>
          <a:lstStyle/>
          <a:p>
            <a:pPr algn="ctr"/>
            <a:r>
              <a:rPr lang="en-US" sz="5000" spc="118">
                <a:solidFill>
                  <a:srgbClr val="000000"/>
                </a:solidFill>
                <a:latin typeface="Girl Scout 2"/>
                <a:sym typeface="Girl Scout 2"/>
              </a:rPr>
              <a:t>CEO Updates</a:t>
            </a:r>
            <a:endParaRPr lang="en-US"/>
          </a:p>
        </p:txBody>
      </p:sp>
      <p:pic>
        <p:nvPicPr>
          <p:cNvPr id="7" name="Picture 6">
            <a:extLst>
              <a:ext uri="{FF2B5EF4-FFF2-40B4-BE49-F238E27FC236}">
                <a16:creationId xmlns:a16="http://schemas.microsoft.com/office/drawing/2014/main" id="{123429A6-272C-4C9C-A85B-3207B4517B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1430" y="2170821"/>
            <a:ext cx="4428183" cy="6633430"/>
          </a:xfrm>
          <a:prstGeom prst="rect">
            <a:avLst/>
          </a:prstGeom>
        </p:spPr>
      </p:pic>
    </p:spTree>
    <p:extLst>
      <p:ext uri="{BB962C8B-B14F-4D97-AF65-F5344CB8AC3E}">
        <p14:creationId xmlns:p14="http://schemas.microsoft.com/office/powerpoint/2010/main" val="3619215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A5DB0-D460-F99E-BA64-E7F67F4E679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7521566-5A24-4400-FCA9-E8B16F9D82A0}"/>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23250408-391C-C6BB-A44E-3410AD70D099}"/>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62FB860B-1331-EB35-60BA-B634C14EE46C}"/>
              </a:ext>
            </a:extLst>
          </p:cNvPr>
          <p:cNvSpPr txBox="1"/>
          <p:nvPr/>
        </p:nvSpPr>
        <p:spPr>
          <a:xfrm>
            <a:off x="9143880" y="616475"/>
            <a:ext cx="8123285" cy="2308324"/>
          </a:xfrm>
          <a:prstGeom prst="rect">
            <a:avLst/>
          </a:prstGeom>
        </p:spPr>
        <p:txBody>
          <a:bodyPr lIns="0" tIns="0" rIns="0" bIns="0" rtlCol="0" anchor="t">
            <a:spAutoFit/>
          </a:bodyPr>
          <a:lstStyle/>
          <a:p>
            <a:pPr algn="ctr"/>
            <a:r>
              <a:rPr lang="en-US" sz="5000" spc="118">
                <a:solidFill>
                  <a:srgbClr val="000000"/>
                </a:solidFill>
                <a:latin typeface="Girl Scout 2"/>
                <a:sym typeface="Girl Scout 2"/>
              </a:rPr>
              <a:t>New!</a:t>
            </a:r>
            <a:endParaRPr lang="en-US">
              <a:solidFill>
                <a:srgbClr val="000000"/>
              </a:solidFill>
              <a:latin typeface="Calibri"/>
              <a:ea typeface="Calibri"/>
              <a:cs typeface="Calibri"/>
              <a:sym typeface="Girl Scout 2"/>
            </a:endParaRPr>
          </a:p>
          <a:p>
            <a:pPr algn="ctr"/>
            <a:r>
              <a:rPr lang="en-US" sz="5000" spc="118">
                <a:solidFill>
                  <a:srgbClr val="000000"/>
                </a:solidFill>
                <a:latin typeface="Girl Scout 2"/>
                <a:sym typeface="Girl Scout 2"/>
              </a:rPr>
              <a:t>GSCP2P Wants to Know Survey</a:t>
            </a:r>
            <a:endParaRPr lang="en-US">
              <a:ea typeface="Calibri"/>
              <a:cs typeface="Calibri"/>
            </a:endParaRPr>
          </a:p>
        </p:txBody>
      </p:sp>
      <p:pic>
        <p:nvPicPr>
          <p:cNvPr id="8" name="Picture 7" descr="A group of colorful chat bubbles&#10;&#10;AI-generated content may be incorrect.">
            <a:extLst>
              <a:ext uri="{FF2B5EF4-FFF2-40B4-BE49-F238E27FC236}">
                <a16:creationId xmlns:a16="http://schemas.microsoft.com/office/drawing/2014/main" id="{4D6E0E61-8524-7220-0DA3-98070A1228B0}"/>
              </a:ext>
            </a:extLst>
          </p:cNvPr>
          <p:cNvPicPr>
            <a:picLocks noChangeAspect="1"/>
          </p:cNvPicPr>
          <p:nvPr/>
        </p:nvPicPr>
        <p:blipFill>
          <a:blip r:embed="rId5"/>
          <a:stretch>
            <a:fillRect/>
          </a:stretch>
        </p:blipFill>
        <p:spPr>
          <a:xfrm>
            <a:off x="8098973" y="3298371"/>
            <a:ext cx="5959928" cy="5910943"/>
          </a:xfrm>
          <a:prstGeom prst="rect">
            <a:avLst/>
          </a:prstGeom>
        </p:spPr>
      </p:pic>
      <p:pic>
        <p:nvPicPr>
          <p:cNvPr id="5" name="Picture 4" descr="A qr code with a white background&#10;&#10;AI-generated content may be incorrect.">
            <a:extLst>
              <a:ext uri="{FF2B5EF4-FFF2-40B4-BE49-F238E27FC236}">
                <a16:creationId xmlns:a16="http://schemas.microsoft.com/office/drawing/2014/main" id="{6EFA6A97-1861-BE44-1295-DC9C4EE59A4B}"/>
              </a:ext>
            </a:extLst>
          </p:cNvPr>
          <p:cNvPicPr>
            <a:picLocks noChangeAspect="1"/>
          </p:cNvPicPr>
          <p:nvPr/>
        </p:nvPicPr>
        <p:blipFill>
          <a:blip r:embed="rId6"/>
          <a:stretch>
            <a:fillRect/>
          </a:stretch>
        </p:blipFill>
        <p:spPr>
          <a:xfrm>
            <a:off x="13895613" y="4212770"/>
            <a:ext cx="4082144" cy="4082144"/>
          </a:xfrm>
          <a:prstGeom prst="rect">
            <a:avLst/>
          </a:prstGeom>
        </p:spPr>
      </p:pic>
    </p:spTree>
    <p:extLst>
      <p:ext uri="{BB962C8B-B14F-4D97-AF65-F5344CB8AC3E}">
        <p14:creationId xmlns:p14="http://schemas.microsoft.com/office/powerpoint/2010/main" val="465003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524000" y="-2465294"/>
            <a:ext cx="15240000" cy="18288000"/>
          </a:xfrm>
          <a:custGeom>
            <a:avLst/>
            <a:gdLst/>
            <a:ahLst/>
            <a:cxnLst/>
            <a:rect l="l" t="t" r="r" b="b"/>
            <a:pathLst>
              <a:path w="15240000" h="18288000">
                <a:moveTo>
                  <a:pt x="0" y="0"/>
                </a:moveTo>
                <a:lnTo>
                  <a:pt x="15240000" y="0"/>
                </a:lnTo>
                <a:lnTo>
                  <a:pt x="15240000" y="18288000"/>
                </a:lnTo>
                <a:lnTo>
                  <a:pt x="0" y="182880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230584" y="121160"/>
            <a:ext cx="2806791" cy="1667579"/>
            <a:chOff x="0" y="0"/>
            <a:chExt cx="3742389" cy="2223439"/>
          </a:xfrm>
        </p:grpSpPr>
        <p:grpSp>
          <p:nvGrpSpPr>
            <p:cNvPr id="4" name="Group 4"/>
            <p:cNvGrpSpPr/>
            <p:nvPr/>
          </p:nvGrpSpPr>
          <p:grpSpPr>
            <a:xfrm>
              <a:off x="202795" y="246214"/>
              <a:ext cx="3370368" cy="1809376"/>
              <a:chOff x="0" y="0"/>
              <a:chExt cx="1034288" cy="555256"/>
            </a:xfrm>
          </p:grpSpPr>
          <p:sp>
            <p:nvSpPr>
              <p:cNvPr id="5" name="Freeform 5"/>
              <p:cNvSpPr/>
              <p:nvPr/>
            </p:nvSpPr>
            <p:spPr>
              <a:xfrm>
                <a:off x="0" y="0"/>
                <a:ext cx="1034288" cy="555256"/>
              </a:xfrm>
              <a:custGeom>
                <a:avLst/>
                <a:gdLst/>
                <a:ahLst/>
                <a:cxnLst/>
                <a:rect l="l" t="t" r="r" b="b"/>
                <a:pathLst>
                  <a:path w="1034288" h="555256">
                    <a:moveTo>
                      <a:pt x="0" y="0"/>
                    </a:moveTo>
                    <a:lnTo>
                      <a:pt x="1034288" y="0"/>
                    </a:lnTo>
                    <a:lnTo>
                      <a:pt x="1034288" y="555256"/>
                    </a:lnTo>
                    <a:lnTo>
                      <a:pt x="0" y="555256"/>
                    </a:lnTo>
                    <a:close/>
                  </a:path>
                </a:pathLst>
              </a:custGeom>
              <a:solidFill>
                <a:srgbClr val="FEFFFF"/>
              </a:solidFill>
            </p:spPr>
            <p:txBody>
              <a:bodyPr/>
              <a:lstStyle/>
              <a:p>
                <a:endParaRPr lang="en-US"/>
              </a:p>
            </p:txBody>
          </p:sp>
          <p:sp>
            <p:nvSpPr>
              <p:cNvPr id="6" name="TextBox 6"/>
              <p:cNvSpPr txBox="1"/>
              <p:nvPr/>
            </p:nvSpPr>
            <p:spPr>
              <a:xfrm>
                <a:off x="0" y="-38100"/>
                <a:ext cx="1034288" cy="593356"/>
              </a:xfrm>
              <a:prstGeom prst="rect">
                <a:avLst/>
              </a:prstGeom>
            </p:spPr>
            <p:txBody>
              <a:bodyPr lIns="50800" tIns="50800" rIns="50800" bIns="50800" rtlCol="0" anchor="ctr"/>
              <a:lstStyle/>
              <a:p>
                <a:pPr algn="ctr">
                  <a:lnSpc>
                    <a:spcPts val="2660"/>
                  </a:lnSpc>
                  <a:spcBef>
                    <a:spcPct val="0"/>
                  </a:spcBef>
                </a:pPr>
                <a:endParaRPr/>
              </a:p>
            </p:txBody>
          </p:sp>
        </p:grpSp>
        <p:sp>
          <p:nvSpPr>
            <p:cNvPr id="7" name="Freeform 7"/>
            <p:cNvSpPr/>
            <p:nvPr/>
          </p:nvSpPr>
          <p:spPr>
            <a:xfrm>
              <a:off x="0" y="0"/>
              <a:ext cx="3742389" cy="2223439"/>
            </a:xfrm>
            <a:custGeom>
              <a:avLst/>
              <a:gdLst/>
              <a:ahLst/>
              <a:cxnLst/>
              <a:rect l="l" t="t" r="r" b="b"/>
              <a:pathLst>
                <a:path w="3742389" h="2223439">
                  <a:moveTo>
                    <a:pt x="0" y="0"/>
                  </a:moveTo>
                  <a:lnTo>
                    <a:pt x="3742389" y="0"/>
                  </a:lnTo>
                  <a:lnTo>
                    <a:pt x="3742389" y="2223439"/>
                  </a:lnTo>
                  <a:lnTo>
                    <a:pt x="0" y="2223439"/>
                  </a:lnTo>
                  <a:lnTo>
                    <a:pt x="0" y="0"/>
                  </a:lnTo>
                  <a:close/>
                </a:path>
              </a:pathLst>
            </a:custGeom>
            <a:blipFill>
              <a:blip r:embed="rId4"/>
              <a:stretch>
                <a:fillRect/>
              </a:stretch>
            </a:blipFill>
          </p:spPr>
          <p:txBody>
            <a:bodyPr/>
            <a:lstStyle/>
            <a:p>
              <a:endParaRPr lang="en-US"/>
            </a:p>
          </p:txBody>
        </p:sp>
      </p:grpSp>
      <p:grpSp>
        <p:nvGrpSpPr>
          <p:cNvPr id="8" name="Group 8"/>
          <p:cNvGrpSpPr/>
          <p:nvPr/>
        </p:nvGrpSpPr>
        <p:grpSpPr>
          <a:xfrm>
            <a:off x="0" y="7363799"/>
            <a:ext cx="18288000" cy="1609870"/>
            <a:chOff x="0" y="0"/>
            <a:chExt cx="4816593" cy="423999"/>
          </a:xfrm>
        </p:grpSpPr>
        <p:sp>
          <p:nvSpPr>
            <p:cNvPr id="9" name="Freeform 9"/>
            <p:cNvSpPr/>
            <p:nvPr/>
          </p:nvSpPr>
          <p:spPr>
            <a:xfrm>
              <a:off x="0" y="0"/>
              <a:ext cx="4816592" cy="423999"/>
            </a:xfrm>
            <a:custGeom>
              <a:avLst/>
              <a:gdLst/>
              <a:ahLst/>
              <a:cxnLst/>
              <a:rect l="l" t="t" r="r" b="b"/>
              <a:pathLst>
                <a:path w="4816592" h="423999">
                  <a:moveTo>
                    <a:pt x="0" y="0"/>
                  </a:moveTo>
                  <a:lnTo>
                    <a:pt x="4816592" y="0"/>
                  </a:lnTo>
                  <a:lnTo>
                    <a:pt x="4816592" y="423999"/>
                  </a:lnTo>
                  <a:lnTo>
                    <a:pt x="0" y="423999"/>
                  </a:lnTo>
                  <a:close/>
                </a:path>
              </a:pathLst>
            </a:custGeom>
            <a:solidFill>
              <a:srgbClr val="F7BE00"/>
            </a:solidFill>
          </p:spPr>
          <p:txBody>
            <a:bodyPr/>
            <a:lstStyle/>
            <a:p>
              <a:endParaRPr lang="en-US"/>
            </a:p>
          </p:txBody>
        </p:sp>
        <p:sp>
          <p:nvSpPr>
            <p:cNvPr id="10" name="TextBox 10"/>
            <p:cNvSpPr txBox="1"/>
            <p:nvPr/>
          </p:nvSpPr>
          <p:spPr>
            <a:xfrm>
              <a:off x="0" y="-38100"/>
              <a:ext cx="4816593" cy="462099"/>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4777135" y="1100958"/>
            <a:ext cx="8733730" cy="6129491"/>
            <a:chOff x="0" y="0"/>
            <a:chExt cx="11644974" cy="8172654"/>
          </a:xfrm>
        </p:grpSpPr>
        <p:sp>
          <p:nvSpPr>
            <p:cNvPr id="12" name="Freeform 12"/>
            <p:cNvSpPr/>
            <p:nvPr/>
          </p:nvSpPr>
          <p:spPr>
            <a:xfrm>
              <a:off x="0" y="0"/>
              <a:ext cx="11644974" cy="8172654"/>
            </a:xfrm>
            <a:custGeom>
              <a:avLst/>
              <a:gdLst/>
              <a:ahLst/>
              <a:cxnLst/>
              <a:rect l="l" t="t" r="r" b="b"/>
              <a:pathLst>
                <a:path w="11644974" h="8172654">
                  <a:moveTo>
                    <a:pt x="0" y="0"/>
                  </a:moveTo>
                  <a:lnTo>
                    <a:pt x="11644974" y="0"/>
                  </a:lnTo>
                  <a:lnTo>
                    <a:pt x="11644974" y="8172654"/>
                  </a:lnTo>
                  <a:lnTo>
                    <a:pt x="0" y="817265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60023" y="3586"/>
              <a:ext cx="11524928" cy="8169069"/>
            </a:xfrm>
            <a:custGeom>
              <a:avLst/>
              <a:gdLst/>
              <a:ahLst/>
              <a:cxnLst/>
              <a:rect l="l" t="t" r="r" b="b"/>
              <a:pathLst>
                <a:path w="11524928" h="8169069">
                  <a:moveTo>
                    <a:pt x="0" y="0"/>
                  </a:moveTo>
                  <a:lnTo>
                    <a:pt x="11524928" y="0"/>
                  </a:lnTo>
                  <a:lnTo>
                    <a:pt x="11524928" y="8169068"/>
                  </a:lnTo>
                  <a:lnTo>
                    <a:pt x="0" y="8169068"/>
                  </a:lnTo>
                  <a:lnTo>
                    <a:pt x="0" y="0"/>
                  </a:lnTo>
                  <a:close/>
                </a:path>
              </a:pathLst>
            </a:custGeom>
            <a:blipFill>
              <a:blip r:embed="rId6"/>
              <a:stretch>
                <a:fillRect l="-3696" t="-26071" r="-3024" b="-24489"/>
              </a:stretch>
            </a:blipFill>
          </p:spPr>
          <p:txBody>
            <a:bodyPr/>
            <a:lstStyle/>
            <a:p>
              <a:endParaRPr lang="en-US"/>
            </a:p>
          </p:txBody>
        </p:sp>
      </p:grpSp>
      <p:grpSp>
        <p:nvGrpSpPr>
          <p:cNvPr id="14" name="Group 14"/>
          <p:cNvGrpSpPr/>
          <p:nvPr/>
        </p:nvGrpSpPr>
        <p:grpSpPr>
          <a:xfrm>
            <a:off x="0" y="9110058"/>
            <a:ext cx="18288000" cy="693956"/>
            <a:chOff x="0" y="0"/>
            <a:chExt cx="4816593" cy="182770"/>
          </a:xfrm>
        </p:grpSpPr>
        <p:sp>
          <p:nvSpPr>
            <p:cNvPr id="15" name="Freeform 15"/>
            <p:cNvSpPr/>
            <p:nvPr/>
          </p:nvSpPr>
          <p:spPr>
            <a:xfrm>
              <a:off x="0" y="0"/>
              <a:ext cx="4816592" cy="182770"/>
            </a:xfrm>
            <a:custGeom>
              <a:avLst/>
              <a:gdLst/>
              <a:ahLst/>
              <a:cxnLst/>
              <a:rect l="l" t="t" r="r" b="b"/>
              <a:pathLst>
                <a:path w="4816592" h="182770">
                  <a:moveTo>
                    <a:pt x="0" y="0"/>
                  </a:moveTo>
                  <a:lnTo>
                    <a:pt x="4816592" y="0"/>
                  </a:lnTo>
                  <a:lnTo>
                    <a:pt x="4816592" y="182770"/>
                  </a:lnTo>
                  <a:lnTo>
                    <a:pt x="0" y="182770"/>
                  </a:lnTo>
                  <a:close/>
                </a:path>
              </a:pathLst>
            </a:custGeom>
            <a:solidFill>
              <a:srgbClr val="A8A8A8"/>
            </a:solidFill>
          </p:spPr>
          <p:txBody>
            <a:bodyPr/>
            <a:lstStyle/>
            <a:p>
              <a:endParaRPr lang="en-US"/>
            </a:p>
          </p:txBody>
        </p:sp>
        <p:sp>
          <p:nvSpPr>
            <p:cNvPr id="16" name="TextBox 16"/>
            <p:cNvSpPr txBox="1"/>
            <p:nvPr/>
          </p:nvSpPr>
          <p:spPr>
            <a:xfrm>
              <a:off x="0" y="-38100"/>
              <a:ext cx="4816593" cy="220870"/>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4420254" y="485466"/>
            <a:ext cx="10133945" cy="684290"/>
          </a:xfrm>
          <a:prstGeom prst="rect">
            <a:avLst/>
          </a:prstGeom>
        </p:spPr>
        <p:txBody>
          <a:bodyPr wrap="square" lIns="0" tIns="0" rIns="0" bIns="0" rtlCol="0" anchor="t">
            <a:spAutoFit/>
          </a:bodyPr>
          <a:lstStyle/>
          <a:p>
            <a:pPr algn="ctr">
              <a:lnSpc>
                <a:spcPts val="5292"/>
              </a:lnSpc>
              <a:spcBef>
                <a:spcPct val="0"/>
              </a:spcBef>
            </a:pPr>
            <a:r>
              <a:rPr lang="en-US" sz="4900" b="1">
                <a:solidFill>
                  <a:srgbClr val="000000"/>
                </a:solidFill>
                <a:latin typeface="Girl Scout 2"/>
                <a:ea typeface="Girl Scout 2"/>
                <a:cs typeface="Girl Scout 2"/>
                <a:sym typeface="Girl Scout 2"/>
              </a:rPr>
              <a:t>Thank you for joining us at the</a:t>
            </a:r>
          </a:p>
        </p:txBody>
      </p:sp>
      <p:sp>
        <p:nvSpPr>
          <p:cNvPr id="19" name="TextBox 19"/>
          <p:cNvSpPr txBox="1"/>
          <p:nvPr/>
        </p:nvSpPr>
        <p:spPr>
          <a:xfrm>
            <a:off x="1028700" y="7574624"/>
            <a:ext cx="16230600" cy="1205458"/>
          </a:xfrm>
          <a:prstGeom prst="rect">
            <a:avLst/>
          </a:prstGeom>
        </p:spPr>
        <p:txBody>
          <a:bodyPr lIns="0" tIns="0" rIns="0" bIns="0" rtlCol="0" anchor="t">
            <a:spAutoFit/>
          </a:bodyPr>
          <a:lstStyle/>
          <a:p>
            <a:pPr algn="ctr">
              <a:lnSpc>
                <a:spcPts val="4720"/>
              </a:lnSpc>
            </a:pPr>
            <a:r>
              <a:rPr lang="en-US" sz="4000" dirty="0">
                <a:solidFill>
                  <a:srgbClr val="000000"/>
                </a:solidFill>
                <a:latin typeface="Girl Scout 1" panose="020B0604020202020204" charset="0"/>
                <a:ea typeface="Girl Scout 3"/>
                <a:cs typeface="Girl Scout 3"/>
                <a:sym typeface="Girl Scout 3"/>
              </a:rPr>
              <a:t>Save the date for next year's Annual Meeting in April 2027 and</a:t>
            </a:r>
          </a:p>
          <a:p>
            <a:pPr algn="ctr">
              <a:lnSpc>
                <a:spcPts val="4720"/>
              </a:lnSpc>
            </a:pPr>
            <a:r>
              <a:rPr lang="en-US" sz="4000" dirty="0">
                <a:solidFill>
                  <a:srgbClr val="000000"/>
                </a:solidFill>
                <a:latin typeface="Girl Scout 1" panose="020B0604020202020204" charset="0"/>
                <a:ea typeface="Girl Scout 3"/>
                <a:cs typeface="Girl Scout 3"/>
                <a:sym typeface="Girl Scout 3"/>
              </a:rPr>
              <a:t>stay tuned for the location!</a:t>
            </a:r>
          </a:p>
        </p:txBody>
      </p:sp>
    </p:spTree>
    <p:extLst>
      <p:ext uri="{BB962C8B-B14F-4D97-AF65-F5344CB8AC3E}">
        <p14:creationId xmlns:p14="http://schemas.microsoft.com/office/powerpoint/2010/main" val="3008012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F9032-C25B-C875-9074-F59C6D28B34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FE99922-3B72-153A-F119-60B8C1BD083C}"/>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ABFD157B-7868-A957-EB97-2D1FFF82CB7C}"/>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E1ACB7BF-589A-9E23-6509-0161D162E625}"/>
              </a:ext>
            </a:extLst>
          </p:cNvPr>
          <p:cNvSpPr txBox="1"/>
          <p:nvPr/>
        </p:nvSpPr>
        <p:spPr>
          <a:xfrm>
            <a:off x="9143880" y="460611"/>
            <a:ext cx="8123285" cy="1538883"/>
          </a:xfrm>
          <a:prstGeom prst="rect">
            <a:avLst/>
          </a:prstGeom>
        </p:spPr>
        <p:txBody>
          <a:bodyPr lIns="0" tIns="0" rIns="0" bIns="0" rtlCol="0" anchor="t">
            <a:spAutoFit/>
          </a:bodyPr>
          <a:lstStyle/>
          <a:p>
            <a:pPr algn="ctr"/>
            <a:r>
              <a:rPr lang="en-US" sz="5000" spc="118">
                <a:solidFill>
                  <a:srgbClr val="000000"/>
                </a:solidFill>
                <a:latin typeface="Girl Scout 2"/>
                <a:ea typeface="Girl Scout 2"/>
                <a:cs typeface="Girl Scout 2"/>
                <a:sym typeface="Girl Scout 2"/>
              </a:rPr>
              <a:t>GSCP2P Membership Updates</a:t>
            </a:r>
          </a:p>
        </p:txBody>
      </p:sp>
      <p:sp>
        <p:nvSpPr>
          <p:cNvPr id="6" name="TextBox 5">
            <a:extLst>
              <a:ext uri="{FF2B5EF4-FFF2-40B4-BE49-F238E27FC236}">
                <a16:creationId xmlns:a16="http://schemas.microsoft.com/office/drawing/2014/main" id="{5591902C-47E4-60EA-B11A-F6DB4CC165C4}"/>
              </a:ext>
            </a:extLst>
          </p:cNvPr>
          <p:cNvSpPr txBox="1"/>
          <p:nvPr/>
        </p:nvSpPr>
        <p:spPr>
          <a:xfrm>
            <a:off x="8153839" y="1977548"/>
            <a:ext cx="9731650" cy="75405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latin typeface="Girl Scout 1"/>
              </a:rPr>
              <a:t>Renewed girls = 4068</a:t>
            </a:r>
          </a:p>
          <a:p>
            <a:r>
              <a:rPr lang="en-US" sz="3000" dirty="0">
                <a:latin typeface="Girl Scout 1"/>
              </a:rPr>
              <a:t>New girls = 1391</a:t>
            </a:r>
          </a:p>
          <a:p>
            <a:r>
              <a:rPr lang="en-US" sz="3000" dirty="0">
                <a:latin typeface="Girl Scout 1"/>
              </a:rPr>
              <a:t>Total girls = 5459 (currently down 607 YOY)</a:t>
            </a:r>
          </a:p>
          <a:p>
            <a:endParaRPr lang="en-US" sz="1600" dirty="0">
              <a:latin typeface="Girl Scout 1" panose="020B0604020202020204" charset="0"/>
            </a:endParaRPr>
          </a:p>
          <a:p>
            <a:r>
              <a:rPr lang="en-US" sz="3000" dirty="0">
                <a:latin typeface="Girl Scout 1"/>
              </a:rPr>
              <a:t>Total GSCP2P Members (Girls + Adults) = 9885 (currently down 6.9% YOY)</a:t>
            </a:r>
            <a:endParaRPr lang="en-US" sz="3000" dirty="0">
              <a:latin typeface="Girl Scout 1" panose="020B0604020202020204" charset="0"/>
            </a:endParaRPr>
          </a:p>
          <a:p>
            <a:endParaRPr lang="en-US" sz="1600" dirty="0">
              <a:latin typeface="Girl Scout 1"/>
            </a:endParaRPr>
          </a:p>
          <a:p>
            <a:r>
              <a:rPr lang="en-US" sz="3000" dirty="0">
                <a:latin typeface="Girl Scout 1"/>
              </a:rPr>
              <a:t>Where have we gained? Lifetime members up almost 5% (adults by 9, alum by 39 and 10+volunteers by 41)</a:t>
            </a:r>
            <a:endParaRPr lang="en-US" dirty="0"/>
          </a:p>
          <a:p>
            <a:endParaRPr lang="en-US" sz="1600" dirty="0">
              <a:latin typeface="Girl Scout 1"/>
            </a:endParaRPr>
          </a:p>
          <a:p>
            <a:r>
              <a:rPr lang="en-US" sz="3000" dirty="0">
                <a:latin typeface="Girl Scout 1"/>
              </a:rPr>
              <a:t>New Troop Total =  32</a:t>
            </a:r>
          </a:p>
          <a:p>
            <a:endParaRPr lang="en-US" sz="1600" dirty="0">
              <a:latin typeface="Girl Scout 1" panose="020B0604020202020204" charset="0"/>
            </a:endParaRPr>
          </a:p>
          <a:p>
            <a:r>
              <a:rPr lang="en-US" sz="3000" i="1" dirty="0">
                <a:latin typeface="Girl Scout Text Book"/>
              </a:rPr>
              <a:t>Spring Renewal Numbers = 677 girls / 2803 total</a:t>
            </a:r>
          </a:p>
          <a:p>
            <a:r>
              <a:rPr lang="en-US" sz="3000" i="1" dirty="0">
                <a:latin typeface="Girl Scout Text Book"/>
              </a:rPr>
              <a:t>Extended Year Number = 29 girls / 53 total</a:t>
            </a:r>
          </a:p>
          <a:p>
            <a:endParaRPr lang="en-US" sz="3000" i="1" dirty="0">
              <a:latin typeface="Girl Scout Text Book" panose="02020003000000000000" pitchFamily="18" charset="0"/>
            </a:endParaRPr>
          </a:p>
          <a:p>
            <a:r>
              <a:rPr lang="en-US" sz="3000" i="1" dirty="0">
                <a:latin typeface="Girl Scout Text Book"/>
              </a:rPr>
              <a:t>Need help renewing? Call your Engagement Manager at 800-672-2148 or join us May 18, 19, 25 or 26 for Office Hours from 6-7 p.m.  </a:t>
            </a:r>
            <a:endParaRPr lang="en-US" sz="3000" i="1" dirty="0">
              <a:latin typeface="Girl Scout Text Book" panose="02020003000000000000" pitchFamily="18" charset="0"/>
            </a:endParaRPr>
          </a:p>
        </p:txBody>
      </p:sp>
    </p:spTree>
    <p:extLst>
      <p:ext uri="{BB962C8B-B14F-4D97-AF65-F5344CB8AC3E}">
        <p14:creationId xmlns:p14="http://schemas.microsoft.com/office/powerpoint/2010/main" val="3419106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CAA10-5B3B-E898-CD41-3BABABA66F1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6EB1E74-949C-F005-2733-1342F6947CE4}"/>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7DB6F249-367C-8F67-680A-DE2BC33F5A9A}"/>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F66F0161-5E35-B6B7-F7FF-E6EA11379E38}"/>
              </a:ext>
            </a:extLst>
          </p:cNvPr>
          <p:cNvSpPr txBox="1"/>
          <p:nvPr/>
        </p:nvSpPr>
        <p:spPr>
          <a:xfrm>
            <a:off x="9143880" y="616475"/>
            <a:ext cx="8123285" cy="1722203"/>
          </a:xfrm>
          <a:prstGeom prst="rect">
            <a:avLst/>
          </a:prstGeom>
        </p:spPr>
        <p:txBody>
          <a:bodyPr lIns="0" tIns="0" rIns="0" bIns="0" rtlCol="0" anchor="t">
            <a:spAutoFit/>
          </a:bodyPr>
          <a:lstStyle/>
          <a:p>
            <a:pPr algn="ctr">
              <a:lnSpc>
                <a:spcPts val="6999"/>
              </a:lnSpc>
            </a:pPr>
            <a:r>
              <a:rPr lang="en-US" sz="5000" spc="118" dirty="0">
                <a:solidFill>
                  <a:srgbClr val="000000"/>
                </a:solidFill>
                <a:latin typeface="Girl Scout 2"/>
                <a:ea typeface="Girl Scout 2"/>
                <a:cs typeface="Girl Scout 2"/>
                <a:sym typeface="Girl Scout 2"/>
              </a:rPr>
              <a:t>Service Unit XXX Membership Updates</a:t>
            </a:r>
          </a:p>
        </p:txBody>
      </p:sp>
      <p:sp>
        <p:nvSpPr>
          <p:cNvPr id="6" name="TextBox 5">
            <a:extLst>
              <a:ext uri="{FF2B5EF4-FFF2-40B4-BE49-F238E27FC236}">
                <a16:creationId xmlns:a16="http://schemas.microsoft.com/office/drawing/2014/main" id="{5515A3CE-5999-53BE-AB8B-2CF38465AF1A}"/>
              </a:ext>
            </a:extLst>
          </p:cNvPr>
          <p:cNvSpPr txBox="1"/>
          <p:nvPr/>
        </p:nvSpPr>
        <p:spPr>
          <a:xfrm>
            <a:off x="9481922" y="2747517"/>
            <a:ext cx="7447199"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Girl Scout Text Book"/>
                <a:ea typeface="Calibri"/>
                <a:cs typeface="Calibri"/>
              </a:rPr>
              <a:t>As of...</a:t>
            </a:r>
            <a:endParaRPr lang="en-US" sz="2800" dirty="0">
              <a:latin typeface="Girl Scout Text Book"/>
            </a:endParaRPr>
          </a:p>
          <a:p>
            <a:endParaRPr lang="en-US" sz="2800" dirty="0">
              <a:latin typeface="Girl Scout Text Book" panose="02020003000000000000" pitchFamily="18" charset="0"/>
              <a:ea typeface="Calibri"/>
              <a:cs typeface="Calibri"/>
            </a:endParaRPr>
          </a:p>
          <a:p>
            <a:r>
              <a:rPr lang="en-US" sz="2800" dirty="0">
                <a:latin typeface="Girl Scout Text Book"/>
                <a:ea typeface="Calibri"/>
                <a:cs typeface="Calibri"/>
              </a:rPr>
              <a:t>Membership Year 2026</a:t>
            </a:r>
          </a:p>
          <a:p>
            <a:r>
              <a:rPr lang="en-US" sz="2800" dirty="0">
                <a:latin typeface="Girl Scout Text Book"/>
                <a:ea typeface="Calibri"/>
                <a:cs typeface="Calibri"/>
              </a:rPr>
              <a:t>Girl Goal -</a:t>
            </a:r>
          </a:p>
          <a:p>
            <a:r>
              <a:rPr lang="en-US" sz="2800" dirty="0">
                <a:latin typeface="Girl Scout Text Book"/>
                <a:ea typeface="Calibri"/>
                <a:cs typeface="Calibri"/>
              </a:rPr>
              <a:t>New Troop Goal -</a:t>
            </a:r>
          </a:p>
          <a:p>
            <a:endParaRPr lang="en-US" sz="2800" dirty="0">
              <a:latin typeface="Girl Scout Text Book" panose="02020003000000000000" pitchFamily="18" charset="0"/>
              <a:ea typeface="Calibri"/>
              <a:cs typeface="Calibri"/>
            </a:endParaRPr>
          </a:p>
          <a:p>
            <a:r>
              <a:rPr lang="en-US" sz="2800" dirty="0">
                <a:latin typeface="Girl Scout Text Book"/>
                <a:ea typeface="Calibri"/>
                <a:cs typeface="Calibri"/>
              </a:rPr>
              <a:t>As of …</a:t>
            </a:r>
          </a:p>
          <a:p>
            <a:r>
              <a:rPr lang="en-US" sz="2800" dirty="0">
                <a:latin typeface="Girl Scout Text Book"/>
                <a:ea typeface="Calibri"/>
                <a:cs typeface="Calibri"/>
              </a:rPr>
              <a:t>MY26 Girl Membership – </a:t>
            </a:r>
          </a:p>
          <a:p>
            <a:r>
              <a:rPr lang="en-US" sz="2800" dirty="0">
                <a:latin typeface="Girl Scout Text Book"/>
                <a:ea typeface="Calibri"/>
                <a:cs typeface="Calibri"/>
              </a:rPr>
              <a:t>New Troops –</a:t>
            </a:r>
          </a:p>
          <a:p>
            <a:endParaRPr lang="en-US" sz="2800" dirty="0">
              <a:latin typeface="Girl Scout Text Book"/>
              <a:ea typeface="Calibri"/>
              <a:cs typeface="Calibri"/>
            </a:endParaRPr>
          </a:p>
          <a:p>
            <a:r>
              <a:rPr lang="en-US" sz="2800" dirty="0">
                <a:latin typeface="Girl Scout Text Book"/>
                <a:ea typeface="Calibri"/>
                <a:cs typeface="Calibri"/>
              </a:rPr>
              <a:t>Spring Renewal Goal and Numbers –</a:t>
            </a:r>
          </a:p>
          <a:p>
            <a:endParaRPr lang="en-US" sz="2800" dirty="0">
              <a:latin typeface="Girl Scout Text Book"/>
              <a:ea typeface="Calibri"/>
              <a:cs typeface="Calibri"/>
            </a:endParaRPr>
          </a:p>
          <a:p>
            <a:r>
              <a:rPr lang="en-US" sz="2800" dirty="0">
                <a:latin typeface="Girl Scout Text Book"/>
                <a:ea typeface="Calibri"/>
                <a:cs typeface="Calibri"/>
              </a:rPr>
              <a:t>Extended Year Goal and Numbers –</a:t>
            </a:r>
          </a:p>
          <a:p>
            <a:endParaRPr lang="en-US" sz="2800" dirty="0">
              <a:latin typeface="Girl Scout Text Book"/>
              <a:ea typeface="Calibri"/>
              <a:cs typeface="Calibri"/>
            </a:endParaRPr>
          </a:p>
        </p:txBody>
      </p:sp>
    </p:spTree>
    <p:extLst>
      <p:ext uri="{BB962C8B-B14F-4D97-AF65-F5344CB8AC3E}">
        <p14:creationId xmlns:p14="http://schemas.microsoft.com/office/powerpoint/2010/main" val="2420824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B517C-91EC-C7A2-D62F-C45E4473C25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11411A0-6294-D241-F905-DCF79C9747A0}"/>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a:extLst>
                <a:ext uri="{96DAC541-7B7A-43D3-8B79-37D633B846F1}">
                  <asvg:svgBlip xmlns:asvg="http://schemas.microsoft.com/office/drawing/2016/SVG/main" r:embed="rId3"/>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AEF1B0E4-2B4A-AC73-98D6-FBC2E646F1FF}"/>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4"/>
            <a:stretch>
              <a:fillRect/>
            </a:stretch>
          </a:blipFill>
        </p:spPr>
        <p:txBody>
          <a:bodyPr/>
          <a:lstStyle/>
          <a:p>
            <a:endParaRPr lang="en-US"/>
          </a:p>
        </p:txBody>
      </p:sp>
      <p:sp>
        <p:nvSpPr>
          <p:cNvPr id="4" name="TextBox 4">
            <a:extLst>
              <a:ext uri="{FF2B5EF4-FFF2-40B4-BE49-F238E27FC236}">
                <a16:creationId xmlns:a16="http://schemas.microsoft.com/office/drawing/2014/main" id="{990949E7-8D49-79C1-231B-AA20B0889787}"/>
              </a:ext>
            </a:extLst>
          </p:cNvPr>
          <p:cNvSpPr txBox="1"/>
          <p:nvPr/>
        </p:nvSpPr>
        <p:spPr>
          <a:xfrm>
            <a:off x="8888763" y="450220"/>
            <a:ext cx="8123285" cy="824521"/>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SPRING RENEWAL </a:t>
            </a:r>
            <a:endParaRPr lang="en-US" sz="5000" spc="118">
              <a:solidFill>
                <a:srgbClr val="000000"/>
              </a:solidFill>
              <a:latin typeface="Girl Scout 2"/>
              <a:ea typeface="Girl Scout 2"/>
              <a:cs typeface="Girl Scout 2"/>
            </a:endParaRPr>
          </a:p>
        </p:txBody>
      </p:sp>
      <p:pic>
        <p:nvPicPr>
          <p:cNvPr id="5" name="Picture 4" descr="A poster with text and images&#10;&#10;AI-generated content may be incorrect.">
            <a:extLst>
              <a:ext uri="{FF2B5EF4-FFF2-40B4-BE49-F238E27FC236}">
                <a16:creationId xmlns:a16="http://schemas.microsoft.com/office/drawing/2014/main" id="{B4065DD8-A8B2-972B-DB22-D48081C4A8C0}"/>
              </a:ext>
            </a:extLst>
          </p:cNvPr>
          <p:cNvPicPr>
            <a:picLocks noChangeAspect="1"/>
          </p:cNvPicPr>
          <p:nvPr/>
        </p:nvPicPr>
        <p:blipFill>
          <a:blip r:embed="rId5"/>
          <a:stretch>
            <a:fillRect/>
          </a:stretch>
        </p:blipFill>
        <p:spPr>
          <a:xfrm>
            <a:off x="8637198" y="1444925"/>
            <a:ext cx="8626416" cy="8561717"/>
          </a:xfrm>
          <a:prstGeom prst="rect">
            <a:avLst/>
          </a:prstGeom>
        </p:spPr>
      </p:pic>
    </p:spTree>
    <p:extLst>
      <p:ext uri="{BB962C8B-B14F-4D97-AF65-F5344CB8AC3E}">
        <p14:creationId xmlns:p14="http://schemas.microsoft.com/office/powerpoint/2010/main" val="2918855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1777960495404487B459F9F2FA48C7" ma:contentTypeVersion="19" ma:contentTypeDescription="Create a new document." ma:contentTypeScope="" ma:versionID="b2012447aef9d72e4205f7b09d67ddc2">
  <xsd:schema xmlns:xsd="http://www.w3.org/2001/XMLSchema" xmlns:xs="http://www.w3.org/2001/XMLSchema" xmlns:p="http://schemas.microsoft.com/office/2006/metadata/properties" xmlns:ns2="4f11abea-e276-4f72-86ba-0852261825f0" xmlns:ns3="9c8b3e01-21a3-4231-92db-e43f121983ea" targetNamespace="http://schemas.microsoft.com/office/2006/metadata/properties" ma:root="true" ma:fieldsID="0a931d0f01eae512a5f8d247939838da" ns2:_="" ns3:_="">
    <xsd:import namespace="4f11abea-e276-4f72-86ba-0852261825f0"/>
    <xsd:import namespace="9c8b3e01-21a3-4231-92db-e43f121983e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11abea-e276-4f72-86ba-0852261825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399e035-6eda-4160-95e4-b7743ce107f3}" ma:internalName="TaxCatchAll" ma:showField="CatchAllData" ma:web="4f11abea-e276-4f72-86ba-0852261825f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c8b3e01-21a3-4231-92db-e43f121983e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2dacfef-2058-4685-9086-0967de32dd0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f11abea-e276-4f72-86ba-0852261825f0" xsi:nil="true"/>
    <lcf76f155ced4ddcb4097134ff3c332f xmlns="9c8b3e01-21a3-4231-92db-e43f121983e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66999E7-3604-4599-AC7E-6543EF43DEBB}">
  <ds:schemaRefs>
    <ds:schemaRef ds:uri="4f11abea-e276-4f72-86ba-0852261825f0"/>
    <ds:schemaRef ds:uri="9c8b3e01-21a3-4231-92db-e43f121983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761F90A-0963-4D23-9550-7D6868C65998}">
  <ds:schemaRefs>
    <ds:schemaRef ds:uri="http://schemas.microsoft.com/sharepoint/v3/contenttype/forms"/>
  </ds:schemaRefs>
</ds:datastoreItem>
</file>

<file path=customXml/itemProps3.xml><?xml version="1.0" encoding="utf-8"?>
<ds:datastoreItem xmlns:ds="http://schemas.openxmlformats.org/officeDocument/2006/customXml" ds:itemID="{97644DE0-EE62-426D-BA67-3CA71C141910}">
  <ds:schemaRefs>
    <ds:schemaRef ds:uri="4f11abea-e276-4f72-86ba-0852261825f0"/>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purl.org/dc/dcmitype/"/>
    <ds:schemaRef ds:uri="http://www.w3.org/XML/1998/namespace"/>
    <ds:schemaRef ds:uri="9c8b3e01-21a3-4231-92db-e43f121983ea"/>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27</TotalTime>
  <Words>2074</Words>
  <Application>Microsoft Office PowerPoint</Application>
  <PresentationFormat>Custom</PresentationFormat>
  <Paragraphs>239</Paragraphs>
  <Slides>32</Slides>
  <Notes>32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Girl Scout 2</vt:lpstr>
      <vt:lpstr>Courier New</vt:lpstr>
      <vt:lpstr>Karla</vt:lpstr>
      <vt:lpstr>Arial</vt:lpstr>
      <vt:lpstr>Trefoil Sans Medium</vt:lpstr>
      <vt:lpstr>Girl Scout 1</vt:lpstr>
      <vt:lpstr>Calibri</vt:lpstr>
      <vt:lpstr>Girl Scout Text Book</vt:lpstr>
      <vt:lpstr>Girl Scout Display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August SALT Meeting PowerPoint</dc:title>
  <dc:creator>Jaclyn Johnson</dc:creator>
  <cp:lastModifiedBy>Jaclyn Johnson</cp:lastModifiedBy>
  <cp:revision>5</cp:revision>
  <dcterms:created xsi:type="dcterms:W3CDTF">2006-08-16T00:00:00Z</dcterms:created>
  <dcterms:modified xsi:type="dcterms:W3CDTF">2026-04-30T15:04:28Z</dcterms:modified>
  <dc:identifier>DAGv9gEKDSc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0x010100081777960495404487B459F9F2FA48C7</vt:lpwstr>
  </property>
  <property fmtid="{D5CDD505-2E9C-101B-9397-08002B2CF9AE}" pid="3" name="MediaServiceImageTags">
    <vt:lpwstr/>
  </property>
</Properties>
</file>