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147478336" r:id="rId5"/>
    <p:sldId id="2147478337" r:id="rId6"/>
    <p:sldId id="2147478338" r:id="rId7"/>
    <p:sldId id="2147478323" r:id="rId8"/>
    <p:sldId id="281" r:id="rId9"/>
    <p:sldId id="2147478321" r:id="rId10"/>
    <p:sldId id="2147478315" r:id="rId11"/>
    <p:sldId id="2147478332" r:id="rId12"/>
    <p:sldId id="2147478298" r:id="rId13"/>
    <p:sldId id="2147478330" r:id="rId14"/>
    <p:sldId id="2147478325" r:id="rId15"/>
    <p:sldId id="2147478322" r:id="rId16"/>
    <p:sldId id="2147478320" r:id="rId17"/>
    <p:sldId id="2147478319" r:id="rId18"/>
    <p:sldId id="2147478301" r:id="rId19"/>
    <p:sldId id="2147478328" r:id="rId20"/>
    <p:sldId id="2147478327" r:id="rId21"/>
    <p:sldId id="2147478299" r:id="rId22"/>
    <p:sldId id="2147478333" r:id="rId23"/>
    <p:sldId id="2147478334" r:id="rId24"/>
    <p:sldId id="2147478324" r:id="rId25"/>
    <p:sldId id="271" r:id="rId26"/>
    <p:sldId id="2147478335" r:id="rId27"/>
  </p:sldIdLst>
  <p:sldSz cx="18288000" cy="10287000"/>
  <p:notesSz cx="7102475" cy="9388475"/>
  <p:embeddedFontLst>
    <p:embeddedFont>
      <p:font typeface="Girl Scout 1" panose="020B0604020202020204" charset="0"/>
      <p:regular r:id="rId29"/>
    </p:embeddedFont>
    <p:embeddedFont>
      <p:font typeface="Girl Scout 2" panose="020B0604020202020204" charset="0"/>
      <p:regular r:id="rId30"/>
    </p:embeddedFont>
    <p:embeddedFont>
      <p:font typeface="Girl Scout Display Light" panose="02020003000000000000" pitchFamily="18" charset="0"/>
      <p:regular r:id="rId31"/>
      <p:italic r:id="rId32"/>
    </p:embeddedFont>
    <p:embeddedFont>
      <p:font typeface="Girl Scout Text Book" panose="02020003000000000000" pitchFamily="18" charset="0"/>
      <p:regular r:id="rId33"/>
      <p:bold r:id="rId34"/>
      <p:italic r:id="rId35"/>
    </p:embeddedFont>
    <p:embeddedFont>
      <p:font typeface="Trefoil Sans Medium" panose="00000600000000000000" pitchFamily="50"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D6EBC843-779A-D128-8716-01574FE4880B}" name="Emily Satterfield" initials="ES" userId="S::esatterfield@girlscoutsp2p.org::5ef8363d-06f8-4be9-b306-84bf785e4751"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EF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0D87D-4AD6-4D9E-8524-08CEC3AFEDAE}" v="11" dt="2025-10-29T19:13:08.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02" autoAdjust="0"/>
  </p:normalViewPr>
  <p:slideViewPr>
    <p:cSldViewPr snapToGrid="0">
      <p:cViewPr varScale="1">
        <p:scale>
          <a:sx n="46" d="100"/>
          <a:sy n="46" d="100"/>
        </p:scale>
        <p:origin x="46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addSld delSld modSld">
      <pc:chgData name="Jaclyn Johnson" userId="fe93cd4b-5131-4483-8536-9c03ea42d0c2" providerId="ADAL" clId="{88340363-F6DB-4248-91C2-B92AE537B9B0}" dt="2025-10-29T19:13:19.870" v="93" actId="1076"/>
      <pc:docMkLst>
        <pc:docMk/>
      </pc:docMkLst>
      <pc:sldChg chg="del">
        <pc:chgData name="Jaclyn Johnson" userId="fe93cd4b-5131-4483-8536-9c03ea42d0c2" providerId="ADAL" clId="{88340363-F6DB-4248-91C2-B92AE537B9B0}" dt="2025-10-29T19:10:45.803" v="11" actId="2696"/>
        <pc:sldMkLst>
          <pc:docMk/>
          <pc:sldMk cId="0" sldId="256"/>
        </pc:sldMkLst>
      </pc:sldChg>
      <pc:sldChg chg="del">
        <pc:chgData name="Jaclyn Johnson" userId="fe93cd4b-5131-4483-8536-9c03ea42d0c2" providerId="ADAL" clId="{88340363-F6DB-4248-91C2-B92AE537B9B0}" dt="2025-10-29T19:10:51.784" v="13" actId="2696"/>
        <pc:sldMkLst>
          <pc:docMk/>
          <pc:sldMk cId="0" sldId="257"/>
        </pc:sldMkLst>
      </pc:sldChg>
      <pc:sldChg chg="del setBg">
        <pc:chgData name="Jaclyn Johnson" userId="fe93cd4b-5131-4483-8536-9c03ea42d0c2" providerId="ADAL" clId="{88340363-F6DB-4248-91C2-B92AE537B9B0}" dt="2025-10-29T19:10:49.763" v="12" actId="2696"/>
        <pc:sldMkLst>
          <pc:docMk/>
          <pc:sldMk cId="0" sldId="258"/>
        </pc:sldMkLst>
      </pc:sldChg>
      <pc:sldChg chg="add">
        <pc:chgData name="Jaclyn Johnson" userId="fe93cd4b-5131-4483-8536-9c03ea42d0c2" providerId="ADAL" clId="{88340363-F6DB-4248-91C2-B92AE537B9B0}" dt="2025-10-29T19:08:49.069" v="1"/>
        <pc:sldMkLst>
          <pc:docMk/>
          <pc:sldMk cId="0" sldId="271"/>
        </pc:sldMkLst>
      </pc:sldChg>
      <pc:sldChg chg="del">
        <pc:chgData name="Jaclyn Johnson" userId="fe93cd4b-5131-4483-8536-9c03ea42d0c2" providerId="ADAL" clId="{88340363-F6DB-4248-91C2-B92AE537B9B0}" dt="2025-10-29T19:08:56.892" v="2" actId="2696"/>
        <pc:sldMkLst>
          <pc:docMk/>
          <pc:sldMk cId="0" sldId="279"/>
        </pc:sldMkLst>
      </pc:sldChg>
      <pc:sldChg chg="modNotesTx">
        <pc:chgData name="Jaclyn Johnson" userId="fe93cd4b-5131-4483-8536-9c03ea42d0c2" providerId="ADAL" clId="{88340363-F6DB-4248-91C2-B92AE537B9B0}" dt="2025-10-29T19:11:08.150" v="21" actId="20577"/>
        <pc:sldMkLst>
          <pc:docMk/>
          <pc:sldMk cId="3619215032" sldId="281"/>
        </pc:sldMkLst>
      </pc:sldChg>
      <pc:sldChg chg="del">
        <pc:chgData name="Jaclyn Johnson" userId="fe93cd4b-5131-4483-8536-9c03ea42d0c2" providerId="ADAL" clId="{88340363-F6DB-4248-91C2-B92AE537B9B0}" dt="2025-10-29T19:10:54.493" v="14" actId="2696"/>
        <pc:sldMkLst>
          <pc:docMk/>
          <pc:sldMk cId="1232809782" sldId="282"/>
        </pc:sldMkLst>
      </pc:sldChg>
      <pc:sldChg chg="modNotesTx">
        <pc:chgData name="Jaclyn Johnson" userId="fe93cd4b-5131-4483-8536-9c03ea42d0c2" providerId="ADAL" clId="{88340363-F6DB-4248-91C2-B92AE537B9B0}" dt="2025-10-29T19:11:45.427" v="28" actId="6549"/>
        <pc:sldMkLst>
          <pc:docMk/>
          <pc:sldMk cId="1792264444" sldId="2147478298"/>
        </pc:sldMkLst>
      </pc:sldChg>
      <pc:sldChg chg="modNotesTx">
        <pc:chgData name="Jaclyn Johnson" userId="fe93cd4b-5131-4483-8536-9c03ea42d0c2" providerId="ADAL" clId="{88340363-F6DB-4248-91C2-B92AE537B9B0}" dt="2025-10-29T19:12:55.914" v="90" actId="20577"/>
        <pc:sldMkLst>
          <pc:docMk/>
          <pc:sldMk cId="861161579" sldId="2147478299"/>
        </pc:sldMkLst>
      </pc:sldChg>
      <pc:sldChg chg="modNotesTx">
        <pc:chgData name="Jaclyn Johnson" userId="fe93cd4b-5131-4483-8536-9c03ea42d0c2" providerId="ADAL" clId="{88340363-F6DB-4248-91C2-B92AE537B9B0}" dt="2025-10-29T19:11:30.114" v="25" actId="20577"/>
        <pc:sldMkLst>
          <pc:docMk/>
          <pc:sldMk cId="797615902" sldId="2147478315"/>
        </pc:sldMkLst>
      </pc:sldChg>
      <pc:sldChg chg="modNotesTx">
        <pc:chgData name="Jaclyn Johnson" userId="fe93cd4b-5131-4483-8536-9c03ea42d0c2" providerId="ADAL" clId="{88340363-F6DB-4248-91C2-B92AE537B9B0}" dt="2025-10-29T19:12:32.604" v="38" actId="6549"/>
        <pc:sldMkLst>
          <pc:docMk/>
          <pc:sldMk cId="4028669827" sldId="2147478319"/>
        </pc:sldMkLst>
      </pc:sldChg>
      <pc:sldChg chg="modNotesTx">
        <pc:chgData name="Jaclyn Johnson" userId="fe93cd4b-5131-4483-8536-9c03ea42d0c2" providerId="ADAL" clId="{88340363-F6DB-4248-91C2-B92AE537B9B0}" dt="2025-10-29T19:12:29.826" v="36" actId="6549"/>
        <pc:sldMkLst>
          <pc:docMk/>
          <pc:sldMk cId="618121516" sldId="2147478320"/>
        </pc:sldMkLst>
      </pc:sldChg>
      <pc:sldChg chg="modSp add mod">
        <pc:chgData name="Jaclyn Johnson" userId="fe93cd4b-5131-4483-8536-9c03ea42d0c2" providerId="ADAL" clId="{88340363-F6DB-4248-91C2-B92AE537B9B0}" dt="2025-10-29T19:11:23.843" v="24" actId="20577"/>
        <pc:sldMkLst>
          <pc:docMk/>
          <pc:sldMk cId="2097896219" sldId="2147478321"/>
        </pc:sldMkLst>
        <pc:spChg chg="mod">
          <ac:chgData name="Jaclyn Johnson" userId="fe93cd4b-5131-4483-8536-9c03ea42d0c2" providerId="ADAL" clId="{88340363-F6DB-4248-91C2-B92AE537B9B0}" dt="2025-10-29T19:11:23.843" v="24" actId="20577"/>
          <ac:spMkLst>
            <pc:docMk/>
            <pc:sldMk cId="2097896219" sldId="2147478321"/>
            <ac:spMk id="6" creationId="{C981920A-67EB-F005-5A52-443914DAF741}"/>
          </ac:spMkLst>
        </pc:spChg>
      </pc:sldChg>
      <pc:sldChg chg="modNotesTx">
        <pc:chgData name="Jaclyn Johnson" userId="fe93cd4b-5131-4483-8536-9c03ea42d0c2" providerId="ADAL" clId="{88340363-F6DB-4248-91C2-B92AE537B9B0}" dt="2025-10-29T19:12:20.981" v="33" actId="6549"/>
        <pc:sldMkLst>
          <pc:docMk/>
          <pc:sldMk cId="496908285" sldId="2147478322"/>
        </pc:sldMkLst>
      </pc:sldChg>
      <pc:sldChg chg="modNotesTx">
        <pc:chgData name="Jaclyn Johnson" userId="fe93cd4b-5131-4483-8536-9c03ea42d0c2" providerId="ADAL" clId="{88340363-F6DB-4248-91C2-B92AE537B9B0}" dt="2025-10-29T19:11:02.129" v="20" actId="20577"/>
        <pc:sldMkLst>
          <pc:docMk/>
          <pc:sldMk cId="2744640750" sldId="2147478323"/>
        </pc:sldMkLst>
      </pc:sldChg>
      <pc:sldChg chg="add">
        <pc:chgData name="Jaclyn Johnson" userId="fe93cd4b-5131-4483-8536-9c03ea42d0c2" providerId="ADAL" clId="{88340363-F6DB-4248-91C2-B92AE537B9B0}" dt="2025-10-29T19:08:49.069" v="1"/>
        <pc:sldMkLst>
          <pc:docMk/>
          <pc:sldMk cId="3989402128" sldId="2147478324"/>
        </pc:sldMkLst>
      </pc:sldChg>
      <pc:sldChg chg="modNotesTx">
        <pc:chgData name="Jaclyn Johnson" userId="fe93cd4b-5131-4483-8536-9c03ea42d0c2" providerId="ADAL" clId="{88340363-F6DB-4248-91C2-B92AE537B9B0}" dt="2025-10-29T19:12:12.222" v="32" actId="20577"/>
        <pc:sldMkLst>
          <pc:docMk/>
          <pc:sldMk cId="2042089532" sldId="2147478325"/>
        </pc:sldMkLst>
      </pc:sldChg>
      <pc:sldChg chg="modNotesTx">
        <pc:chgData name="Jaclyn Johnson" userId="fe93cd4b-5131-4483-8536-9c03ea42d0c2" providerId="ADAL" clId="{88340363-F6DB-4248-91C2-B92AE537B9B0}" dt="2025-10-29T19:12:45.323" v="45" actId="20577"/>
        <pc:sldMkLst>
          <pc:docMk/>
          <pc:sldMk cId="2172709221" sldId="2147478327"/>
        </pc:sldMkLst>
      </pc:sldChg>
      <pc:sldChg chg="modNotesTx">
        <pc:chgData name="Jaclyn Johnson" userId="fe93cd4b-5131-4483-8536-9c03ea42d0c2" providerId="ADAL" clId="{88340363-F6DB-4248-91C2-B92AE537B9B0}" dt="2025-10-29T19:12:37.480" v="40" actId="6549"/>
        <pc:sldMkLst>
          <pc:docMk/>
          <pc:sldMk cId="1264378196" sldId="2147478328"/>
        </pc:sldMkLst>
      </pc:sldChg>
      <pc:sldChg chg="modNotesTx">
        <pc:chgData name="Jaclyn Johnson" userId="fe93cd4b-5131-4483-8536-9c03ea42d0c2" providerId="ADAL" clId="{88340363-F6DB-4248-91C2-B92AE537B9B0}" dt="2025-10-29T19:11:52.544" v="29" actId="6549"/>
        <pc:sldMkLst>
          <pc:docMk/>
          <pc:sldMk cId="2547442856" sldId="2147478330"/>
        </pc:sldMkLst>
      </pc:sldChg>
      <pc:sldChg chg="modNotesTx">
        <pc:chgData name="Jaclyn Johnson" userId="fe93cd4b-5131-4483-8536-9c03ea42d0c2" providerId="ADAL" clId="{88340363-F6DB-4248-91C2-B92AE537B9B0}" dt="2025-10-29T19:11:38.075" v="26" actId="6549"/>
        <pc:sldMkLst>
          <pc:docMk/>
          <pc:sldMk cId="3260907818" sldId="2147478332"/>
        </pc:sldMkLst>
      </pc:sldChg>
      <pc:sldChg chg="add">
        <pc:chgData name="Jaclyn Johnson" userId="fe93cd4b-5131-4483-8536-9c03ea42d0c2" providerId="ADAL" clId="{88340363-F6DB-4248-91C2-B92AE537B9B0}" dt="2025-10-29T19:08:49.069" v="1"/>
        <pc:sldMkLst>
          <pc:docMk/>
          <pc:sldMk cId="908877986" sldId="2147478333"/>
        </pc:sldMkLst>
      </pc:sldChg>
      <pc:sldChg chg="add">
        <pc:chgData name="Jaclyn Johnson" userId="fe93cd4b-5131-4483-8536-9c03ea42d0c2" providerId="ADAL" clId="{88340363-F6DB-4248-91C2-B92AE537B9B0}" dt="2025-10-29T19:08:49.069" v="1"/>
        <pc:sldMkLst>
          <pc:docMk/>
          <pc:sldMk cId="0" sldId="2147478334"/>
        </pc:sldMkLst>
      </pc:sldChg>
      <pc:sldChg chg="add setBg">
        <pc:chgData name="Jaclyn Johnson" userId="fe93cd4b-5131-4483-8536-9c03ea42d0c2" providerId="ADAL" clId="{88340363-F6DB-4248-91C2-B92AE537B9B0}" dt="2025-10-29T19:13:08.750" v="91"/>
        <pc:sldMkLst>
          <pc:docMk/>
          <pc:sldMk cId="0" sldId="2147478335"/>
        </pc:sldMkLst>
      </pc:sldChg>
      <pc:sldChg chg="modSp add mod setBg">
        <pc:chgData name="Jaclyn Johnson" userId="fe93cd4b-5131-4483-8536-9c03ea42d0c2" providerId="ADAL" clId="{88340363-F6DB-4248-91C2-B92AE537B9B0}" dt="2025-10-29T19:13:19.870" v="93" actId="1076"/>
        <pc:sldMkLst>
          <pc:docMk/>
          <pc:sldMk cId="0" sldId="2147478336"/>
        </pc:sldMkLst>
        <pc:spChg chg="mod">
          <ac:chgData name="Jaclyn Johnson" userId="fe93cd4b-5131-4483-8536-9c03ea42d0c2" providerId="ADAL" clId="{88340363-F6DB-4248-91C2-B92AE537B9B0}" dt="2025-10-29T19:13:19.870" v="93" actId="1076"/>
          <ac:spMkLst>
            <pc:docMk/>
            <pc:sldMk cId="0" sldId="2147478336"/>
            <ac:spMk id="33" creationId="{A5CBC910-09AF-16B0-5798-5407C4206A57}"/>
          </ac:spMkLst>
        </pc:spChg>
        <pc:grpChg chg="mod">
          <ac:chgData name="Jaclyn Johnson" userId="fe93cd4b-5131-4483-8536-9c03ea42d0c2" providerId="ADAL" clId="{88340363-F6DB-4248-91C2-B92AE537B9B0}" dt="2025-10-29T19:13:16.267" v="92" actId="1076"/>
          <ac:grpSpMkLst>
            <pc:docMk/>
            <pc:sldMk cId="0" sldId="2147478336"/>
            <ac:grpSpMk id="22" creationId="{00000000-0000-0000-0000-000000000000}"/>
          </ac:grpSpMkLst>
        </pc:grpChg>
      </pc:sldChg>
      <pc:sldChg chg="add setBg">
        <pc:chgData name="Jaclyn Johnson" userId="fe93cd4b-5131-4483-8536-9c03ea42d0c2" providerId="ADAL" clId="{88340363-F6DB-4248-91C2-B92AE537B9B0}" dt="2025-10-29T19:10:30.479" v="8"/>
        <pc:sldMkLst>
          <pc:docMk/>
          <pc:sldMk cId="0" sldId="2147478337"/>
        </pc:sldMkLst>
      </pc:sldChg>
      <pc:sldChg chg="add setBg">
        <pc:chgData name="Jaclyn Johnson" userId="fe93cd4b-5131-4483-8536-9c03ea42d0c2" providerId="ADAL" clId="{88340363-F6DB-4248-91C2-B92AE537B9B0}" dt="2025-10-29T19:10:41.615" v="10"/>
        <pc:sldMkLst>
          <pc:docMk/>
          <pc:sldMk cId="0" sldId="2147478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10/29/2025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abraca@girlscoutsp2p.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noreply@lookermail.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8179-D72A-8D38-06FC-9782DB2CF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DF0A4-B4D1-E656-B03E-3B1979604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4C33B-974B-DBCA-B683-C0DA6BCBB7A6}"/>
              </a:ext>
            </a:extLst>
          </p:cNvPr>
          <p:cNvSpPr>
            <a:spLocks noGrp="1"/>
          </p:cNvSpPr>
          <p:nvPr>
            <p:ph type="body" idx="1"/>
          </p:nvPr>
        </p:nvSpPr>
        <p:spPr/>
        <p:txBody>
          <a:bodyPr/>
          <a:lstStyle/>
          <a:p>
            <a:r>
              <a:rPr lang="en-US" b="1" dirty="0"/>
              <a:t>Now shifting gears to the Cookie Program…..</a:t>
            </a:r>
          </a:p>
          <a:p>
            <a:pPr marL="294465" indent="-294465">
              <a:buFont typeface="Arial"/>
              <a:buChar char="•"/>
            </a:pPr>
            <a:r>
              <a:rPr lang="en-US" dirty="0"/>
              <a:t>All training sessions will be hosted via Zoom this year and will be recorded. Recordings will be available on </a:t>
            </a:r>
            <a:r>
              <a:rPr lang="en-US" dirty="0" err="1"/>
              <a:t>GSLearn</a:t>
            </a:r>
            <a:r>
              <a:rPr lang="en-US" dirty="0"/>
              <a:t>. </a:t>
            </a:r>
            <a:endParaRPr lang="en-US" dirty="0">
              <a:ea typeface="Calibri"/>
              <a:cs typeface="Calibri"/>
            </a:endParaRPr>
          </a:p>
          <a:p>
            <a:pPr marL="294465" indent="-294465">
              <a:buFont typeface="Arial"/>
              <a:buChar char="•"/>
            </a:pPr>
            <a:r>
              <a:rPr lang="en-US" dirty="0"/>
              <a:t>We’re excited to offer both live council-led and new volunteer sessions to support everyone in getting ready for cookie season.</a:t>
            </a:r>
            <a:endParaRPr lang="en-US" dirty="0">
              <a:ea typeface="Calibri"/>
              <a:cs typeface="Calibri"/>
            </a:endParaRPr>
          </a:p>
          <a:p>
            <a:endParaRPr lang="en-US" dirty="0">
              <a:cs typeface="+mn-lt"/>
            </a:endParaRPr>
          </a:p>
          <a:p>
            <a:r>
              <a:rPr lang="en-US" b="1" dirty="0"/>
              <a:t>Troop Cookie Manager (TCM) Trainings — Council-Led</a:t>
            </a:r>
            <a:endParaRPr lang="en-US" dirty="0"/>
          </a:p>
          <a:p>
            <a:pPr marL="294465" indent="-294465">
              <a:buFont typeface="Arial"/>
              <a:buChar char="•"/>
            </a:pPr>
            <a:r>
              <a:rPr lang="en-US" dirty="0"/>
              <a:t>Live, council-led TCM trainings will take place on:</a:t>
            </a:r>
            <a:endParaRPr lang="en-US" dirty="0">
              <a:ea typeface="Calibri"/>
              <a:cs typeface="Calibri"/>
            </a:endParaRPr>
          </a:p>
          <a:p>
            <a:pPr marL="765610" lvl="1" indent="-294465">
              <a:buFont typeface="Arial"/>
              <a:buChar char="•"/>
            </a:pPr>
            <a:r>
              <a:rPr lang="en-US" dirty="0"/>
              <a:t>Monday, November 10 at 6:30 PM</a:t>
            </a:r>
          </a:p>
          <a:p>
            <a:pPr marL="765610" lvl="1" indent="-294465">
              <a:buFont typeface="Arial"/>
              <a:buChar char="•"/>
            </a:pPr>
            <a:r>
              <a:rPr lang="en-US" dirty="0"/>
              <a:t>Thursday, November 20 at 7:00 PM</a:t>
            </a:r>
          </a:p>
          <a:p>
            <a:endParaRPr lang="en-US" dirty="0">
              <a:cs typeface="+mn-lt"/>
            </a:endParaRPr>
          </a:p>
          <a:p>
            <a:r>
              <a:rPr lang="en-US" b="1" dirty="0"/>
              <a:t>Hosting an In-Person Training</a:t>
            </a:r>
            <a:endParaRPr lang="en-US" dirty="0"/>
          </a:p>
          <a:p>
            <a:pPr marL="294465" indent="-294465">
              <a:buFont typeface="Arial"/>
              <a:buChar char="•"/>
            </a:pPr>
            <a:r>
              <a:rPr lang="en-US" dirty="0"/>
              <a:t>If your Service Unit would like to host an in-person TCM training, please contact Alexis Braca at </a:t>
            </a:r>
            <a:r>
              <a:rPr lang="en-US" dirty="0">
                <a:hlinkClick r:id="rId3"/>
              </a:rPr>
              <a:t>abraca@girlscoutsp2p.org</a:t>
            </a:r>
            <a:r>
              <a:rPr lang="en-US" dirty="0"/>
              <a:t>. Alexis will provide the PowerPoint presentation and talking points to help you lead your own session.</a:t>
            </a:r>
            <a:endParaRPr lang="en-US" dirty="0">
              <a:ea typeface="Calibri"/>
              <a:cs typeface="Calibri"/>
            </a:endParaRPr>
          </a:p>
          <a:p>
            <a:pPr marL="294465" indent="-294465">
              <a:buFont typeface="Arial"/>
              <a:buChar char="•"/>
            </a:pPr>
            <a:r>
              <a:rPr lang="en-US" dirty="0"/>
              <a:t>Materials will be available by the end of this week, as we’re finalizing updates related to C-Share with ABC.</a:t>
            </a:r>
            <a:endParaRPr lang="en-US" dirty="0">
              <a:ea typeface="Calibri" panose="020F0502020204030204"/>
              <a:cs typeface="Calibri" panose="020F0502020204030204"/>
            </a:endParaRPr>
          </a:p>
          <a:p>
            <a:pPr marL="294465" indent="-294465">
              <a:buFont typeface="Arial"/>
              <a:buChar char="•"/>
            </a:pPr>
            <a:endParaRPr lang="en-US" dirty="0">
              <a:ea typeface="Calibri" panose="020F0502020204030204"/>
              <a:cs typeface="Calibri" panose="020F0502020204030204"/>
            </a:endParaRPr>
          </a:p>
          <a:p>
            <a:r>
              <a:rPr lang="en-US" b="1" dirty="0"/>
              <a:t>Cookies 101 — For New Volunteers Only</a:t>
            </a:r>
            <a:endParaRPr lang="en-US" dirty="0"/>
          </a:p>
          <a:p>
            <a:pPr marL="294465" indent="-294465">
              <a:buFont typeface="Arial"/>
              <a:buChar char="•"/>
            </a:pPr>
            <a:r>
              <a:rPr lang="en-US" dirty="0"/>
              <a:t>These sessions are designed especially for new troop volunteers who are participating in the Cookie Program for the first time.</a:t>
            </a:r>
            <a:endParaRPr lang="en-US" dirty="0">
              <a:ea typeface="Calibri"/>
              <a:cs typeface="Calibri"/>
            </a:endParaRPr>
          </a:p>
          <a:p>
            <a:pPr marL="294465" indent="-294465">
              <a:buFont typeface="Arial"/>
              <a:buChar char="•"/>
            </a:pPr>
            <a:r>
              <a:rPr lang="en-US" dirty="0"/>
              <a:t>Topics include cookie basics, key dates, and how to get started confidently.</a:t>
            </a:r>
            <a:endParaRPr lang="en-US" dirty="0">
              <a:ea typeface="Calibri"/>
              <a:cs typeface="Calibri"/>
            </a:endParaRPr>
          </a:p>
          <a:p>
            <a:pPr marL="294465" indent="-294465">
              <a:buFont typeface="Arial"/>
              <a:buChar char="•"/>
            </a:pPr>
            <a:r>
              <a:rPr lang="en-US" dirty="0"/>
              <a:t>Dates available:</a:t>
            </a:r>
            <a:endParaRPr lang="en-US" dirty="0">
              <a:ea typeface="Calibri"/>
              <a:cs typeface="Calibri"/>
            </a:endParaRPr>
          </a:p>
          <a:p>
            <a:pPr marL="765610" lvl="1" indent="-294465">
              <a:buFont typeface="Arial"/>
              <a:buChar char="•"/>
            </a:pPr>
            <a:r>
              <a:rPr lang="en-US" dirty="0"/>
              <a:t>Thursday, Nov 13 — 6:00 PM (ET)</a:t>
            </a:r>
            <a:endParaRPr lang="en-US" dirty="0">
              <a:ea typeface="Calibri"/>
              <a:cs typeface="Calibri"/>
            </a:endParaRPr>
          </a:p>
          <a:p>
            <a:pPr marL="765610" lvl="1" indent="-294465">
              <a:buFont typeface="Arial"/>
              <a:buChar char="•"/>
            </a:pPr>
            <a:r>
              <a:rPr lang="en-US" dirty="0"/>
              <a:t>Wednesday, Nov 19 — 10:00 AM (ET)</a:t>
            </a:r>
            <a:endParaRPr lang="en-US" dirty="0">
              <a:ea typeface="Calibri"/>
              <a:cs typeface="Calibri"/>
            </a:endParaRPr>
          </a:p>
          <a:p>
            <a:pPr marL="765610" lvl="1" indent="-294465">
              <a:buFont typeface="Arial"/>
              <a:buChar char="•"/>
            </a:pPr>
            <a:r>
              <a:rPr lang="en-US" dirty="0"/>
              <a:t>Monday, Nov 24 — 6:00 PM (ET)</a:t>
            </a:r>
            <a:endParaRPr lang="en-US" dirty="0">
              <a:ea typeface="Calibri"/>
              <a:cs typeface="Calibri"/>
            </a:endParaRPr>
          </a:p>
          <a:p>
            <a:pPr marL="765610" lvl="1" indent="-294465">
              <a:buFont typeface="Arial"/>
              <a:buChar char="•"/>
            </a:pPr>
            <a:r>
              <a:rPr lang="en-US" dirty="0"/>
              <a:t>Tuesday, Dec 2 — 6:00 PM (ET)</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AD8EBE7D-A750-A9B2-BB88-078728D51D89}"/>
              </a:ext>
            </a:extLst>
          </p:cNvPr>
          <p:cNvSpPr>
            <a:spLocks noGrp="1"/>
          </p:cNvSpPr>
          <p:nvPr>
            <p:ph type="sldNum" sz="quarter" idx="5"/>
          </p:nvPr>
        </p:nvSpPr>
        <p:spPr/>
        <p:txBody>
          <a:bodyPr/>
          <a:lstStyle/>
          <a:p>
            <a:fld id="{8CBCB34E-50E2-40A4-B161-B712AA98D072}" type="slidenum">
              <a:rPr lang="en-US"/>
              <a:t>10</a:t>
            </a:fld>
            <a:endParaRPr lang="en-US"/>
          </a:p>
        </p:txBody>
      </p:sp>
    </p:spTree>
    <p:extLst>
      <p:ext uri="{BB962C8B-B14F-4D97-AF65-F5344CB8AC3E}">
        <p14:creationId xmlns:p14="http://schemas.microsoft.com/office/powerpoint/2010/main" val="247690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Cookie training isn't just for volunteers and parents. Cookie Rallies are a great way to get girls excited about the cookie program. A mix of training and fun – these events allow girls to build their five skills and prepare for a successful cookie season. All service units are invited to join the council-wide Cookie Events in Black Mountain on December 6. Cookie Expo is a time just for Daisies, Brownies, and Juniors to learn more about their cookie business. And for Cookie University – which is the next step for Cadettes, Seniors and Ambassadors – is where girls take what they have learned through the cookie program and apply it to real-world situations where they create their own business and roll the dice to see what happens next. </a:t>
            </a:r>
          </a:p>
          <a:p>
            <a:br>
              <a:rPr lang="en-US" dirty="0">
                <a:ea typeface="Calibri"/>
                <a:cs typeface="Calibri"/>
              </a:rPr>
            </a:br>
            <a:r>
              <a:rPr lang="en-US" dirty="0">
                <a:ea typeface="Calibri"/>
                <a:cs typeface="Calibri"/>
              </a:rPr>
              <a:t>We are also in the process of adding a few smaller cookie expos so stay turned as those dates and locations are added.</a:t>
            </a:r>
          </a:p>
        </p:txBody>
      </p:sp>
      <p:sp>
        <p:nvSpPr>
          <p:cNvPr id="4" name="Slide Number Placeholder 3"/>
          <p:cNvSpPr>
            <a:spLocks noGrp="1"/>
          </p:cNvSpPr>
          <p:nvPr>
            <p:ph type="sldNum" sz="quarter" idx="5"/>
          </p:nvPr>
        </p:nvSpPr>
        <p:spPr/>
        <p:txBody>
          <a:bodyPr/>
          <a:lstStyle/>
          <a:p>
            <a:fld id="{8CBCB34E-50E2-40A4-B161-B712AA98D072}" type="slidenum">
              <a:rPr lang="en-US"/>
              <a:t>11</a:t>
            </a:fld>
            <a:endParaRPr lang="en-US"/>
          </a:p>
        </p:txBody>
      </p:sp>
    </p:spTree>
    <p:extLst>
      <p:ext uri="{BB962C8B-B14F-4D97-AF65-F5344CB8AC3E}">
        <p14:creationId xmlns:p14="http://schemas.microsoft.com/office/powerpoint/2010/main" val="386895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EFD-3E72-4AE5-972D-F3CAE1B75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87CB4-9315-E3E0-9BAF-5771D284D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62E83-D79E-D92C-F895-6AF752C304D9}"/>
              </a:ext>
            </a:extLst>
          </p:cNvPr>
          <p:cNvSpPr>
            <a:spLocks noGrp="1"/>
          </p:cNvSpPr>
          <p:nvPr>
            <p:ph type="body" idx="1"/>
          </p:nvPr>
        </p:nvSpPr>
        <p:spPr/>
        <p:txBody>
          <a:bodyPr/>
          <a:lstStyle/>
          <a:p>
            <a:r>
              <a:rPr lang="en-US" dirty="0"/>
              <a:t>As you all know, Founder’s Day is October 31 and celebrates Juliette Gordon Low’s birthday and the importance of the Girl Scout movement she created! Fall is a great time to teach Girl Scouts about Juliette Gordon Low and explore Girl Scout traditions.</a:t>
            </a:r>
          </a:p>
          <a:p>
            <a:r>
              <a:rPr lang="en-US" dirty="0"/>
              <a:t> </a:t>
            </a:r>
          </a:p>
          <a:p>
            <a:r>
              <a:rPr lang="en-US" dirty="0"/>
              <a:t>Use the history resources page on our website to discover traditions and unique opportunities presented by our Archives Committee- including the new Through the Decades patch program and history program checkout boxes. Program boxes can be reserved and picked-up from your nearest Girl Scout Service Center and include all the activities supplies and instructions needed for an easy meeting or Service Unit event.</a:t>
            </a:r>
            <a:endParaRPr lang="en-US" dirty="0">
              <a:ea typeface="Calibri"/>
              <a:cs typeface="Calibri"/>
            </a:endParaRPr>
          </a:p>
        </p:txBody>
      </p:sp>
      <p:sp>
        <p:nvSpPr>
          <p:cNvPr id="4" name="Slide Number Placeholder 3">
            <a:extLst>
              <a:ext uri="{FF2B5EF4-FFF2-40B4-BE49-F238E27FC236}">
                <a16:creationId xmlns:a16="http://schemas.microsoft.com/office/drawing/2014/main" id="{622C74A4-1D32-6772-9A27-2BB5145A2E5C}"/>
              </a:ext>
            </a:extLst>
          </p:cNvPr>
          <p:cNvSpPr>
            <a:spLocks noGrp="1"/>
          </p:cNvSpPr>
          <p:nvPr>
            <p:ph type="sldNum" sz="quarter" idx="5"/>
          </p:nvPr>
        </p:nvSpPr>
        <p:spPr/>
        <p:txBody>
          <a:bodyPr/>
          <a:lstStyle/>
          <a:p>
            <a:fld id="{8CBCB34E-50E2-40A4-B161-B712AA98D072}" type="slidenum">
              <a:rPr lang="en-US" smtClean="0"/>
              <a:t>12</a:t>
            </a:fld>
            <a:endParaRPr lang="en-US"/>
          </a:p>
        </p:txBody>
      </p:sp>
    </p:spTree>
    <p:extLst>
      <p:ext uri="{BB962C8B-B14F-4D97-AF65-F5344CB8AC3E}">
        <p14:creationId xmlns:p14="http://schemas.microsoft.com/office/powerpoint/2010/main" val="214290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r>
              <a:rPr lang="en-US" spc="61" dirty="0">
                <a:ea typeface="Calibri"/>
                <a:cs typeface="Calibri"/>
              </a:rPr>
              <a:t>Be sure to check out our program calendar for exciting programs for every level. We have some great programs for Daisies Brownies and Juniors coming up, including the Science of Roller Skating and programs sponsored by </a:t>
            </a:r>
            <a:r>
              <a:rPr lang="en-US" spc="61" dirty="0" err="1">
                <a:ea typeface="Calibri"/>
                <a:cs typeface="Calibri"/>
              </a:rPr>
              <a:t>KidSenses</a:t>
            </a:r>
            <a:r>
              <a:rPr lang="en-US" spc="61" dirty="0">
                <a:ea typeface="Calibri"/>
                <a:cs typeface="Calibri"/>
              </a:rPr>
              <a:t>, our community partner in Rutherford County. </a:t>
            </a: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r>
              <a:rPr lang="en-US" spc="61" dirty="0">
                <a:ea typeface="Calibri"/>
                <a:cs typeface="Calibri"/>
              </a:rPr>
              <a:t>We also have some fabulous programs for our Cadettes, Seniors and Ambassadors. Girls can talk with a marine biologist during out Sharks, Science and Service events, earn their Program Aide Award or become a Babysitter Boss. They can also participate in some special older girl programs with </a:t>
            </a:r>
            <a:r>
              <a:rPr lang="en-US" spc="61" dirty="0" err="1">
                <a:ea typeface="Calibri"/>
                <a:cs typeface="Calibri"/>
              </a:rPr>
              <a:t>KidSenses</a:t>
            </a:r>
            <a:r>
              <a:rPr lang="en-US" spc="61" dirty="0">
                <a:ea typeface="Calibri"/>
                <a:cs typeface="Calibri"/>
              </a:rPr>
              <a:t>.</a:t>
            </a: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14</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r>
              <a:rPr lang="en-US" sz="1800" spc="61" dirty="0">
                <a:ea typeface="Calibri"/>
                <a:cs typeface="Calibri"/>
              </a:rPr>
              <a:t>JACLYN:</a:t>
            </a:r>
          </a:p>
          <a:p>
            <a:endParaRPr lang="en-US" sz="1800" spc="61" dirty="0">
              <a:ea typeface="Calibri"/>
              <a:cs typeface="Calibri"/>
            </a:endParaRPr>
          </a:p>
          <a:p>
            <a:r>
              <a:rPr lang="en-US" sz="1800" spc="61" dirty="0">
                <a:ea typeface="Calibri"/>
                <a:cs typeface="Calibri"/>
              </a:rPr>
              <a:t>For volunteers - We have a special enrichment opportunity for all volunteers presented by Mothers Against Drunk Driving about how parents can support teens in making smart choices around underage drinking and driving. Deadline to register for that is tonight so don’t delay in saving your spot!</a:t>
            </a: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B25E5-286C-8D89-3D28-281F66A5C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00D5E-42D6-25A4-E8F4-7BB2D2A09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090CF-C596-0949-5EDC-22A065D8EBD9}"/>
              </a:ext>
            </a:extLst>
          </p:cNvPr>
          <p:cNvSpPr>
            <a:spLocks noGrp="1"/>
          </p:cNvSpPr>
          <p:nvPr>
            <p:ph type="body" idx="1"/>
          </p:nvPr>
        </p:nvSpPr>
        <p:spPr/>
        <p:txBody>
          <a:bodyPr/>
          <a:lstStyle/>
          <a:p>
            <a:r>
              <a:rPr lang="en-US" sz="1800" dirty="0">
                <a:latin typeface="Girl Scout Text Book" panose="02020003000000000000" pitchFamily="18" charset="0"/>
                <a:ea typeface="Calibri"/>
                <a:cs typeface="Calibri"/>
              </a:rPr>
              <a:t>Reservations opened for Troop and SU camping October 10, and as you all know about our property challenges, we will open up more units as soon as they become ready to host troops. Visit the website on this slide here for a tutorial of how to navigate </a:t>
            </a:r>
            <a:r>
              <a:rPr lang="en-US" sz="1800" dirty="0" err="1">
                <a:latin typeface="Girl Scout Text Book" panose="02020003000000000000" pitchFamily="18" charset="0"/>
                <a:ea typeface="Calibri"/>
                <a:cs typeface="Calibri"/>
              </a:rPr>
              <a:t>CampLife</a:t>
            </a:r>
            <a:r>
              <a:rPr lang="en-US" sz="1800" dirty="0">
                <a:latin typeface="Girl Scout Text Book" panose="02020003000000000000" pitchFamily="18" charset="0"/>
                <a:ea typeface="Calibri"/>
                <a:cs typeface="Calibri"/>
              </a:rPr>
              <a:t> and make your reservations today. Feedback received so far is that this is a very easy platform to use but let us know if you run into any issues. </a:t>
            </a:r>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91817AB1-B394-F412-6E6F-474C5B5F0769}"/>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145946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F815F-EE06-B959-D01D-59A05FB29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CFA3E-5F10-B9FA-5F2C-369F42619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38FB7-3EE0-AE11-1FE0-EDA8A03FC8F9}"/>
              </a:ext>
            </a:extLst>
          </p:cNvPr>
          <p:cNvSpPr>
            <a:spLocks noGrp="1"/>
          </p:cNvSpPr>
          <p:nvPr>
            <p:ph type="body" idx="1"/>
          </p:nvPr>
        </p:nvSpPr>
        <p:spPr/>
        <p:txBody>
          <a:bodyPr/>
          <a:lstStyle/>
          <a:p>
            <a:pPr defTabSz="942289">
              <a:defRPr/>
            </a:pPr>
            <a:r>
              <a:rPr lang="en-US" sz="1200" dirty="0">
                <a:latin typeface="Girl Scout Text Book"/>
                <a:ea typeface="Calibri"/>
                <a:cs typeface="Calibri"/>
              </a:rPr>
              <a:t>Have you had trouble logging in to Looker this month? See the information here that will help you troubleshoot and regain access. Always click on the Alternate Login Page button to gain access as a SU Volunteer. </a:t>
            </a:r>
          </a:p>
          <a:p>
            <a:endParaRPr lang="en-US" sz="1200" dirty="0">
              <a:latin typeface="Girl Scout Text Book" panose="02020003000000000000" pitchFamily="18" charset="0"/>
              <a:ea typeface="Calibri"/>
              <a:cs typeface="Calibri"/>
            </a:endParaRPr>
          </a:p>
          <a:p>
            <a:r>
              <a:rPr lang="en-US" sz="1200" dirty="0">
                <a:latin typeface="Girl Scout Text Book" panose="02020003000000000000" pitchFamily="18" charset="0"/>
                <a:ea typeface="Calibri"/>
                <a:cs typeface="Calibri"/>
              </a:rPr>
              <a:t>If you didn't get the account activation e-mail, click </a:t>
            </a:r>
            <a:r>
              <a:rPr lang="en-US" sz="1200" b="1" dirty="0">
                <a:latin typeface="Girl Scout Text Book" panose="02020003000000000000" pitchFamily="18" charset="0"/>
                <a:ea typeface="Calibri"/>
                <a:cs typeface="Calibri"/>
              </a:rPr>
              <a:t>"Forgot your password?" </a:t>
            </a:r>
            <a:r>
              <a:rPr lang="en-US" sz="1200" dirty="0">
                <a:latin typeface="Girl Scout Text Book" panose="02020003000000000000" pitchFamily="18" charset="0"/>
                <a:ea typeface="Calibri"/>
                <a:cs typeface="Calibri"/>
              </a:rPr>
              <a:t>from the alternate login page. If you still don't get an e-mail, add </a:t>
            </a:r>
            <a:r>
              <a:rPr lang="en-US" sz="1200" dirty="0">
                <a:latin typeface="Girl Scout Text Book" panose="02020003000000000000" pitchFamily="18" charset="0"/>
                <a:ea typeface="Calibri"/>
                <a:cs typeface="Calibri"/>
                <a:hlinkClick r:id="rId3"/>
              </a:rPr>
              <a:t>noreply@lookermail.com</a:t>
            </a:r>
            <a:r>
              <a:rPr lang="en-US" sz="1200" dirty="0">
                <a:latin typeface="Girl Scout Text Book" panose="02020003000000000000" pitchFamily="18" charset="0"/>
                <a:ea typeface="Calibri"/>
                <a:cs typeface="Calibri"/>
              </a:rPr>
              <a:t> to your safe sender list and check your spam folder.</a:t>
            </a:r>
          </a:p>
          <a:p>
            <a:endParaRPr lang="en-US" sz="1200" dirty="0">
              <a:latin typeface="Girl Scout Text Book" panose="02020003000000000000" pitchFamily="18" charset="0"/>
              <a:ea typeface="Calibri"/>
              <a:cs typeface="Calibri"/>
            </a:endParaRPr>
          </a:p>
          <a:p>
            <a:r>
              <a:rPr lang="en-US" sz="1200" dirty="0">
                <a:latin typeface="Girl Scout Text Book" panose="02020003000000000000" pitchFamily="18" charset="0"/>
                <a:ea typeface="Calibri"/>
                <a:cs typeface="Calibri"/>
              </a:rPr>
              <a:t>If you are still having trouble after these steps, reach out to our team at info@girlscoutsp2p.org. </a:t>
            </a:r>
          </a:p>
        </p:txBody>
      </p:sp>
      <p:sp>
        <p:nvSpPr>
          <p:cNvPr id="4" name="Slide Number Placeholder 3">
            <a:extLst>
              <a:ext uri="{FF2B5EF4-FFF2-40B4-BE49-F238E27FC236}">
                <a16:creationId xmlns:a16="http://schemas.microsoft.com/office/drawing/2014/main" id="{9A481091-8B46-B20F-DE1C-B15125E27BE1}"/>
              </a:ext>
            </a:extLst>
          </p:cNvPr>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401481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9CEF-CE15-03F0-B4B8-15B62B203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199A-B1DA-F520-B989-093A085F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64F7-A5E9-B672-CCDA-A6FEC26825DD}"/>
              </a:ext>
            </a:extLst>
          </p:cNvPr>
          <p:cNvSpPr>
            <a:spLocks noGrp="1"/>
          </p:cNvSpPr>
          <p:nvPr>
            <p:ph type="body" idx="1"/>
          </p:nvPr>
        </p:nvSpPr>
        <p:spPr/>
        <p:txBody>
          <a:bodyPr/>
          <a:lstStyle/>
          <a:p>
            <a:r>
              <a:rPr lang="en-US" dirty="0"/>
              <a:t>See accompanying pdf with Finance Information</a:t>
            </a:r>
            <a:endParaRPr lang="en-US" dirty="0">
              <a:solidFill>
                <a:srgbClr val="444444"/>
              </a:solidFill>
            </a:endParaRPr>
          </a:p>
          <a:p>
            <a:endParaRPr lang="en-US" dirty="0"/>
          </a:p>
          <a:p>
            <a:endParaRPr lang="en-US" dirty="0"/>
          </a:p>
        </p:txBody>
      </p:sp>
      <p:sp>
        <p:nvSpPr>
          <p:cNvPr id="4" name="Slide Number Placeholder 3">
            <a:extLst>
              <a:ext uri="{FF2B5EF4-FFF2-40B4-BE49-F238E27FC236}">
                <a16:creationId xmlns:a16="http://schemas.microsoft.com/office/drawing/2014/main" id="{9EF92307-23B3-840E-17A2-BBF39F1CABED}"/>
              </a:ext>
            </a:extLst>
          </p:cNvPr>
          <p:cNvSpPr>
            <a:spLocks noGrp="1"/>
          </p:cNvSpPr>
          <p:nvPr>
            <p:ph type="sldNum" sz="quarter" idx="5"/>
          </p:nvPr>
        </p:nvSpPr>
        <p:spPr/>
        <p:txBody>
          <a:bodyPr/>
          <a:lstStyle/>
          <a:p>
            <a:fld id="{8CBCB34E-50E2-40A4-B161-B712AA98D072}" type="slidenum">
              <a:rPr lang="en-US" smtClean="0"/>
              <a:t>18</a:t>
            </a:fld>
            <a:endParaRPr lang="en-US"/>
          </a:p>
        </p:txBody>
      </p:sp>
    </p:spTree>
    <p:extLst>
      <p:ext uri="{BB962C8B-B14F-4D97-AF65-F5344CB8AC3E}">
        <p14:creationId xmlns:p14="http://schemas.microsoft.com/office/powerpoint/2010/main" val="372314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B73-60BE-C3FF-2308-7F8807FC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56A7-23A8-FD81-77ED-4BAA5DAB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59DE6-ADA7-433D-1A03-C26B670FB12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438A76D-9FB8-0D3D-211C-92644C64EE29}"/>
              </a:ext>
            </a:extLst>
          </p:cNvPr>
          <p:cNvSpPr>
            <a:spLocks noGrp="1"/>
          </p:cNvSpPr>
          <p:nvPr>
            <p:ph type="sldNum" sz="quarter" idx="5"/>
          </p:nvPr>
        </p:nvSpPr>
        <p:spPr/>
        <p:txBody>
          <a:bodyPr/>
          <a:lstStyle/>
          <a:p>
            <a:fld id="{8CBCB34E-50E2-40A4-B161-B712AA98D072}" type="slidenum">
              <a:rPr lang="en-US"/>
              <a:t>19</a:t>
            </a:fld>
            <a:endParaRPr lang="en-US"/>
          </a:p>
        </p:txBody>
      </p:sp>
    </p:spTree>
    <p:extLst>
      <p:ext uri="{BB962C8B-B14F-4D97-AF65-F5344CB8AC3E}">
        <p14:creationId xmlns:p14="http://schemas.microsoft.com/office/powerpoint/2010/main" val="225640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7A1B-31C9-12B1-E0E0-D56F75938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EEBD-09A8-EBFA-BE92-1196B5B72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F7E3-D6A7-5743-2E02-55EBADC1B0E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4B3FEAB1-0172-5A9A-98D2-724BF1A953A7}"/>
              </a:ext>
            </a:extLst>
          </p:cNvPr>
          <p:cNvSpPr>
            <a:spLocks noGrp="1"/>
          </p:cNvSpPr>
          <p:nvPr>
            <p:ph type="sldNum" sz="quarter" idx="5"/>
          </p:nvPr>
        </p:nvSpPr>
        <p:spPr/>
        <p:txBody>
          <a:bodyPr/>
          <a:lstStyle/>
          <a:p>
            <a:fld id="{8CBCB34E-50E2-40A4-B161-B712AA98D072}" type="slidenum">
              <a:rPr lang="en-US" smtClean="0"/>
              <a:t>21</a:t>
            </a:fld>
            <a:endParaRPr lang="en-US"/>
          </a:p>
        </p:txBody>
      </p:sp>
    </p:spTree>
    <p:extLst>
      <p:ext uri="{BB962C8B-B14F-4D97-AF65-F5344CB8AC3E}">
        <p14:creationId xmlns:p14="http://schemas.microsoft.com/office/powerpoint/2010/main" val="3245046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22</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23</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8C30-867F-69F0-40A6-2F9A53F76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5659D-8D63-7FA7-40D0-FC46869EB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1DF4D-6CD1-6C10-BAF7-0011087BA971}"/>
              </a:ext>
            </a:extLst>
          </p:cNvPr>
          <p:cNvSpPr>
            <a:spLocks noGrp="1"/>
          </p:cNvSpPr>
          <p:nvPr>
            <p:ph type="body" idx="1"/>
          </p:nvPr>
        </p:nvSpPr>
        <p:spPr/>
        <p:txBody>
          <a:bodyPr/>
          <a:lstStyle/>
          <a:p>
            <a:pPr defTabSz="942289">
              <a:defRPr/>
            </a:pPr>
            <a:r>
              <a:rPr lang="en-US" dirty="0">
                <a:ea typeface="Calibri"/>
                <a:cs typeface="Calibri"/>
              </a:rPr>
              <a:t>We are excited to announce that this year’s 2026 Annual Meeting will be Saturday, April 25 at the </a:t>
            </a:r>
            <a:r>
              <a:rPr lang="en-US" spc="61" dirty="0" err="1">
                <a:solidFill>
                  <a:srgbClr val="000000"/>
                </a:solidFill>
                <a:latin typeface="Girl Scout Text Book"/>
                <a:ea typeface="Calibri"/>
                <a:cs typeface="Calibri"/>
                <a:sym typeface="Girl Scout 1"/>
              </a:rPr>
              <a:t>Rittling</a:t>
            </a:r>
            <a:r>
              <a:rPr lang="en-US" spc="61" dirty="0">
                <a:solidFill>
                  <a:srgbClr val="000000"/>
                </a:solidFill>
                <a:latin typeface="Girl Scout Text Book"/>
                <a:ea typeface="Calibri"/>
                <a:cs typeface="Calibri"/>
              </a:rPr>
              <a:t> Conference Center on the campus of Davidson/Davie Community College. More details, including specific times, will be coming soon.</a:t>
            </a:r>
          </a:p>
          <a:p>
            <a:pPr defTabSz="942289">
              <a:defRPr/>
            </a:pPr>
            <a:endParaRPr lang="en-US" spc="61" dirty="0">
              <a:solidFill>
                <a:srgbClr val="000000"/>
              </a:solidFill>
              <a:latin typeface="Girl Scout Text Book" panose="02020003000000000000" pitchFamily="18" charset="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E0F66CF-C4F8-356D-83A8-2BA81E1B43BA}"/>
              </a:ext>
            </a:extLst>
          </p:cNvPr>
          <p:cNvSpPr>
            <a:spLocks noGrp="1"/>
          </p:cNvSpPr>
          <p:nvPr>
            <p:ph type="sldNum" sz="quarter" idx="5"/>
          </p:nvPr>
        </p:nvSpPr>
        <p:spPr/>
        <p:txBody>
          <a:bodyPr/>
          <a:lstStyle/>
          <a:p>
            <a:fld id="{8CBCB34E-50E2-40A4-B161-B712AA98D072}" type="slidenum">
              <a:rPr lang="en-US" smtClean="0"/>
              <a:t>4</a:t>
            </a:fld>
            <a:endParaRPr lang="en-US"/>
          </a:p>
        </p:txBody>
      </p:sp>
    </p:spTree>
    <p:extLst>
      <p:ext uri="{BB962C8B-B14F-4D97-AF65-F5344CB8AC3E}">
        <p14:creationId xmlns:p14="http://schemas.microsoft.com/office/powerpoint/2010/main" val="291322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3DB1-D5DF-3988-2AF8-1CBDA4C5A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FD9E3-EFF7-C483-8774-F4770610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E4E9-7FE5-CCA7-4B9C-170A0CF1A8E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AD42DEB-D0EC-0131-2C4A-C61D8DCCE1DE}"/>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298200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New trainings are available in </a:t>
            </a:r>
            <a:r>
              <a:rPr lang="en-US" sz="1100" dirty="0" err="1"/>
              <a:t>gsLearn</a:t>
            </a:r>
            <a:r>
              <a:rPr lang="en-US" sz="1100" dirty="0"/>
              <a:t> to help every volunteer prepare to serve girls. Troop volunteer roles are available now and service unit roles will be available in the coming weeks. </a:t>
            </a:r>
          </a:p>
          <a:p>
            <a:endParaRPr lang="en-US" sz="1100" dirty="0"/>
          </a:p>
          <a:p>
            <a:r>
              <a:rPr lang="en-US" sz="1100" dirty="0"/>
              <a:t>Volunteers can access this training at any time – simply log into </a:t>
            </a:r>
            <a:r>
              <a:rPr lang="en-US" sz="1100" dirty="0" err="1"/>
              <a:t>gsLearn</a:t>
            </a:r>
            <a:r>
              <a:rPr lang="en-US" sz="1100" dirty="0"/>
              <a:t> through your </a:t>
            </a:r>
            <a:r>
              <a:rPr lang="en-US" sz="1100" dirty="0" err="1"/>
              <a:t>MyGS</a:t>
            </a:r>
            <a:r>
              <a:rPr lang="en-US" sz="1100" dirty="0"/>
              <a:t> account. Then use the search bar to find your specific role. Look for your role name with the word “series”, and this will make sure you have everything you need to know in one convenient location. Once you click on the learning series you want, it will appear on your dashboard so you can easily find it every time you log in. </a:t>
            </a:r>
          </a:p>
          <a:p>
            <a:endParaRPr lang="en-US" sz="1100" dirty="0"/>
          </a:p>
          <a:p>
            <a:r>
              <a:rPr lang="en-US" sz="1100" dirty="0"/>
              <a:t>Please note, if this is the first time you have logged into </a:t>
            </a:r>
            <a:r>
              <a:rPr lang="en-US" sz="1100" dirty="0" err="1"/>
              <a:t>gsLearn</a:t>
            </a:r>
            <a:r>
              <a:rPr lang="en-US" sz="1100" dirty="0"/>
              <a:t>, it may take up to 30 minutes for your council-specific courses to appear. GSUSA is working to repair this and the work should be complete by November 15</a:t>
            </a:r>
            <a:r>
              <a:rPr lang="en-US" sz="1100" baseline="30000" dirty="0"/>
              <a:t>th</a:t>
            </a:r>
            <a:r>
              <a:rPr lang="en-US" sz="1100" dirty="0"/>
              <a:t>. </a:t>
            </a:r>
          </a:p>
          <a:p>
            <a:endParaRPr lang="en-US" sz="1100" dirty="0"/>
          </a:p>
          <a:p>
            <a:r>
              <a:rPr lang="en-US" sz="1100" dirty="0"/>
              <a:t>For MY26, all volunteers will be required to complete training for their position. All volunteers are required to complete a Child Abuse and Neglect Prevention course from GSUSA along with training specific to their role. Volunteers are asked to complete this training within 90 days of onboarding. You will receive automated email reminders to complete your training as you get close to the 90 day deadline.</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8</a:t>
            </a:fld>
            <a:endParaRPr lang="en-US"/>
          </a:p>
        </p:txBody>
      </p:sp>
    </p:spTree>
    <p:extLst>
      <p:ext uri="{BB962C8B-B14F-4D97-AF65-F5344CB8AC3E}">
        <p14:creationId xmlns:p14="http://schemas.microsoft.com/office/powerpoint/2010/main" val="38669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FAD4-9F81-D5AF-BC0B-F383A7F6F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395BC-4191-6497-B579-8315924F0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F7FB0-7BAA-C968-91EB-FBEA15293690}"/>
              </a:ext>
            </a:extLst>
          </p:cNvPr>
          <p:cNvSpPr>
            <a:spLocks noGrp="1"/>
          </p:cNvSpPr>
          <p:nvPr>
            <p:ph type="body" idx="1"/>
          </p:nvPr>
        </p:nvSpPr>
        <p:spPr/>
        <p:txBody>
          <a:bodyPr/>
          <a:lstStyle/>
          <a:p>
            <a:r>
              <a:rPr lang="en-US" spc="61" dirty="0"/>
              <a:t>As Service Team members we have a few asks and reminders of each of you in regards to the Fall Product Program:</a:t>
            </a:r>
            <a:endParaRPr lang="en-US" dirty="0"/>
          </a:p>
          <a:p>
            <a:pPr marL="294465" indent="-294465">
              <a:buFont typeface="Arial"/>
              <a:buChar char="•"/>
            </a:pPr>
            <a:r>
              <a:rPr lang="en-US" spc="61" dirty="0"/>
              <a:t>Keep encouraging troops to share their online links and finish strong!</a:t>
            </a:r>
            <a:endParaRPr lang="en-US" dirty="0">
              <a:ea typeface="Calibri"/>
              <a:cs typeface="Calibri"/>
            </a:endParaRPr>
          </a:p>
          <a:p>
            <a:pPr marL="294465" indent="-294465">
              <a:buFont typeface="Arial"/>
              <a:buChar char="•"/>
            </a:pPr>
            <a:r>
              <a:rPr lang="en-US" spc="61" dirty="0"/>
              <a:t>The online portion of the Fall Program runs through November 10 — there’s still time for families to participate.</a:t>
            </a:r>
            <a:endParaRPr lang="en-US" dirty="0">
              <a:ea typeface="Calibri"/>
              <a:cs typeface="Calibri"/>
            </a:endParaRPr>
          </a:p>
          <a:p>
            <a:pPr marL="294465" indent="-294465">
              <a:buFont typeface="Arial"/>
              <a:buChar char="•"/>
            </a:pPr>
            <a:r>
              <a:rPr lang="en-US" spc="61" dirty="0"/>
              <a:t>Incentive reminder:</a:t>
            </a:r>
            <a:br>
              <a:rPr lang="en-US" spc="61" dirty="0">
                <a:cs typeface="+mn-lt"/>
              </a:rPr>
            </a:br>
            <a:r>
              <a:rPr lang="en-US" spc="61" dirty="0"/>
              <a:t> Troops that participate in the Fall Program </a:t>
            </a:r>
            <a:r>
              <a:rPr lang="en-US" i="1" spc="61" dirty="0"/>
              <a:t>and</a:t>
            </a:r>
            <a:r>
              <a:rPr lang="en-US" spc="61" dirty="0"/>
              <a:t> sell 100 or more items will earn an extra $0.05 per package during the Cookie Program.</a:t>
            </a:r>
            <a:endParaRPr lang="en-US" dirty="0">
              <a:ea typeface="Calibri"/>
              <a:cs typeface="Calibri"/>
            </a:endParaRPr>
          </a:p>
          <a:p>
            <a:pPr marL="294465" indent="-294465">
              <a:buFont typeface="Arial"/>
              <a:buChar char="•"/>
            </a:pPr>
            <a:r>
              <a:rPr lang="en-US" spc="61" dirty="0"/>
              <a:t>It’s a great way to give troops a head start on cookie season and boost their proceeds!</a:t>
            </a:r>
            <a:endParaRPr lang="en-US" dirty="0"/>
          </a:p>
          <a:p>
            <a:endParaRPr lang="en-US" spc="61" dirty="0">
              <a:ea typeface="Calibri"/>
              <a:cs typeface="Calibri"/>
            </a:endParaRPr>
          </a:p>
          <a:p>
            <a:endParaRPr lang="en-US" spc="61" dirty="0">
              <a:ea typeface="Calibri"/>
              <a:cs typeface="Calibri"/>
            </a:endParaRPr>
          </a:p>
          <a:p>
            <a:r>
              <a:rPr lang="en-US" spc="61" dirty="0">
                <a:ea typeface="Calibri"/>
                <a:cs typeface="Calibri"/>
              </a:rPr>
              <a:t>Read slide for upcoming date reminders. </a:t>
            </a:r>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554C80E2-2795-5B74-94A0-AA3F56745481}"/>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201701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hyperlink" Target="https://girlscoutsp2p-org.zoom.us/j/3486985020?pwd=dEc1TzA5VlhnMzhISjgrelpHTHpJUT09&amp;omn=87002023462" TargetMode="External"/><Relationship Id="rId3" Type="http://schemas.openxmlformats.org/officeDocument/2006/relationships/hyperlink" Target="https://girlscoutsp2p-org.zoom.us/j/3486985020?pwd=dEc1TzA5VlhnMzhISjgrelpHTHpJUT09&amp;omn=89273566855" TargetMode="External"/><Relationship Id="rId7" Type="http://schemas.openxmlformats.org/officeDocument/2006/relationships/hyperlink" Target="https://girlscoutsp2p-org.zoom.us/j/3486985020?pwd=dEc1TzA5VlhnMzhISjgrelpHTHpJUT09&amp;omn=8488197473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girlscoutsp2p-org.zoom.us/j/3486985020?pwd=dEc1TzA5VlhnMzhISjgrelpHTHpJUT09&amp;omn=89371376510" TargetMode="External"/><Relationship Id="rId5" Type="http://schemas.openxmlformats.org/officeDocument/2006/relationships/hyperlink" Target="https://girlscoutsp2p-org.zoom.us/j/3486985020?pwd=dEc1TzA5VlhnMzhISjgrelpHTHpJUT09&amp;omn=84090339622" TargetMode="External"/><Relationship Id="rId4" Type="http://schemas.openxmlformats.org/officeDocument/2006/relationships/hyperlink" Target="https://girlscoutsp2p-org.zoom.us/j/3486985020?pwd=dEc1TzA5VlhnMzhISjgrelpHTHpJUT09&amp;omn=86294859487" TargetMode="Externa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ibcmsmediaprod.blob.core.windows.net/wfsmartcookies/1730/2026_rally_guide.pdf" TargetMode="External"/><Relationship Id="rId5" Type="http://schemas.openxmlformats.org/officeDocument/2006/relationships/hyperlink" Target="https://www.girlscoutsp2p.org/en/sf-events-repository/2025/cookie-university.html" TargetMode="External"/><Relationship Id="rId4" Type="http://schemas.openxmlformats.org/officeDocument/2006/relationships/hyperlink" Target="https://www.girlscoutsp2p.org/en/sf-events-repository/2025/cookie-expo.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girlscoutsp2p.org/en/sf-events-repository/2025/aeronautics.html" TargetMode="External"/><Relationship Id="rId3" Type="http://schemas.openxmlformats.org/officeDocument/2006/relationships/hyperlink" Target="https://www.girlscoutsp2p.org/en/sf-events-repository/2025/science-of-roller-skating.html" TargetMode="External"/><Relationship Id="rId7" Type="http://schemas.openxmlformats.org/officeDocument/2006/relationships/hyperlink" Target="https://www.girlscoutsp2p.org/en/sf-events-repository/2025/cookie-expo.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girlscoutsp2p.org/en/sf-events-repository/2025/subzero-effect---daisies--brownies-and-juniors.html" TargetMode="External"/><Relationship Id="rId5" Type="http://schemas.openxmlformats.org/officeDocument/2006/relationships/hyperlink" Target="https://www.girlscoutsp2p.org/en/sf-events-repository/2025/no-horse--no-problem----model-horse-artist.html" TargetMode="External"/><Relationship Id="rId10" Type="http://schemas.openxmlformats.org/officeDocument/2006/relationships/image" Target="../media/image30.png"/><Relationship Id="rId4" Type="http://schemas.openxmlformats.org/officeDocument/2006/relationships/hyperlink" Target="https://www.girlscoutsp2p.org/en/sf-events-repository/2025/virtual--ocearch---girl--scouts--sharks--science--and-service0.html" TargetMode="Externa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hyperlink" Target="https://www.girlscoutsp2p.org/en/sf-events-repository/2025/virtual--safe-sitter--intro-to-safe-babysitting.html" TargetMode="External"/><Relationship Id="rId13" Type="http://schemas.openxmlformats.org/officeDocument/2006/relationships/image" Target="../media/image31.png"/><Relationship Id="rId3" Type="http://schemas.openxmlformats.org/officeDocument/2006/relationships/hyperlink" Target="https://www.girlscoutsp2p.org/en/sf-events-repository/2025/cadette-animal-helpers-badge-workshop.html" TargetMode="External"/><Relationship Id="rId7" Type="http://schemas.openxmlformats.org/officeDocument/2006/relationships/hyperlink" Target="https://www.girlscoutsp2p.org/en/sf-events-repository/2025/virtual--lead-the-change--highest-awards-info-night-2.html" TargetMode="External"/><Relationship Id="rId12" Type="http://schemas.openxmlformats.org/officeDocument/2006/relationships/hyperlink" Target="https://www.girlscoutsp2p.org/en/sf-events-repository/2025/naturally-art-ificial.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girlscoutsp2p.org/en/sf-events-repository/2025/virtual--ocearch---girl--scouts--sharks--science--and-service1.html" TargetMode="External"/><Relationship Id="rId11" Type="http://schemas.openxmlformats.org/officeDocument/2006/relationships/hyperlink" Target="https://www.girlscoutsp2p.org/en/sf-events-repository/2025/subzero-effect---cadettes--seniors-and-ambassadors.html" TargetMode="External"/><Relationship Id="rId5" Type="http://schemas.openxmlformats.org/officeDocument/2006/relationships/hyperlink" Target="https://www.girlscoutsp2p.org/en/sf-events-repository/2025/safe-sitter--safe-home.html" TargetMode="External"/><Relationship Id="rId15" Type="http://schemas.openxmlformats.org/officeDocument/2006/relationships/image" Target="../media/image30.png"/><Relationship Id="rId10" Type="http://schemas.openxmlformats.org/officeDocument/2006/relationships/hyperlink" Target="https://www.girlscoutsp2p.org/en/sf-events-repository/2025/cookie-university.html" TargetMode="External"/><Relationship Id="rId4" Type="http://schemas.openxmlformats.org/officeDocument/2006/relationships/hyperlink" Target="https://www.girlscoutsp2p.org/en/sf-events-repository/2025/science-of-roller-skating.html" TargetMode="External"/><Relationship Id="rId9" Type="http://schemas.openxmlformats.org/officeDocument/2006/relationships/hyperlink" Target="https://www.girlscoutsp2p.org/en/sf-events-repository/2025/no-horse--no-problem----model-horse-artist.html" TargetMode="External"/><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hyperlink" Target="https://www.girlscoutsp2p.org/en/sf-events-repository/2025/virtual--gold-award-training1.html" TargetMode="External"/><Relationship Id="rId3" Type="http://schemas.openxmlformats.org/officeDocument/2006/relationships/hyperlink" Target="https://www.girlscoutsp2p.org/en/sf-events-repository/2025/virtual--power-of-parents.html" TargetMode="External"/><Relationship Id="rId7" Type="http://schemas.openxmlformats.org/officeDocument/2006/relationships/hyperlink" Target="https://www.girlscoutsp2p.org/en/sf-events-repository/2025/virtual--lead-the-change--highest-awards-info-night-2.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girlscoutsp2p.org/en/sf-events-repository/2025/basic-camping-skills-license0.html" TargetMode="External"/><Relationship Id="rId5" Type="http://schemas.openxmlformats.org/officeDocument/2006/relationships/hyperlink" Target="https://www.girlscoutsp2p.org/en/sf-events-repository/2025/first-aid-cpr-certification0.html" TargetMode="External"/><Relationship Id="rId4" Type="http://schemas.openxmlformats.org/officeDocument/2006/relationships/hyperlink" Target="https://www.girlscoutsp2p.org/en/sf-events-repository/2025/virtual--gold-award-training2.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mailto:noreply@looker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1425251" y="6684657"/>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dirty="0">
                <a:solidFill>
                  <a:srgbClr val="FFFFFF"/>
                </a:solidFill>
                <a:latin typeface="Girl Scout 1"/>
                <a:ea typeface="Girl Scout 1"/>
                <a:cs typeface="Girl Scout 1"/>
                <a:sym typeface="Girl Scout 1"/>
              </a:rPr>
              <a:t>DATE</a:t>
            </a:r>
          </a:p>
        </p:txBody>
      </p:sp>
      <p:sp>
        <p:nvSpPr>
          <p:cNvPr id="32" name="TextBox 32"/>
          <p:cNvSpPr txBox="1"/>
          <p:nvPr/>
        </p:nvSpPr>
        <p:spPr>
          <a:xfrm>
            <a:off x="3131460" y="1031010"/>
            <a:ext cx="11968200" cy="641266"/>
          </a:xfrm>
          <a:prstGeom prst="rect">
            <a:avLst/>
          </a:prstGeom>
        </p:spPr>
        <p:txBody>
          <a:bodyPr lIns="0" tIns="0" rIns="0" bIns="0" rtlCol="0" anchor="t">
            <a:spAutoFit/>
          </a:bodyPr>
          <a:lstStyle/>
          <a:p>
            <a:pPr algn="ctr">
              <a:lnSpc>
                <a:spcPts val="4982"/>
              </a:lnSpc>
            </a:pPr>
            <a:r>
              <a:rPr lang="en-US" sz="5301" spc="125" dirty="0">
                <a:solidFill>
                  <a:srgbClr val="FFFFFF"/>
                </a:solidFill>
                <a:latin typeface="Girl Scout 1"/>
                <a:ea typeface="Girl Scout 1"/>
                <a:cs typeface="Girl Scout 1"/>
                <a:sym typeface="Girl Scout 1"/>
              </a:rPr>
              <a:t>Service Unit Meeting</a:t>
            </a:r>
          </a:p>
        </p:txBody>
      </p:sp>
      <p:sp>
        <p:nvSpPr>
          <p:cNvPr id="33" name="TextBox 24">
            <a:extLst>
              <a:ext uri="{FF2B5EF4-FFF2-40B4-BE49-F238E27FC236}">
                <a16:creationId xmlns:a16="http://schemas.microsoft.com/office/drawing/2014/main" id="{A5CBC910-09AF-16B0-5798-5407C4206A57}"/>
              </a:ext>
            </a:extLst>
          </p:cNvPr>
          <p:cNvSpPr txBox="1"/>
          <p:nvPr/>
        </p:nvSpPr>
        <p:spPr>
          <a:xfrm>
            <a:off x="4535278" y="8770380"/>
            <a:ext cx="13282012" cy="476541"/>
          </a:xfrm>
          <a:prstGeom prst="rect">
            <a:avLst/>
          </a:prstGeom>
        </p:spPr>
        <p:txBody>
          <a:bodyPr wrap="square" lIns="0" tIns="0" rIns="0" bIns="0" rtlCol="0" anchor="t">
            <a:spAutoFit/>
          </a:bodyPr>
          <a:lstStyle/>
          <a:p>
            <a:pPr algn="ctr">
              <a:lnSpc>
                <a:spcPts val="4201"/>
              </a:lnSpc>
              <a:spcBef>
                <a:spcPct val="0"/>
              </a:spcBef>
            </a:pPr>
            <a:r>
              <a:rPr lang="en-US" sz="2400" i="1" spc="0" dirty="0">
                <a:solidFill>
                  <a:schemeClr val="bg1"/>
                </a:solidFill>
                <a:latin typeface="Girl Scout 1"/>
                <a:ea typeface="Girl Scout 1"/>
                <a:cs typeface="Girl Scout 1"/>
                <a:sym typeface="Girl Scout 1"/>
              </a:rPr>
              <a:t>Please enter your name, Service </a:t>
            </a:r>
            <a:r>
              <a:rPr lang="en-US" sz="2400" i="1" dirty="0">
                <a:solidFill>
                  <a:schemeClr val="bg1"/>
                </a:solidFill>
                <a:latin typeface="Girl Scout 1"/>
                <a:ea typeface="Girl Scout 1"/>
                <a:cs typeface="Girl Scout 1"/>
                <a:sym typeface="Girl Scout 1"/>
              </a:rPr>
              <a:t>U</a:t>
            </a:r>
            <a:r>
              <a:rPr lang="en-US" sz="2400" i="1" spc="0" dirty="0">
                <a:solidFill>
                  <a:schemeClr val="bg1"/>
                </a:solidFill>
                <a:latin typeface="Girl Scout 1"/>
                <a:ea typeface="Girl Scout 1"/>
                <a:cs typeface="Girl Scout 1"/>
                <a:sym typeface="Girl Scout 1"/>
              </a:rPr>
              <a:t>nit number and Service Team position in the chat!</a:t>
            </a:r>
            <a:endParaRPr lang="en-US" sz="2400" i="1" spc="0" dirty="0">
              <a:solidFill>
                <a:schemeClr val="bg1"/>
              </a:solidFill>
              <a:latin typeface="Girl Scout 1"/>
              <a:ea typeface="Girl Scout 1"/>
              <a:cs typeface="Girl Scout 1"/>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0A620-FC0B-F87E-FF72-4015A24D9BE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038725E-6794-555C-8742-42BD210966E4}"/>
              </a:ext>
            </a:extLst>
          </p:cNvPr>
          <p:cNvSpPr txBox="1"/>
          <p:nvPr/>
        </p:nvSpPr>
        <p:spPr>
          <a:xfrm>
            <a:off x="598805" y="1272965"/>
            <a:ext cx="4919679" cy="2693045"/>
          </a:xfrm>
          <a:prstGeom prst="rect">
            <a:avLst/>
          </a:prstGeom>
        </p:spPr>
        <p:txBody>
          <a:bodyPr wrap="square" lIns="0" tIns="0" rIns="0" bIns="0" rtlCol="0" anchor="t">
            <a:spAutoFit/>
          </a:bodyPr>
          <a:lstStyle/>
          <a:p>
            <a:pPr algn="ctr">
              <a:lnSpc>
                <a:spcPts val="6999"/>
              </a:lnSpc>
            </a:pPr>
            <a:r>
              <a:rPr lang="en-US" sz="6000" spc="118" dirty="0">
                <a:solidFill>
                  <a:srgbClr val="000000"/>
                </a:solidFill>
                <a:latin typeface="Girl Scout 2"/>
              </a:rPr>
              <a:t>Cookie Program Trainings</a:t>
            </a:r>
            <a:endParaRPr lang="en-US" sz="6000" dirty="0">
              <a:ea typeface="Calibri"/>
              <a:cs typeface="Calibri"/>
            </a:endParaRPr>
          </a:p>
        </p:txBody>
      </p:sp>
      <p:sp>
        <p:nvSpPr>
          <p:cNvPr id="2" name="TextBox 1">
            <a:extLst>
              <a:ext uri="{FF2B5EF4-FFF2-40B4-BE49-F238E27FC236}">
                <a16:creationId xmlns:a16="http://schemas.microsoft.com/office/drawing/2014/main" id="{B6CD9C02-A3A0-D609-9E51-F35161C95FCA}"/>
              </a:ext>
            </a:extLst>
          </p:cNvPr>
          <p:cNvSpPr txBox="1"/>
          <p:nvPr/>
        </p:nvSpPr>
        <p:spPr>
          <a:xfrm>
            <a:off x="6120251" y="695449"/>
            <a:ext cx="12985896" cy="9294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ea typeface="Calibri"/>
              <a:cs typeface="Calibri"/>
            </a:endParaRPr>
          </a:p>
          <a:p>
            <a:r>
              <a:rPr lang="en-US" sz="2000" b="1" dirty="0">
                <a:latin typeface="Girl Scout Text Book" panose="02020003000000000000" pitchFamily="18" charset="0"/>
                <a:ea typeface="+mn-lt"/>
                <a:cs typeface="+mn-lt"/>
              </a:rPr>
              <a:t>Topic: TCM Training 11/10</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10, 2025 06:30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3"/>
              </a:rPr>
              <a:t>https://girlscoutsp2p-org.zoom.us/j/3486985020?pwd=dEc1TzA5VlhnMzhISjgrelpHTHpJUT09&amp;omn=89273566855</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TCM Training 11/20</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20, 2025 07:00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4"/>
              </a:rPr>
              <a:t>https://girlscoutsp2p-org.zoom.us/j/3486985020?pwd=dEc1TzA5VlhnMzhISjgrelpHTHpJUT09&amp;omn=86294859487</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Cookies 101- 11/13</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13, 2025 06:00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5"/>
              </a:rPr>
              <a:t>https://girlscoutsp2p-org.zoom.us/j/3486985020?pwd=dEc1TzA5VlhnMzhISjgrelpHTHpJUT09&amp;omn=84090339622</a:t>
            </a:r>
            <a:endParaRPr lang="en-US" sz="2000" dirty="0">
              <a:latin typeface="Girl Scout Text Book" panose="02020003000000000000" pitchFamily="18" charset="0"/>
            </a:endParaRPr>
          </a:p>
          <a:p>
            <a:endParaRPr lang="en-US" sz="2000" b="1" dirty="0">
              <a:latin typeface="Girl Scout Text Book" panose="02020003000000000000" pitchFamily="18" charset="0"/>
              <a:ea typeface="+mn-lt"/>
              <a:cs typeface="+mn-lt"/>
            </a:endParaRPr>
          </a:p>
          <a:p>
            <a:r>
              <a:rPr lang="en-US" sz="2000" b="1" dirty="0">
                <a:latin typeface="Girl Scout Text Book" panose="02020003000000000000" pitchFamily="18" charset="0"/>
                <a:ea typeface="+mn-lt"/>
                <a:cs typeface="+mn-lt"/>
              </a:rPr>
              <a:t>Topic: Cookies 101- 11/19</a:t>
            </a:r>
            <a:endParaRPr lang="en-US" sz="2000" dirty="0">
              <a:latin typeface="Girl Scout Text Book" panose="02020003000000000000" pitchFamily="18" charset="0"/>
              <a:ea typeface="Calibri"/>
              <a:cs typeface="Calibri"/>
            </a:endParaRPr>
          </a:p>
          <a:p>
            <a:r>
              <a:rPr lang="en-US" sz="2000" dirty="0">
                <a:latin typeface="Girl Scout Text Book" panose="02020003000000000000" pitchFamily="18" charset="0"/>
                <a:ea typeface="+mn-lt"/>
                <a:cs typeface="+mn-lt"/>
              </a:rPr>
              <a:t>Time: Nov 19, 2025 10:00 AM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6"/>
              </a:rPr>
              <a:t>https://girlscoutsp2p-org.zoom.us/j/3486985020?pwd=dEc1TzA5VlhnMzhISjgrelpHTHpJUT09&amp;omn=89371376510</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Cookies 101- 11/24</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24, 2025 06:00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7"/>
              </a:rPr>
              <a:t>https://girlscoutsp2p-org.zoom.us/j/3486985020?pwd=dEc1TzA5VlhnMzhISjgrelpHTHpJUT09&amp;omn=84881974737</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Cookies 101- 12/2</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Dec 2, 2025 06:00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8"/>
              </a:rPr>
              <a:t>https://girlscoutsp2p-org.zoom.us/j/3486985020?pwd=dEc1TzA5VlhnMzhISjgrelpHTHpJUT09&amp;omn=87002023462</a:t>
            </a:r>
            <a:endParaRPr lang="en-US" dirty="0">
              <a:ea typeface="Calibri"/>
              <a:cs typeface="Calibri"/>
            </a:endParaRPr>
          </a:p>
        </p:txBody>
      </p:sp>
      <p:pic>
        <p:nvPicPr>
          <p:cNvPr id="4" name="Picture 3" descr="A ferret with flowers and butterflies&#10;&#10;AI-generated content may be incorrect.">
            <a:extLst>
              <a:ext uri="{FF2B5EF4-FFF2-40B4-BE49-F238E27FC236}">
                <a16:creationId xmlns:a16="http://schemas.microsoft.com/office/drawing/2014/main" id="{E46B14EE-29B6-E166-1DF5-4BD463969D76}"/>
              </a:ext>
            </a:extLst>
          </p:cNvPr>
          <p:cNvPicPr>
            <a:picLocks noChangeAspect="1"/>
          </p:cNvPicPr>
          <p:nvPr/>
        </p:nvPicPr>
        <p:blipFill>
          <a:blip r:embed="rId9"/>
          <a:stretch>
            <a:fillRect/>
          </a:stretch>
        </p:blipFill>
        <p:spPr>
          <a:xfrm>
            <a:off x="527195" y="4265004"/>
            <a:ext cx="4991289" cy="4991289"/>
          </a:xfrm>
          <a:prstGeom prst="rect">
            <a:avLst/>
          </a:prstGeom>
        </p:spPr>
      </p:pic>
    </p:spTree>
    <p:extLst>
      <p:ext uri="{BB962C8B-B14F-4D97-AF65-F5344CB8AC3E}">
        <p14:creationId xmlns:p14="http://schemas.microsoft.com/office/powerpoint/2010/main" val="254744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accoon holding lemons&#10;&#10;AI-generated content may be incorrect.">
            <a:extLst>
              <a:ext uri="{FF2B5EF4-FFF2-40B4-BE49-F238E27FC236}">
                <a16:creationId xmlns:a16="http://schemas.microsoft.com/office/drawing/2014/main" id="{55D45179-4ED5-628E-915C-CB455B7B2629}"/>
              </a:ext>
            </a:extLst>
          </p:cNvPr>
          <p:cNvPicPr>
            <a:picLocks noChangeAspect="1"/>
          </p:cNvPicPr>
          <p:nvPr/>
        </p:nvPicPr>
        <p:blipFill>
          <a:blip r:embed="rId3"/>
          <a:stretch>
            <a:fillRect/>
          </a:stretch>
        </p:blipFill>
        <p:spPr>
          <a:xfrm>
            <a:off x="917864" y="1109230"/>
            <a:ext cx="7620000" cy="7029450"/>
          </a:xfrm>
          <a:prstGeom prst="rect">
            <a:avLst/>
          </a:prstGeom>
        </p:spPr>
      </p:pic>
      <p:sp>
        <p:nvSpPr>
          <p:cNvPr id="4" name="TextBox 3">
            <a:extLst>
              <a:ext uri="{FF2B5EF4-FFF2-40B4-BE49-F238E27FC236}">
                <a16:creationId xmlns:a16="http://schemas.microsoft.com/office/drawing/2014/main" id="{123D667C-0CE6-1B2C-3F0B-FF4B8A3504CC}"/>
              </a:ext>
            </a:extLst>
          </p:cNvPr>
          <p:cNvSpPr txBox="1"/>
          <p:nvPr/>
        </p:nvSpPr>
        <p:spPr>
          <a:xfrm>
            <a:off x="8531087" y="1267239"/>
            <a:ext cx="91440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aseline="0" dirty="0">
                <a:latin typeface="Girl Scout Text Book"/>
              </a:rPr>
              <a:t>12/6 </a:t>
            </a:r>
            <a:r>
              <a:rPr lang="en-US" sz="3000" u="sng" strike="noStrike" baseline="0" dirty="0">
                <a:solidFill>
                  <a:srgbClr val="0000FF"/>
                </a:solidFill>
                <a:latin typeface="Girl Scout Text Book"/>
                <a:ea typeface="Arial"/>
                <a:cs typeface="Arial"/>
                <a:hlinkClick r:id="rId4"/>
              </a:rPr>
              <a:t>Black Mountain: Cookie Expo </a:t>
            </a:r>
            <a:r>
              <a:rPr lang="en-US" sz="3000" baseline="0" dirty="0">
                <a:latin typeface="Girl Scout Text Book"/>
              </a:rPr>
              <a:t>– Get ready for the Girl Scout Cookie program and flex those entrepreneurial muscles.</a:t>
            </a:r>
            <a:endParaRPr lang="en-US" dirty="0"/>
          </a:p>
          <a:p>
            <a:endParaRPr lang="en-US" sz="3000" dirty="0">
              <a:latin typeface="Girl Scout Text Book"/>
            </a:endParaRPr>
          </a:p>
          <a:p>
            <a:r>
              <a:rPr lang="en-US" sz="3000" dirty="0">
                <a:latin typeface="Girl Scout Text Book"/>
                <a:ea typeface="Calibri"/>
                <a:cs typeface="Calibri"/>
              </a:rPr>
              <a:t>12/6 </a:t>
            </a:r>
            <a:r>
              <a:rPr lang="en-US" sz="3000" dirty="0">
                <a:latin typeface="Girl Scout Text Book"/>
                <a:ea typeface="Calibri"/>
                <a:cs typeface="Calibri"/>
                <a:hlinkClick r:id="rId5"/>
              </a:rPr>
              <a:t>Black Mountain: Cookie University </a:t>
            </a:r>
            <a:r>
              <a:rPr lang="en-US" sz="3000" dirty="0">
                <a:latin typeface="Girl Scout Text Book"/>
                <a:ea typeface="Calibri"/>
                <a:cs typeface="Calibri"/>
              </a:rPr>
              <a:t>– Take your cookie skills to the next level. Create your own business and roll the dice to see where life takes you.</a:t>
            </a:r>
            <a:endParaRPr lang="en-US" dirty="0"/>
          </a:p>
          <a:p>
            <a:endParaRPr lang="en-US" sz="3000" dirty="0">
              <a:latin typeface="Girl Scout Text Book"/>
              <a:ea typeface="Calibri"/>
              <a:cs typeface="Calibri"/>
            </a:endParaRPr>
          </a:p>
          <a:p>
            <a:endParaRPr lang="en-US" sz="3000" dirty="0">
              <a:latin typeface="Girl Scout Text Book"/>
              <a:ea typeface="Calibri"/>
              <a:cs typeface="Calibri"/>
            </a:endParaRPr>
          </a:p>
          <a:p>
            <a:pPr algn="ctr"/>
            <a:r>
              <a:rPr lang="en-US" sz="3000" dirty="0">
                <a:latin typeface="Girl Scout Text Book"/>
                <a:ea typeface="Calibri"/>
                <a:cs typeface="Calibri"/>
                <a:hlinkClick r:id="rId6"/>
              </a:rPr>
              <a:t>ABC Cookie Rally Guide</a:t>
            </a:r>
          </a:p>
          <a:p>
            <a:endParaRPr lang="en-US" sz="3000" dirty="0">
              <a:latin typeface="Girl Scout Text Book"/>
              <a:ea typeface="Calibri"/>
              <a:cs typeface="Calibri"/>
            </a:endParaRPr>
          </a:p>
          <a:p>
            <a:pPr algn="ctr"/>
            <a:endParaRPr lang="en-US" dirty="0">
              <a:ea typeface="Calibri"/>
              <a:cs typeface="Calibri"/>
            </a:endParaRPr>
          </a:p>
        </p:txBody>
      </p:sp>
    </p:spTree>
    <p:extLst>
      <p:ext uri="{BB962C8B-B14F-4D97-AF65-F5344CB8AC3E}">
        <p14:creationId xmlns:p14="http://schemas.microsoft.com/office/powerpoint/2010/main" val="204208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92B7-33D1-A8C5-0A15-B80EADF32BE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2D978B4-7423-40DE-0FD5-8631273B1242}"/>
              </a:ext>
            </a:extLst>
          </p:cNvPr>
          <p:cNvSpPr txBox="1"/>
          <p:nvPr/>
        </p:nvSpPr>
        <p:spPr>
          <a:xfrm>
            <a:off x="5082356" y="989957"/>
            <a:ext cx="8123285" cy="838691"/>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Happy Founder's Day!</a:t>
            </a:r>
            <a:endParaRPr lang="en-US" dirty="0"/>
          </a:p>
        </p:txBody>
      </p:sp>
      <p:sp>
        <p:nvSpPr>
          <p:cNvPr id="8" name="TextBox 8">
            <a:extLst>
              <a:ext uri="{FF2B5EF4-FFF2-40B4-BE49-F238E27FC236}">
                <a16:creationId xmlns:a16="http://schemas.microsoft.com/office/drawing/2014/main" id="{B5F0BD61-0D3F-2365-87F9-898BBF3F280C}"/>
              </a:ext>
            </a:extLst>
          </p:cNvPr>
          <p:cNvSpPr txBox="1"/>
          <p:nvPr/>
        </p:nvSpPr>
        <p:spPr>
          <a:xfrm>
            <a:off x="2349108" y="2322753"/>
            <a:ext cx="13589777" cy="1758751"/>
          </a:xfrm>
          <a:prstGeom prst="rect">
            <a:avLst/>
          </a:prstGeom>
        </p:spPr>
        <p:txBody>
          <a:bodyPr wrap="square" lIns="0" tIns="0" rIns="0" bIns="0" rtlCol="0" anchor="t">
            <a:spAutoFit/>
          </a:bodyPr>
          <a:lstStyle/>
          <a:p>
            <a:pPr marL="342900" indent="-342900">
              <a:lnSpc>
                <a:spcPts val="3499"/>
              </a:lnSpc>
              <a:buFont typeface="Arial"/>
              <a:buChar char="•"/>
            </a:pPr>
            <a:r>
              <a:rPr lang="en-US" sz="2500" spc="59" dirty="0">
                <a:solidFill>
                  <a:srgbClr val="333333"/>
                </a:solidFill>
                <a:latin typeface="Girl Scout Text Book"/>
                <a:ea typeface="Calibri"/>
                <a:cs typeface="Segoe UI"/>
                <a:sym typeface="Girl Scout 1"/>
              </a:rPr>
              <a:t>Through The Decades Patch and program checkout boxes. </a:t>
            </a:r>
            <a:endParaRPr lang="en-US" sz="2500" spc="59" dirty="0">
              <a:solidFill>
                <a:srgbClr val="000000"/>
              </a:solidFill>
              <a:latin typeface="Girl Scout Text Book"/>
              <a:ea typeface="Calibri"/>
              <a:cs typeface="Calibri"/>
            </a:endParaRPr>
          </a:p>
          <a:p>
            <a:pPr marL="342900" indent="-342900">
              <a:lnSpc>
                <a:spcPts val="3499"/>
              </a:lnSpc>
              <a:buFont typeface="Arial"/>
              <a:buChar char="•"/>
            </a:pPr>
            <a:r>
              <a:rPr lang="en-US" sz="2500" spc="59" dirty="0">
                <a:solidFill>
                  <a:srgbClr val="333333"/>
                </a:solidFill>
                <a:latin typeface="Girl Scout Text Book"/>
                <a:ea typeface="Calibri"/>
                <a:cs typeface="Segoe UI"/>
                <a:sym typeface="Girl Scout 1"/>
              </a:rPr>
              <a:t>https://www.girlscoutsp2p.org/en/members/for-volunteers/volunteer-training-and-program-resources/archives-and-history.html</a:t>
            </a:r>
            <a:endParaRPr lang="en-US" sz="2500" spc="59" dirty="0">
              <a:solidFill>
                <a:srgbClr val="000000"/>
              </a:solidFill>
              <a:latin typeface="Girl Scout Text Book"/>
              <a:ea typeface="Calibri"/>
              <a:cs typeface="Calibri"/>
            </a:endParaRPr>
          </a:p>
          <a:p>
            <a:pPr marL="342900" indent="-342900">
              <a:lnSpc>
                <a:spcPts val="3499"/>
              </a:lnSpc>
              <a:buFont typeface="Arial"/>
              <a:buChar char="•"/>
            </a:pPr>
            <a:endParaRPr lang="en-US" sz="2500" spc="59" dirty="0">
              <a:solidFill>
                <a:srgbClr val="000000"/>
              </a:solidFill>
              <a:latin typeface="Girl Scout Text Book"/>
              <a:ea typeface="Calibri"/>
              <a:cs typeface="Calibri"/>
            </a:endParaRPr>
          </a:p>
        </p:txBody>
      </p:sp>
      <p:pic>
        <p:nvPicPr>
          <p:cNvPr id="3" name="Picture 2">
            <a:extLst>
              <a:ext uri="{FF2B5EF4-FFF2-40B4-BE49-F238E27FC236}">
                <a16:creationId xmlns:a16="http://schemas.microsoft.com/office/drawing/2014/main" id="{D8DD5E45-F60A-3958-A39E-08E1966F66FB}"/>
              </a:ext>
            </a:extLst>
          </p:cNvPr>
          <p:cNvPicPr>
            <a:picLocks noChangeAspect="1"/>
          </p:cNvPicPr>
          <p:nvPr/>
        </p:nvPicPr>
        <p:blipFill>
          <a:blip r:embed="rId3"/>
          <a:stretch>
            <a:fillRect/>
          </a:stretch>
        </p:blipFill>
        <p:spPr>
          <a:xfrm>
            <a:off x="6243365" y="4081504"/>
            <a:ext cx="5801265" cy="5865963"/>
          </a:xfrm>
          <a:prstGeom prst="rect">
            <a:avLst/>
          </a:prstGeom>
        </p:spPr>
      </p:pic>
    </p:spTree>
    <p:extLst>
      <p:ext uri="{BB962C8B-B14F-4D97-AF65-F5344CB8AC3E}">
        <p14:creationId xmlns:p14="http://schemas.microsoft.com/office/powerpoint/2010/main" val="49690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DCCF719-D869-F8B7-D7EF-984FAAC5E631}"/>
              </a:ext>
            </a:extLst>
          </p:cNvPr>
          <p:cNvSpPr txBox="1"/>
          <p:nvPr/>
        </p:nvSpPr>
        <p:spPr>
          <a:xfrm>
            <a:off x="2870610" y="674149"/>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14" name="TextBox 13">
            <a:extLst>
              <a:ext uri="{FF2B5EF4-FFF2-40B4-BE49-F238E27FC236}">
                <a16:creationId xmlns:a16="http://schemas.microsoft.com/office/drawing/2014/main" id="{116D1EBB-3E5E-DA21-1945-BC21506E937C}"/>
              </a:ext>
            </a:extLst>
          </p:cNvPr>
          <p:cNvSpPr txBox="1"/>
          <p:nvPr/>
        </p:nvSpPr>
        <p:spPr>
          <a:xfrm>
            <a:off x="4194305" y="2029338"/>
            <a:ext cx="1267727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
            </a:pPr>
            <a:r>
              <a:rPr lang="en-US" sz="3000" dirty="0">
                <a:latin typeface="Girl Scout Text Book" panose="02020003000000000000" pitchFamily="18" charset="0"/>
              </a:rPr>
              <a:t>11/16 </a:t>
            </a:r>
            <a:r>
              <a:rPr lang="en-US" sz="3000" dirty="0">
                <a:latin typeface="Girl Scout Text Book" panose="02020003000000000000" pitchFamily="18" charset="0"/>
                <a:ea typeface="+mn-lt"/>
                <a:cs typeface="+mn-lt"/>
                <a:hlinkClick r:id="rId3"/>
              </a:rPr>
              <a:t>Winston-Salem: Science of Roller Skating</a:t>
            </a:r>
            <a:r>
              <a:rPr lang="en-US" sz="3000" dirty="0">
                <a:latin typeface="Girl Scout Text Book" panose="02020003000000000000" pitchFamily="18" charset="0"/>
              </a:rPr>
              <a:t> – Through hands-on activities and interactive demonstrations participants will uncover the physics and motion that make skating possible.</a:t>
            </a:r>
          </a:p>
          <a:p>
            <a:pPr marL="742950" lvl="1" indent="-285750">
              <a:buFont typeface="Courier New"/>
              <a:buChar char="○"/>
            </a:pPr>
            <a:r>
              <a:rPr lang="en-US" sz="3000" dirty="0">
                <a:latin typeface="Girl Scout Text Book" panose="02020003000000000000" pitchFamily="18" charset="0"/>
              </a:rPr>
              <a:t>11/11 </a:t>
            </a:r>
            <a:r>
              <a:rPr lang="en-US" sz="3000" dirty="0">
                <a:latin typeface="Girl Scout Text Book" panose="02020003000000000000" pitchFamily="18" charset="0"/>
                <a:hlinkClick r:id="rId4"/>
              </a:rPr>
              <a:t>Virtual: Sharks, Science &amp; Service </a:t>
            </a:r>
            <a:r>
              <a:rPr lang="en-US" sz="3000" dirty="0">
                <a:latin typeface="Girl Scout Text Book" panose="02020003000000000000" pitchFamily="18" charset="0"/>
              </a:rPr>
              <a:t>– Talk with </a:t>
            </a:r>
            <a:r>
              <a:rPr lang="en-US" sz="3000" dirty="0" err="1">
                <a:latin typeface="Girl Scout Text Book" panose="02020003000000000000" pitchFamily="18" charset="0"/>
              </a:rPr>
              <a:t>Ocearch</a:t>
            </a:r>
            <a:r>
              <a:rPr lang="en-US" sz="3000" dirty="0">
                <a:latin typeface="Girl Scout Text Book" panose="02020003000000000000" pitchFamily="18" charset="0"/>
              </a:rPr>
              <a:t> marine biologists about conservation and cutting-edge technology. </a:t>
            </a:r>
          </a:p>
          <a:p>
            <a:pPr marL="742950" lvl="1" indent="-285750">
              <a:buFont typeface="Courier New"/>
              <a:buChar char="○"/>
            </a:pPr>
            <a:r>
              <a:rPr lang="en-US" sz="3000" dirty="0">
                <a:latin typeface="Girl Scout Text Book" panose="02020003000000000000" pitchFamily="18" charset="0"/>
              </a:rPr>
              <a:t>11/22 </a:t>
            </a:r>
            <a:r>
              <a:rPr lang="en-US" sz="3000" dirty="0">
                <a:latin typeface="Girl Scout Text Book" panose="02020003000000000000" pitchFamily="18" charset="0"/>
                <a:hlinkClick r:id="rId5"/>
              </a:rPr>
              <a:t>KPC: No Horse No Problem! Model Artist Show</a:t>
            </a:r>
            <a:endParaRPr lang="en-US" sz="3000" dirty="0">
              <a:latin typeface="Girl Scout Text Book" panose="02020003000000000000" pitchFamily="18" charset="0"/>
            </a:endParaRPr>
          </a:p>
          <a:p>
            <a:pPr marL="742950" lvl="1" indent="-285750">
              <a:buFont typeface="Courier New"/>
              <a:buChar char="○"/>
            </a:pPr>
            <a:r>
              <a:rPr lang="en-US" sz="3000" dirty="0">
                <a:latin typeface="Girl Scout Text Book" panose="02020003000000000000" pitchFamily="18" charset="0"/>
              </a:rPr>
              <a:t>12/6 </a:t>
            </a:r>
            <a:r>
              <a:rPr lang="en-US" sz="3000" dirty="0">
                <a:latin typeface="Girl Scout Text Book" panose="02020003000000000000" pitchFamily="18" charset="0"/>
                <a:hlinkClick r:id="rId6"/>
              </a:rPr>
              <a:t>Rutherfordton: </a:t>
            </a:r>
            <a:r>
              <a:rPr lang="en-US" sz="3000" dirty="0" err="1">
                <a:latin typeface="Girl Scout Text Book" panose="02020003000000000000" pitchFamily="18" charset="0"/>
                <a:hlinkClick r:id="rId6"/>
              </a:rPr>
              <a:t>SubZERO</a:t>
            </a:r>
            <a:r>
              <a:rPr lang="en-US" sz="3000" dirty="0">
                <a:latin typeface="Girl Scout Text Book" panose="02020003000000000000" pitchFamily="18" charset="0"/>
                <a:hlinkClick r:id="rId6"/>
              </a:rPr>
              <a:t> Effect</a:t>
            </a:r>
            <a:r>
              <a:rPr lang="en-US" sz="3000" dirty="0">
                <a:latin typeface="Girl Scout Text Book" panose="02020003000000000000" pitchFamily="18" charset="0"/>
              </a:rPr>
              <a:t> - Using liquid nitrogen, we'll shatter a ball, make an explosion, and examine the three states of matter!</a:t>
            </a:r>
          </a:p>
          <a:p>
            <a:pPr marL="742950" lvl="1" indent="-285750">
              <a:buFont typeface="Courier New"/>
              <a:buChar char="○"/>
            </a:pPr>
            <a:r>
              <a:rPr lang="en-US" sz="3000" dirty="0">
                <a:latin typeface="Girl Scout Text Book" panose="02020003000000000000" pitchFamily="18" charset="0"/>
              </a:rPr>
              <a:t>12/6 </a:t>
            </a:r>
            <a:r>
              <a:rPr lang="en-US" sz="3000" dirty="0">
                <a:latin typeface="Girl Scout Text Book" panose="02020003000000000000" pitchFamily="18" charset="0"/>
                <a:hlinkClick r:id="rId7"/>
              </a:rPr>
              <a:t>Black Mountain: Cookie Expo </a:t>
            </a:r>
            <a:r>
              <a:rPr lang="en-US" sz="3000" dirty="0">
                <a:latin typeface="Girl Scout Text Book" panose="02020003000000000000" pitchFamily="18" charset="0"/>
              </a:rPr>
              <a:t>– Get ready for the Girl Scout Cookie program and flex those entrepreneurial muscles.</a:t>
            </a:r>
          </a:p>
          <a:p>
            <a:pPr marL="742950" lvl="1" indent="-285750">
              <a:buFont typeface="Courier New"/>
              <a:buChar char="○"/>
            </a:pPr>
            <a:r>
              <a:rPr lang="en-US" sz="3000" dirty="0">
                <a:latin typeface="Girl Scout Text Book" panose="02020003000000000000" pitchFamily="18" charset="0"/>
                <a:ea typeface="Calibri"/>
                <a:cs typeface="Calibri"/>
              </a:rPr>
              <a:t>12/13 </a:t>
            </a:r>
            <a:r>
              <a:rPr lang="en-US" sz="3000" dirty="0">
                <a:latin typeface="Girl Scout Text Book" panose="02020003000000000000" pitchFamily="18" charset="0"/>
                <a:ea typeface="Calibri"/>
                <a:cs typeface="Calibri"/>
                <a:hlinkClick r:id="rId8"/>
              </a:rPr>
              <a:t>Rutherfordton: Aeronautics</a:t>
            </a:r>
            <a:r>
              <a:rPr lang="en-US" sz="3000" dirty="0">
                <a:latin typeface="Girl Scout Text Book" panose="02020003000000000000" pitchFamily="18" charset="0"/>
                <a:ea typeface="Calibri"/>
                <a:cs typeface="Calibri"/>
              </a:rPr>
              <a:t> - </a:t>
            </a:r>
            <a:r>
              <a:rPr lang="en-US" sz="3000" dirty="0">
                <a:latin typeface="Girl Scout Text Book" panose="02020003000000000000" pitchFamily="18" charset="0"/>
              </a:rPr>
              <a:t>Launch into learning while exploring the nature of things that fly! </a:t>
            </a:r>
            <a:endParaRPr lang="en-US" sz="3000" dirty="0">
              <a:latin typeface="Girl Scout Text Book" panose="02020003000000000000" pitchFamily="18" charset="0"/>
              <a:ea typeface="Calibri"/>
              <a:cs typeface="Calibri"/>
            </a:endParaRPr>
          </a:p>
        </p:txBody>
      </p:sp>
      <p:pic>
        <p:nvPicPr>
          <p:cNvPr id="2" name="Picture 1" descr="Blue &amp; Pink Roller Skate Embroidered Iron On Patch : Amazon.ca: Home">
            <a:extLst>
              <a:ext uri="{FF2B5EF4-FFF2-40B4-BE49-F238E27FC236}">
                <a16:creationId xmlns:a16="http://schemas.microsoft.com/office/drawing/2014/main" id="{34CF62D3-AC9D-ACD0-6681-637FF1F191C2}"/>
              </a:ext>
            </a:extLst>
          </p:cNvPr>
          <p:cNvPicPr>
            <a:picLocks noChangeAspect="1"/>
          </p:cNvPicPr>
          <p:nvPr/>
        </p:nvPicPr>
        <p:blipFill>
          <a:blip r:embed="rId9"/>
          <a:stretch>
            <a:fillRect/>
          </a:stretch>
        </p:blipFill>
        <p:spPr>
          <a:xfrm>
            <a:off x="517619" y="2029338"/>
            <a:ext cx="3412697" cy="3385612"/>
          </a:xfrm>
          <a:prstGeom prst="rect">
            <a:avLst/>
          </a:prstGeom>
        </p:spPr>
      </p:pic>
      <p:pic>
        <p:nvPicPr>
          <p:cNvPr id="1026" name="Picture 2">
            <a:extLst>
              <a:ext uri="{FF2B5EF4-FFF2-40B4-BE49-F238E27FC236}">
                <a16:creationId xmlns:a16="http://schemas.microsoft.com/office/drawing/2014/main" id="{B240338D-78DB-0F0D-AFC8-022F67324F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629" y="5725407"/>
            <a:ext cx="4076039" cy="83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2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B59A81D8-7414-1D8A-8FF2-FF9DE69B0F3C}"/>
              </a:ext>
            </a:extLst>
          </p:cNvPr>
          <p:cNvSpPr txBox="1"/>
          <p:nvPr/>
        </p:nvSpPr>
        <p:spPr>
          <a:xfrm>
            <a:off x="2731287" y="205164"/>
            <a:ext cx="12825426"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Cadettes/Seniors/Ambassadors</a:t>
            </a:r>
            <a:endParaRPr lang="en-US" sz="5000" b="1">
              <a:ea typeface="Calibri"/>
              <a:cs typeface="Calibri"/>
            </a:endParaRPr>
          </a:p>
        </p:txBody>
      </p:sp>
      <p:sp>
        <p:nvSpPr>
          <p:cNvPr id="7" name="TextBox 6">
            <a:extLst>
              <a:ext uri="{FF2B5EF4-FFF2-40B4-BE49-F238E27FC236}">
                <a16:creationId xmlns:a16="http://schemas.microsoft.com/office/drawing/2014/main" id="{48DE26B7-1154-F574-E1F9-CCD32DE78803}"/>
              </a:ext>
            </a:extLst>
          </p:cNvPr>
          <p:cNvSpPr txBox="1"/>
          <p:nvPr/>
        </p:nvSpPr>
        <p:spPr>
          <a:xfrm>
            <a:off x="3115543" y="1403443"/>
            <a:ext cx="14868437"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
            </a:pPr>
            <a:r>
              <a:rPr lang="en-US" sz="2600" dirty="0">
                <a:latin typeface="Girl Scout Text Book" panose="02020003000000000000" pitchFamily="18" charset="0"/>
              </a:rPr>
              <a:t>11/9 </a:t>
            </a:r>
            <a:r>
              <a:rPr lang="en-US" sz="2600" dirty="0">
                <a:latin typeface="Girl Scout Text Book" panose="02020003000000000000" pitchFamily="18" charset="0"/>
                <a:hlinkClick r:id="rId3"/>
              </a:rPr>
              <a:t>KPC: Cadette Animal Helpers Badge</a:t>
            </a:r>
            <a:endParaRPr lang="en-US" sz="2600" dirty="0">
              <a:latin typeface="Girl Scout Text Book" panose="02020003000000000000" pitchFamily="18" charset="0"/>
            </a:endParaRPr>
          </a:p>
          <a:p>
            <a:pPr marL="742950" lvl="1" indent="-285750">
              <a:buFont typeface="Courier New"/>
              <a:buChar char="○"/>
            </a:pPr>
            <a:r>
              <a:rPr lang="en-US" sz="2600" dirty="0">
                <a:latin typeface="Girl Scout Text Book" panose="02020003000000000000" pitchFamily="18" charset="0"/>
              </a:rPr>
              <a:t>11/9 </a:t>
            </a:r>
            <a:r>
              <a:rPr lang="en-US" sz="2600" dirty="0">
                <a:latin typeface="Girl Scout Text Book" panose="02020003000000000000" pitchFamily="18" charset="0"/>
                <a:hlinkClick r:id="rId4"/>
              </a:rPr>
              <a:t>Winston-Salem: Science of Roller Skating </a:t>
            </a:r>
            <a:r>
              <a:rPr lang="en-US" sz="2600" dirty="0">
                <a:latin typeface="Girl Scout Text Book" panose="02020003000000000000" pitchFamily="18" charset="0"/>
              </a:rPr>
              <a:t>– Through hands-on activities and interactive demonstrations participants will uncover the physics and motion that make skating possible.</a:t>
            </a:r>
          </a:p>
          <a:p>
            <a:pPr marL="742950" lvl="1" indent="-285750">
              <a:buFont typeface="Courier New"/>
              <a:buChar char="○"/>
            </a:pPr>
            <a:r>
              <a:rPr lang="en-US" sz="2600" dirty="0">
                <a:latin typeface="Girl Scout Text Book" panose="02020003000000000000" pitchFamily="18" charset="0"/>
              </a:rPr>
              <a:t>11/9 </a:t>
            </a:r>
            <a:r>
              <a:rPr lang="en-US" sz="2600" dirty="0">
                <a:latin typeface="Girl Scout Text Book" panose="02020003000000000000" pitchFamily="18" charset="0"/>
                <a:hlinkClick r:id="rId5"/>
              </a:rPr>
              <a:t>Virtual: </a:t>
            </a:r>
            <a:r>
              <a:rPr lang="en-US" sz="2600" dirty="0" err="1">
                <a:latin typeface="Girl Scout Text Book" panose="02020003000000000000" pitchFamily="18" charset="0"/>
                <a:hlinkClick r:id="rId5"/>
              </a:rPr>
              <a:t>Safe@Home</a:t>
            </a:r>
            <a:r>
              <a:rPr lang="en-US" sz="2600" dirty="0">
                <a:latin typeface="Girl Scout Text Book" panose="02020003000000000000" pitchFamily="18" charset="0"/>
                <a:hlinkClick r:id="rId5"/>
              </a:rPr>
              <a:t> </a:t>
            </a:r>
            <a:r>
              <a:rPr lang="en-US" sz="2600" dirty="0">
                <a:latin typeface="Girl Scout Text Book" panose="02020003000000000000" pitchFamily="18" charset="0"/>
              </a:rPr>
              <a:t>(Cadettes) – Learn the skills needed to be safe at home alone or while supervising siblings.  </a:t>
            </a:r>
          </a:p>
          <a:p>
            <a:pPr marL="742950" lvl="1" indent="-285750">
              <a:buFont typeface="Courier New"/>
              <a:buChar char="○"/>
            </a:pPr>
            <a:r>
              <a:rPr lang="en-US" sz="2600" dirty="0">
                <a:latin typeface="Girl Scout Text Book" panose="02020003000000000000" pitchFamily="18" charset="0"/>
              </a:rPr>
              <a:t>11/13 </a:t>
            </a:r>
            <a:r>
              <a:rPr lang="en-US" sz="2600" dirty="0">
                <a:latin typeface="Girl Scout Text Book" panose="02020003000000000000" pitchFamily="18" charset="0"/>
                <a:hlinkClick r:id="rId6"/>
              </a:rPr>
              <a:t>Virtual: Sharks, Science &amp; Service </a:t>
            </a:r>
            <a:r>
              <a:rPr lang="en-US" sz="2600" dirty="0">
                <a:latin typeface="Girl Scout Text Book" panose="02020003000000000000" pitchFamily="18" charset="0"/>
              </a:rPr>
              <a:t>– Talk with </a:t>
            </a:r>
            <a:r>
              <a:rPr lang="en-US" sz="2600" dirty="0" err="1">
                <a:latin typeface="Girl Scout Text Book" panose="02020003000000000000" pitchFamily="18" charset="0"/>
              </a:rPr>
              <a:t>Ocearch</a:t>
            </a:r>
            <a:r>
              <a:rPr lang="en-US" sz="2600" dirty="0">
                <a:latin typeface="Girl Scout Text Book" panose="02020003000000000000" pitchFamily="18" charset="0"/>
              </a:rPr>
              <a:t> marine biologists about conservation and cutting-edge technology.</a:t>
            </a:r>
            <a:endParaRPr lang="en-US" sz="2600" dirty="0">
              <a:latin typeface="Girl Scout Text Book" panose="02020003000000000000" pitchFamily="18" charset="0"/>
              <a:ea typeface="Calibri"/>
              <a:cs typeface="Calibri"/>
            </a:endParaRPr>
          </a:p>
          <a:p>
            <a:pPr marL="742950" lvl="1" indent="-285750">
              <a:buFont typeface="Courier New"/>
              <a:buChar char="○"/>
            </a:pPr>
            <a:r>
              <a:rPr lang="en-US" sz="2600" dirty="0">
                <a:latin typeface="Girl Scout Text Book" panose="02020003000000000000" pitchFamily="18" charset="0"/>
              </a:rPr>
              <a:t>11/17 </a:t>
            </a:r>
            <a:r>
              <a:rPr lang="en-US" sz="2600" dirty="0">
                <a:latin typeface="Girl Scout Text Book" panose="02020003000000000000" pitchFamily="18" charset="0"/>
                <a:hlinkClick r:id="rId7"/>
              </a:rPr>
              <a:t>Virtual: Highest Awards Info Night </a:t>
            </a:r>
            <a:r>
              <a:rPr lang="en-US" sz="2600" dirty="0">
                <a:latin typeface="Girl Scout Text Book" panose="02020003000000000000" pitchFamily="18" charset="0"/>
              </a:rPr>
              <a:t>– Learn more about earning your Bronze, Silver or Gold Award</a:t>
            </a:r>
          </a:p>
          <a:p>
            <a:pPr marL="742950" lvl="1" indent="-285750">
              <a:buFont typeface="Courier New"/>
              <a:buChar char="○"/>
            </a:pPr>
            <a:r>
              <a:rPr lang="en-US" sz="2600" dirty="0">
                <a:latin typeface="Girl Scout Text Book" panose="02020003000000000000" pitchFamily="18" charset="0"/>
              </a:rPr>
              <a:t>11/19 </a:t>
            </a:r>
            <a:r>
              <a:rPr lang="en-US" sz="2600" dirty="0">
                <a:latin typeface="Girl Scout Text Book" panose="02020003000000000000" pitchFamily="18" charset="0"/>
                <a:hlinkClick r:id="rId8"/>
              </a:rPr>
              <a:t>Virtual: Safe Sitter </a:t>
            </a:r>
            <a:r>
              <a:rPr lang="en-US" sz="2600" dirty="0">
                <a:latin typeface="Girl Scout Text Book" panose="02020003000000000000" pitchFamily="18" charset="0"/>
              </a:rPr>
              <a:t>– Earn your Cadette Babysitting Badge and Safe Sitter certification.</a:t>
            </a:r>
          </a:p>
          <a:p>
            <a:pPr marL="742950" lvl="1" indent="-285750">
              <a:buFont typeface="Courier New"/>
              <a:buChar char="○"/>
            </a:pPr>
            <a:r>
              <a:rPr lang="en-US" sz="2600" dirty="0">
                <a:latin typeface="Girl Scout Text Book" panose="02020003000000000000" pitchFamily="18" charset="0"/>
              </a:rPr>
              <a:t>11/22 </a:t>
            </a:r>
            <a:r>
              <a:rPr lang="en-US" sz="2600" dirty="0">
                <a:latin typeface="Girl Scout Text Book" panose="02020003000000000000" pitchFamily="18" charset="0"/>
                <a:hlinkClick r:id="rId9"/>
              </a:rPr>
              <a:t>KPC: No Horse No Problem! Model Artist Show</a:t>
            </a:r>
            <a:endParaRPr lang="en-US" sz="2600" dirty="0">
              <a:latin typeface="Girl Scout Text Book" panose="02020003000000000000" pitchFamily="18" charset="0"/>
            </a:endParaRPr>
          </a:p>
          <a:p>
            <a:pPr marL="742950" lvl="1" indent="-285750">
              <a:buFont typeface="Courier New"/>
              <a:buChar char="○"/>
            </a:pPr>
            <a:r>
              <a:rPr lang="en-US" sz="2600" dirty="0">
                <a:latin typeface="Girl Scout Text Book" panose="02020003000000000000" pitchFamily="18" charset="0"/>
              </a:rPr>
              <a:t>12/6 </a:t>
            </a:r>
            <a:r>
              <a:rPr lang="en-US" sz="2600" dirty="0">
                <a:latin typeface="Girl Scout Text Book" panose="02020003000000000000" pitchFamily="18" charset="0"/>
                <a:hlinkClick r:id="rId10"/>
              </a:rPr>
              <a:t>Black Mountain: Cookie University </a:t>
            </a:r>
            <a:r>
              <a:rPr lang="en-US" sz="2600" dirty="0">
                <a:latin typeface="Girl Scout Text Book" panose="02020003000000000000" pitchFamily="18" charset="0"/>
              </a:rPr>
              <a:t>– Take your cookie skills to the next level. Create your own business and roll the dice to see where life takes you.</a:t>
            </a:r>
          </a:p>
          <a:p>
            <a:pPr marL="742950" lvl="1" indent="-285750">
              <a:buFont typeface="Courier New"/>
              <a:buChar char="○"/>
            </a:pPr>
            <a:r>
              <a:rPr lang="en-US" sz="2600" dirty="0">
                <a:latin typeface="Girl Scout Text Book" panose="02020003000000000000" pitchFamily="18" charset="0"/>
                <a:ea typeface="Calibri"/>
                <a:cs typeface="Calibri"/>
              </a:rPr>
              <a:t>12/6 </a:t>
            </a:r>
            <a:r>
              <a:rPr lang="en-US" sz="2600" dirty="0">
                <a:latin typeface="Girl Scout Text Book" panose="02020003000000000000" pitchFamily="18" charset="0"/>
                <a:hlinkClick r:id="rId11"/>
              </a:rPr>
              <a:t>Rutherfordton: </a:t>
            </a:r>
            <a:r>
              <a:rPr lang="en-US" sz="2600" dirty="0" err="1">
                <a:latin typeface="Girl Scout Text Book" panose="02020003000000000000" pitchFamily="18" charset="0"/>
                <a:hlinkClick r:id="rId11"/>
              </a:rPr>
              <a:t>SubZERO</a:t>
            </a:r>
            <a:r>
              <a:rPr lang="en-US" sz="2600" dirty="0">
                <a:latin typeface="Girl Scout Text Book" panose="02020003000000000000" pitchFamily="18" charset="0"/>
                <a:hlinkClick r:id="rId11"/>
              </a:rPr>
              <a:t> Effect </a:t>
            </a:r>
            <a:r>
              <a:rPr lang="en-US" sz="2600" dirty="0">
                <a:latin typeface="Girl Scout Text Book" panose="02020003000000000000" pitchFamily="18" charset="0"/>
              </a:rPr>
              <a:t>- Using liquid nitrogen, we'll shatter a ball, make an explosion, and examine the three states of matter!</a:t>
            </a:r>
          </a:p>
          <a:p>
            <a:pPr marL="742950" lvl="1" indent="-285750">
              <a:buFont typeface="Courier New"/>
              <a:buChar char="○"/>
            </a:pPr>
            <a:r>
              <a:rPr lang="en-US" sz="2600" dirty="0">
                <a:latin typeface="Girl Scout Text Book" panose="02020003000000000000" pitchFamily="18" charset="0"/>
                <a:ea typeface="Calibri"/>
                <a:cs typeface="Calibri"/>
              </a:rPr>
              <a:t>12/13 </a:t>
            </a:r>
            <a:r>
              <a:rPr lang="en-US" sz="2600" dirty="0">
                <a:latin typeface="Girl Scout Text Book" panose="02020003000000000000" pitchFamily="18" charset="0"/>
                <a:ea typeface="Calibri"/>
                <a:cs typeface="Calibri"/>
                <a:hlinkClick r:id="rId12"/>
              </a:rPr>
              <a:t>Rutherfordton: Naturally ART-</a:t>
            </a:r>
            <a:r>
              <a:rPr lang="en-US" sz="2600" dirty="0" err="1">
                <a:latin typeface="Girl Scout Text Book" panose="02020003000000000000" pitchFamily="18" charset="0"/>
                <a:ea typeface="Calibri"/>
                <a:cs typeface="Calibri"/>
                <a:hlinkClick r:id="rId12"/>
              </a:rPr>
              <a:t>ificial</a:t>
            </a:r>
            <a:r>
              <a:rPr lang="en-US" sz="2600" dirty="0">
                <a:latin typeface="Girl Scout Text Book" panose="02020003000000000000" pitchFamily="18" charset="0"/>
                <a:ea typeface="Calibri"/>
                <a:cs typeface="Calibri"/>
                <a:hlinkClick r:id="rId12"/>
              </a:rPr>
              <a:t> </a:t>
            </a:r>
            <a:r>
              <a:rPr lang="en-US" sz="2600" dirty="0">
                <a:latin typeface="Girl Scout Text Book" panose="02020003000000000000" pitchFamily="18" charset="0"/>
                <a:ea typeface="Calibri"/>
                <a:cs typeface="Calibri"/>
              </a:rPr>
              <a:t>- </a:t>
            </a:r>
            <a:r>
              <a:rPr lang="en-US" sz="2600" dirty="0">
                <a:latin typeface="Girl Scout Text Book" panose="02020003000000000000" pitchFamily="18" charset="0"/>
              </a:rPr>
              <a:t>This dynamic program encourages creativity and critical thinking through the creation of a nature inspired robot! Girl Scouts will gain an understanding of the engineering design process and circuitry.</a:t>
            </a:r>
            <a:endParaRPr lang="en-US" sz="2600" dirty="0">
              <a:latin typeface="Girl Scout Text Book" panose="02020003000000000000" pitchFamily="18" charset="0"/>
              <a:ea typeface="Calibri"/>
              <a:cs typeface="Calibri"/>
            </a:endParaRPr>
          </a:p>
        </p:txBody>
      </p:sp>
      <p:pic>
        <p:nvPicPr>
          <p:cNvPr id="9" name="Picture 8" descr="Program Aide Award Pin">
            <a:extLst>
              <a:ext uri="{FF2B5EF4-FFF2-40B4-BE49-F238E27FC236}">
                <a16:creationId xmlns:a16="http://schemas.microsoft.com/office/drawing/2014/main" id="{7DA8842D-1443-B684-12A9-C3F8855A674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t="22892" r="-606" b="20115"/>
          <a:stretch>
            <a:fillRect/>
          </a:stretch>
        </p:blipFill>
        <p:spPr>
          <a:xfrm>
            <a:off x="304020" y="5059178"/>
            <a:ext cx="2985995" cy="1686689"/>
          </a:xfrm>
          <a:prstGeom prst="rect">
            <a:avLst/>
          </a:prstGeom>
        </p:spPr>
      </p:pic>
      <p:pic>
        <p:nvPicPr>
          <p:cNvPr id="2" name="Picture 2">
            <a:extLst>
              <a:ext uri="{FF2B5EF4-FFF2-40B4-BE49-F238E27FC236}">
                <a16:creationId xmlns:a16="http://schemas.microsoft.com/office/drawing/2014/main" id="{5D68EAED-EA2A-7073-E9C8-0DCD26CDF1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020" y="4033069"/>
            <a:ext cx="3239294" cy="6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6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1748172" y="500338"/>
            <a:ext cx="1479164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2" name="TextBox 1">
            <a:extLst>
              <a:ext uri="{FF2B5EF4-FFF2-40B4-BE49-F238E27FC236}">
                <a16:creationId xmlns:a16="http://schemas.microsoft.com/office/drawing/2014/main" id="{C62815FE-11D6-AC63-0B88-837432349EC5}"/>
              </a:ext>
            </a:extLst>
          </p:cNvPr>
          <p:cNvSpPr txBox="1"/>
          <p:nvPr/>
        </p:nvSpPr>
        <p:spPr>
          <a:xfrm>
            <a:off x="1657866" y="2151417"/>
            <a:ext cx="1527706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11/6 </a:t>
            </a:r>
            <a:r>
              <a:rPr lang="en-US" sz="2800" dirty="0">
                <a:latin typeface="Girl Scout Text Book" panose="02020003000000000000" pitchFamily="18" charset="0"/>
                <a:ea typeface="Calibri"/>
                <a:cs typeface="Calibri"/>
                <a:hlinkClick r:id="rId3"/>
              </a:rPr>
              <a:t>Virtual: Power of Parents</a:t>
            </a:r>
            <a:r>
              <a:rPr lang="en-US" sz="2800" dirty="0">
                <a:latin typeface="Girl Scout Text Book" panose="02020003000000000000" pitchFamily="18" charset="0"/>
                <a:ea typeface="Calibri"/>
                <a:cs typeface="Calibri"/>
              </a:rPr>
              <a:t> – Presented by MADD. Learn how to support your teen in making smart choices about underage drinking and peer pressure. </a:t>
            </a: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11/6 </a:t>
            </a:r>
            <a:r>
              <a:rPr lang="en-US" sz="2800" dirty="0">
                <a:latin typeface="Girl Scout Text Book" panose="02020003000000000000" pitchFamily="18" charset="0"/>
                <a:ea typeface="Calibri"/>
                <a:cs typeface="Calibri"/>
                <a:hlinkClick r:id="rId4"/>
              </a:rPr>
              <a:t>Virtual: Gold Award Training</a:t>
            </a:r>
            <a:endParaRPr lang="en-US" sz="2800" dirty="0">
              <a:latin typeface="Girl Scout Text Book" panose="02020003000000000000" pitchFamily="18" charset="0"/>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11/8 </a:t>
            </a:r>
            <a:r>
              <a:rPr lang="en-US" sz="2800" dirty="0">
                <a:latin typeface="Girl Scout Text Book" panose="02020003000000000000" pitchFamily="18" charset="0"/>
                <a:ea typeface="Calibri"/>
                <a:cs typeface="Calibri"/>
                <a:hlinkClick r:id="rId5"/>
              </a:rPr>
              <a:t>Hickory: First Aid/CPR</a:t>
            </a:r>
            <a:endParaRPr lang="en-US" sz="2800"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11/8 </a:t>
            </a:r>
            <a:r>
              <a:rPr lang="en-US" sz="2800" dirty="0">
                <a:latin typeface="Girl Scout Text Book" panose="02020003000000000000" pitchFamily="18" charset="0"/>
                <a:ea typeface="Calibri"/>
                <a:cs typeface="Calibri"/>
                <a:hlinkClick r:id="rId6"/>
              </a:rPr>
              <a:t>Hickory: Basic Camp Skills</a:t>
            </a:r>
            <a:endParaRPr lang="en-US" sz="2800"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11/17 </a:t>
            </a:r>
            <a:r>
              <a:rPr lang="en-US" sz="2800" dirty="0">
                <a:latin typeface="Girl Scout Text Book" panose="02020003000000000000" pitchFamily="18" charset="0"/>
                <a:ea typeface="Calibri"/>
                <a:cs typeface="Calibri"/>
                <a:hlinkClick r:id="rId7"/>
              </a:rPr>
              <a:t>Virtual: Lead the Change Highest Awards Info Night</a:t>
            </a:r>
            <a:endParaRPr lang="en-US" sz="2800"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12/8 &amp; 10 Virtual: Youth Mental Health First Aid – support the kids in your life by learning how to spot the warning signs for a mental health challenge. </a:t>
            </a:r>
          </a:p>
          <a:p>
            <a:pPr marL="914400" lvl="1" indent="-457200">
              <a:buFont typeface="Arial" panose="020B0604020202020204" pitchFamily="34" charset="0"/>
              <a:buChar char="•"/>
            </a:pPr>
            <a:r>
              <a:rPr lang="en-US" sz="2800" i="1" dirty="0">
                <a:latin typeface="Girl Scout Text Book" panose="02020003000000000000" pitchFamily="18" charset="0"/>
                <a:ea typeface="Calibri"/>
                <a:cs typeface="Calibri"/>
              </a:rPr>
              <a:t>Registration coming soon!</a:t>
            </a: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12/11 </a:t>
            </a:r>
            <a:r>
              <a:rPr lang="en-US" sz="2800" dirty="0">
                <a:latin typeface="Girl Scout Text Book" panose="02020003000000000000" pitchFamily="18" charset="0"/>
                <a:ea typeface="Calibri"/>
                <a:cs typeface="Calibri"/>
                <a:hlinkClick r:id="rId8"/>
              </a:rPr>
              <a:t>Virtual: Gold Award Training</a:t>
            </a:r>
            <a:endParaRPr lang="en-US" sz="2800" dirty="0">
              <a:latin typeface="Girl Scout Text Book" panose="02020003000000000000" pitchFamily="18" charset="0"/>
              <a:ea typeface="Calibri"/>
              <a:cs typeface="Calibri"/>
            </a:endParaRPr>
          </a:p>
        </p:txBody>
      </p:sp>
    </p:spTree>
    <p:extLst>
      <p:ext uri="{BB962C8B-B14F-4D97-AF65-F5344CB8AC3E}">
        <p14:creationId xmlns:p14="http://schemas.microsoft.com/office/powerpoint/2010/main" val="318565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387D-B87E-603B-9F68-BAD0529F379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8ADE8F-7CEF-DBCE-2D4E-355D7364DC89}"/>
              </a:ext>
            </a:extLst>
          </p:cNvPr>
          <p:cNvSpPr txBox="1"/>
          <p:nvPr/>
        </p:nvSpPr>
        <p:spPr>
          <a:xfrm>
            <a:off x="1748172" y="500338"/>
            <a:ext cx="14791649" cy="838691"/>
          </a:xfrm>
          <a:prstGeom prst="rect">
            <a:avLst/>
          </a:prstGeom>
        </p:spPr>
        <p:txBody>
          <a:bodyPr wrap="square" lIns="0" tIns="0" rIns="0" bIns="0" rtlCol="0" anchor="t">
            <a:spAutoFit/>
          </a:bodyPr>
          <a:lstStyle/>
          <a:p>
            <a:pPr algn="ctr">
              <a:lnSpc>
                <a:spcPts val="6999"/>
              </a:lnSpc>
            </a:pPr>
            <a:r>
              <a:rPr lang="en-US" sz="5000" b="1" spc="118" dirty="0" err="1">
                <a:solidFill>
                  <a:srgbClr val="000000"/>
                </a:solidFill>
                <a:latin typeface="Girl Scout 2"/>
              </a:rPr>
              <a:t>CampLife</a:t>
            </a:r>
            <a:r>
              <a:rPr lang="en-US" sz="5000" b="1" spc="118" dirty="0">
                <a:solidFill>
                  <a:srgbClr val="000000"/>
                </a:solidFill>
                <a:latin typeface="Girl Scout 2"/>
              </a:rPr>
              <a:t> Tutorial Available Now</a:t>
            </a:r>
            <a:endParaRPr lang="en-US" sz="5000" b="1" dirty="0"/>
          </a:p>
        </p:txBody>
      </p:sp>
      <p:sp>
        <p:nvSpPr>
          <p:cNvPr id="2" name="TextBox 1">
            <a:extLst>
              <a:ext uri="{FF2B5EF4-FFF2-40B4-BE49-F238E27FC236}">
                <a16:creationId xmlns:a16="http://schemas.microsoft.com/office/drawing/2014/main" id="{09961EF8-C9B8-131D-86DE-B99ECC357188}"/>
              </a:ext>
            </a:extLst>
          </p:cNvPr>
          <p:cNvSpPr txBox="1"/>
          <p:nvPr/>
        </p:nvSpPr>
        <p:spPr>
          <a:xfrm>
            <a:off x="1657866" y="2151417"/>
            <a:ext cx="1527706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Reservations opened for Troop and SU camping October 10.</a:t>
            </a:r>
            <a:endParaRPr lang="en-US"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We will open up more units as they become available.</a:t>
            </a:r>
            <a:endParaRPr lang="en-US"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Click here for a tutorial of how to navigate </a:t>
            </a:r>
            <a:r>
              <a:rPr lang="en-US" sz="2800" dirty="0" err="1">
                <a:latin typeface="Girl Scout Text Book" panose="02020003000000000000" pitchFamily="18" charset="0"/>
                <a:ea typeface="Calibri"/>
                <a:cs typeface="Calibri"/>
              </a:rPr>
              <a:t>CampLife</a:t>
            </a:r>
            <a:r>
              <a:rPr lang="en-US" sz="2800" dirty="0">
                <a:latin typeface="Girl Scout Text Book" panose="02020003000000000000" pitchFamily="18" charset="0"/>
                <a:ea typeface="Calibri"/>
                <a:cs typeface="Calibri"/>
              </a:rPr>
              <a:t>: </a:t>
            </a:r>
            <a:r>
              <a:rPr lang="en-US" sz="2800" dirty="0">
                <a:latin typeface="Girl Scout Text Book" panose="02020003000000000000" pitchFamily="18" charset="0"/>
                <a:ea typeface="+mn-lt"/>
                <a:cs typeface="+mn-lt"/>
              </a:rPr>
              <a:t>https://youtu.be/TJiTVyIKQqo</a:t>
            </a:r>
            <a:r>
              <a:rPr lang="en-US" sz="2800" dirty="0">
                <a:latin typeface="Girl Scout Text Book" panose="02020003000000000000" pitchFamily="18" charset="0"/>
                <a:ea typeface="Calibri"/>
                <a:cs typeface="Calibri"/>
              </a:rPr>
              <a:t> </a:t>
            </a:r>
            <a:endParaRPr lang="en-US" dirty="0">
              <a:latin typeface="Girl Scout Text Book" panose="02020003000000000000" pitchFamily="18" charset="0"/>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736CD0CA-2E33-EDA2-321B-C8208BC8EB80}"/>
              </a:ext>
            </a:extLst>
          </p:cNvPr>
          <p:cNvPicPr>
            <a:picLocks noChangeAspect="1"/>
          </p:cNvPicPr>
          <p:nvPr/>
        </p:nvPicPr>
        <p:blipFill>
          <a:blip r:embed="rId3"/>
          <a:srcRect l="16964" t="42857" r="43750" b="22857"/>
          <a:stretch>
            <a:fillRect/>
          </a:stretch>
        </p:blipFill>
        <p:spPr>
          <a:xfrm>
            <a:off x="4495472" y="4229529"/>
            <a:ext cx="9297047" cy="5042119"/>
          </a:xfrm>
          <a:prstGeom prst="rect">
            <a:avLst/>
          </a:prstGeom>
        </p:spPr>
      </p:pic>
    </p:spTree>
    <p:extLst>
      <p:ext uri="{BB962C8B-B14F-4D97-AF65-F5344CB8AC3E}">
        <p14:creationId xmlns:p14="http://schemas.microsoft.com/office/powerpoint/2010/main" val="126437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5471-B6BC-2958-BC09-5445321FCCD9}"/>
            </a:ext>
          </a:extLst>
        </p:cNvPr>
        <p:cNvGrpSpPr/>
        <p:nvPr/>
      </p:nvGrpSpPr>
      <p:grpSpPr>
        <a:xfrm>
          <a:off x="0" y="0"/>
          <a:ext cx="0" cy="0"/>
          <a:chOff x="0" y="0"/>
          <a:chExt cx="0" cy="0"/>
        </a:xfrm>
      </p:grpSpPr>
      <p:pic>
        <p:nvPicPr>
          <p:cNvPr id="7" name="Picture 6" descr="A screenshot of a login page&#10;&#10;AI-generated content may be incorrect.">
            <a:extLst>
              <a:ext uri="{FF2B5EF4-FFF2-40B4-BE49-F238E27FC236}">
                <a16:creationId xmlns:a16="http://schemas.microsoft.com/office/drawing/2014/main" id="{6AE99EE4-CC92-200C-4C24-8A03660F0CB1}"/>
              </a:ext>
            </a:extLst>
          </p:cNvPr>
          <p:cNvPicPr>
            <a:picLocks noChangeAspect="1"/>
          </p:cNvPicPr>
          <p:nvPr/>
        </p:nvPicPr>
        <p:blipFill>
          <a:blip r:embed="rId3"/>
          <a:srcRect t="30195" r="-388" b="263"/>
          <a:stretch>
            <a:fillRect/>
          </a:stretch>
        </p:blipFill>
        <p:spPr>
          <a:xfrm>
            <a:off x="12387048" y="6216681"/>
            <a:ext cx="5291966" cy="3787728"/>
          </a:xfrm>
          <a:prstGeom prst="rect">
            <a:avLst/>
          </a:prstGeom>
          <a:effectLst>
            <a:outerShdw blurRad="228600" dist="101600" dir="2700000">
              <a:srgbClr val="000000">
                <a:alpha val="37000"/>
              </a:srgbClr>
            </a:outerShdw>
          </a:effectLst>
        </p:spPr>
      </p:pic>
      <p:sp>
        <p:nvSpPr>
          <p:cNvPr id="3" name="TextBox 3">
            <a:extLst>
              <a:ext uri="{FF2B5EF4-FFF2-40B4-BE49-F238E27FC236}">
                <a16:creationId xmlns:a16="http://schemas.microsoft.com/office/drawing/2014/main" id="{01B3A9DA-E034-4FF0-6E9C-0F90A52749F2}"/>
              </a:ext>
            </a:extLst>
          </p:cNvPr>
          <p:cNvSpPr txBox="1"/>
          <p:nvPr/>
        </p:nvSpPr>
        <p:spPr>
          <a:xfrm>
            <a:off x="1748172" y="500338"/>
            <a:ext cx="8172485" cy="838691"/>
          </a:xfrm>
          <a:prstGeom prst="rect">
            <a:avLst/>
          </a:prstGeom>
        </p:spPr>
        <p:txBody>
          <a:bodyPr wrap="square" lIns="0" tIns="0" rIns="0" bIns="0" rtlCol="0" anchor="t">
            <a:spAutoFit/>
          </a:bodyPr>
          <a:lstStyle/>
          <a:p>
            <a:pPr algn="ctr">
              <a:lnSpc>
                <a:spcPts val="6998"/>
              </a:lnSpc>
            </a:pPr>
            <a:r>
              <a:rPr lang="en-US" sz="5000" b="1" spc="118">
                <a:solidFill>
                  <a:srgbClr val="000000"/>
                </a:solidFill>
                <a:latin typeface="Girl Scout 2"/>
              </a:rPr>
              <a:t>Logging in to Looker</a:t>
            </a:r>
            <a:endParaRPr lang="en-US"/>
          </a:p>
        </p:txBody>
      </p:sp>
      <p:sp>
        <p:nvSpPr>
          <p:cNvPr id="2" name="TextBox 1">
            <a:extLst>
              <a:ext uri="{FF2B5EF4-FFF2-40B4-BE49-F238E27FC236}">
                <a16:creationId xmlns:a16="http://schemas.microsoft.com/office/drawing/2014/main" id="{9A7AFB8C-D682-E3F1-1F76-2A6AB87DFB11}"/>
              </a:ext>
            </a:extLst>
          </p:cNvPr>
          <p:cNvSpPr txBox="1"/>
          <p:nvPr/>
        </p:nvSpPr>
        <p:spPr>
          <a:xfrm>
            <a:off x="483001" y="1810223"/>
            <a:ext cx="11641091"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000" dirty="0">
                <a:solidFill>
                  <a:srgbClr val="000000"/>
                </a:solidFill>
                <a:latin typeface="Girl Scout Text Book" panose="02020003000000000000" pitchFamily="18" charset="0"/>
                <a:ea typeface="Calibri"/>
                <a:cs typeface="Calibri"/>
              </a:rPr>
              <a:t>As of May 2025</a:t>
            </a:r>
            <a:r>
              <a:rPr lang="en-US" sz="3000" b="1" dirty="0">
                <a:solidFill>
                  <a:srgbClr val="000000"/>
                </a:solidFill>
                <a:latin typeface="Girl Scout Text Book" panose="02020003000000000000" pitchFamily="18" charset="0"/>
                <a:ea typeface="Calibri"/>
                <a:cs typeface="Calibri"/>
              </a:rPr>
              <a:t>, "</a:t>
            </a:r>
            <a:r>
              <a:rPr lang="en-US" sz="3000" dirty="0">
                <a:latin typeface="Girl Scout Text Book" panose="02020003000000000000" pitchFamily="18" charset="0"/>
                <a:ea typeface="Calibri"/>
                <a:cs typeface="Calibri"/>
              </a:rPr>
              <a:t>Authenticate</a:t>
            </a:r>
            <a:r>
              <a:rPr lang="en-US" sz="3000" b="1" dirty="0">
                <a:latin typeface="Girl Scout Text Book" panose="02020003000000000000" pitchFamily="18" charset="0"/>
                <a:ea typeface="Calibri"/>
                <a:cs typeface="Calibri"/>
              </a:rPr>
              <a:t>" </a:t>
            </a:r>
            <a:r>
              <a:rPr lang="en-US" sz="3000" dirty="0">
                <a:latin typeface="Girl Scout Text Book" panose="02020003000000000000" pitchFamily="18" charset="0"/>
                <a:ea typeface="Calibri"/>
                <a:cs typeface="Calibri"/>
              </a:rPr>
              <a:t>is the staff-only login button. </a:t>
            </a:r>
            <a:r>
              <a:rPr lang="en-US" sz="3000" b="1" dirty="0">
                <a:latin typeface="Girl Scout Text Book" panose="02020003000000000000" pitchFamily="18" charset="0"/>
                <a:ea typeface="Calibri"/>
                <a:cs typeface="Calibri"/>
              </a:rPr>
              <a:t>For SU Volunteers, use the "Alternate login page" instead.</a:t>
            </a:r>
          </a:p>
          <a:p>
            <a:pPr marL="457200" indent="-457200">
              <a:buFont typeface="Arial,Sans-Serif" panose="020B0604020202020204" pitchFamily="34" charset="0"/>
              <a:buChar char="•"/>
            </a:pPr>
            <a:r>
              <a:rPr lang="en-US" sz="3000" dirty="0">
                <a:latin typeface="Girl Scout Text Book" panose="02020003000000000000" pitchFamily="18" charset="0"/>
                <a:ea typeface="Calibri"/>
                <a:cs typeface="Calibri"/>
              </a:rPr>
              <a:t>If you didn't get the account activation email:</a:t>
            </a:r>
          </a:p>
          <a:p>
            <a:pPr marL="914400" lvl="1" indent="-457200">
              <a:buFont typeface="Courier New" panose="020B0604020202020204" pitchFamily="34" charset="0"/>
              <a:buChar char="o"/>
            </a:pPr>
            <a:r>
              <a:rPr lang="en-US" sz="3000" dirty="0">
                <a:latin typeface="Girl Scout Text Book" panose="02020003000000000000" pitchFamily="18" charset="0"/>
                <a:ea typeface="Calibri"/>
                <a:cs typeface="Calibri"/>
              </a:rPr>
              <a:t>Click </a:t>
            </a:r>
            <a:r>
              <a:rPr lang="en-US" sz="3000" b="1" dirty="0">
                <a:latin typeface="Girl Scout Text Book" panose="02020003000000000000" pitchFamily="18" charset="0"/>
                <a:ea typeface="Calibri"/>
                <a:cs typeface="Calibri"/>
              </a:rPr>
              <a:t>"Forgot your password?" </a:t>
            </a:r>
            <a:r>
              <a:rPr lang="en-US" sz="3000" dirty="0">
                <a:latin typeface="Girl Scout Text Book" panose="02020003000000000000" pitchFamily="18" charset="0"/>
                <a:ea typeface="Calibri"/>
                <a:cs typeface="Calibri"/>
              </a:rPr>
              <a:t>from the alternate login page</a:t>
            </a:r>
          </a:p>
          <a:p>
            <a:pPr marL="914400" lvl="1" indent="-457200">
              <a:buFont typeface="Courier New,monospace" panose="020B0604020202020204" pitchFamily="34" charset="0"/>
              <a:buChar char="o"/>
            </a:pPr>
            <a:r>
              <a:rPr lang="en-US" sz="3000" b="1" dirty="0">
                <a:latin typeface="Girl Scout Text Book" panose="02020003000000000000" pitchFamily="18" charset="0"/>
                <a:ea typeface="Calibri"/>
                <a:cs typeface="Calibri"/>
              </a:rPr>
              <a:t>Even if you never set a password to begin with, this   button will reset your account and let you (re)activate it</a:t>
            </a:r>
          </a:p>
          <a:p>
            <a:pPr marL="914400" lvl="1" indent="-457200">
              <a:buFont typeface="Courier New,monospace" panose="020B0604020202020204" pitchFamily="34" charset="0"/>
              <a:buChar char="o"/>
            </a:pPr>
            <a:r>
              <a:rPr lang="en-US" sz="3000" dirty="0">
                <a:latin typeface="Girl Scout Text Book" panose="02020003000000000000" pitchFamily="18" charset="0"/>
                <a:ea typeface="Calibri"/>
                <a:cs typeface="Calibri"/>
              </a:rPr>
              <a:t>If you still don't get an e-mail, add </a:t>
            </a:r>
            <a:r>
              <a:rPr lang="en-US" sz="3000" dirty="0">
                <a:latin typeface="Girl Scout Text Book" panose="02020003000000000000" pitchFamily="18" charset="0"/>
                <a:ea typeface="Calibri"/>
                <a:cs typeface="Calibri"/>
                <a:hlinkClick r:id="rId4"/>
              </a:rPr>
              <a:t>noreply@lookermail.com</a:t>
            </a:r>
            <a:r>
              <a:rPr lang="en-US" sz="3000" dirty="0">
                <a:latin typeface="Girl Scout Text Book" panose="02020003000000000000" pitchFamily="18" charset="0"/>
                <a:ea typeface="Calibri"/>
                <a:cs typeface="Calibri"/>
              </a:rPr>
              <a:t> to your safe sender list and check your spam</a:t>
            </a:r>
          </a:p>
          <a:p>
            <a:pPr marL="457200" indent="-457200">
              <a:buFont typeface="Arial,Sans-Serif" panose="020B0604020202020204" pitchFamily="34" charset="0"/>
              <a:buChar char="•"/>
            </a:pPr>
            <a:r>
              <a:rPr lang="en-US" sz="3000" dirty="0">
                <a:latin typeface="Girl Scout Text Book" panose="02020003000000000000" pitchFamily="18" charset="0"/>
                <a:ea typeface="Calibri"/>
                <a:cs typeface="Calibri"/>
              </a:rPr>
              <a:t>If  issues persist, ensure you are using a supported browser:</a:t>
            </a:r>
          </a:p>
          <a:p>
            <a:pPr marL="914400" lvl="1" indent="-457200">
              <a:buFont typeface="Courier New,monospace" panose="020B0604020202020204" pitchFamily="34" charset="0"/>
              <a:buChar char="o"/>
            </a:pPr>
            <a:r>
              <a:rPr lang="en-US" sz="3000" dirty="0">
                <a:latin typeface="Girl Scout Text Book" panose="02020003000000000000" pitchFamily="18" charset="0"/>
                <a:ea typeface="Calibri"/>
                <a:cs typeface="Calibri"/>
              </a:rPr>
              <a:t>Firefox, Safari, Google Chrome, Microsoft Edge</a:t>
            </a:r>
          </a:p>
          <a:p>
            <a:pPr marL="914400" lvl="1" indent="-457200">
              <a:buFont typeface="Courier New,monospace" panose="020B0604020202020204" pitchFamily="34" charset="0"/>
              <a:buChar char="o"/>
            </a:pPr>
            <a:r>
              <a:rPr lang="en-US" sz="3000" dirty="0">
                <a:latin typeface="Girl Scout Text Book" panose="02020003000000000000" pitchFamily="18" charset="0"/>
                <a:ea typeface="Calibri"/>
                <a:cs typeface="Calibri"/>
              </a:rPr>
              <a:t>Make sure your browser is up to date! Looker only works on the 1st and 2nd-most recent version of these browsers</a:t>
            </a:r>
          </a:p>
        </p:txBody>
      </p:sp>
      <p:pic>
        <p:nvPicPr>
          <p:cNvPr id="4" name="Picture 3" descr="A screenshot of a log in page&#10;&#10;AI-generated content may be incorrect.">
            <a:extLst>
              <a:ext uri="{FF2B5EF4-FFF2-40B4-BE49-F238E27FC236}">
                <a16:creationId xmlns:a16="http://schemas.microsoft.com/office/drawing/2014/main" id="{B80E6E35-A088-44B9-5AFE-61D9CEE1F242}"/>
              </a:ext>
            </a:extLst>
          </p:cNvPr>
          <p:cNvPicPr>
            <a:picLocks noChangeAspect="1"/>
          </p:cNvPicPr>
          <p:nvPr/>
        </p:nvPicPr>
        <p:blipFill>
          <a:blip r:embed="rId5"/>
          <a:srcRect t="1266" r="1179" b="1899"/>
          <a:stretch>
            <a:fillRect/>
          </a:stretch>
        </p:blipFill>
        <p:spPr>
          <a:xfrm>
            <a:off x="12645546" y="376177"/>
            <a:ext cx="4990566" cy="5734042"/>
          </a:xfrm>
          <a:prstGeom prst="rect">
            <a:avLst/>
          </a:prstGeom>
          <a:effectLst>
            <a:outerShdw blurRad="228600" dist="101600" dir="2700000">
              <a:srgbClr val="000000">
                <a:alpha val="37000"/>
              </a:srgbClr>
            </a:outerShdw>
          </a:effectLst>
        </p:spPr>
      </p:pic>
      <p:sp>
        <p:nvSpPr>
          <p:cNvPr id="5" name="Rectangle 4">
            <a:extLst>
              <a:ext uri="{FF2B5EF4-FFF2-40B4-BE49-F238E27FC236}">
                <a16:creationId xmlns:a16="http://schemas.microsoft.com/office/drawing/2014/main" id="{D2BA24C3-0BFD-23DA-4D9A-E89CF0F16609}"/>
              </a:ext>
            </a:extLst>
          </p:cNvPr>
          <p:cNvSpPr/>
          <p:nvPr/>
        </p:nvSpPr>
        <p:spPr>
          <a:xfrm>
            <a:off x="12838245" y="5537947"/>
            <a:ext cx="2781519" cy="3804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CFCFC-5D91-8367-4C7B-20658AFB999F}"/>
              </a:ext>
            </a:extLst>
          </p:cNvPr>
          <p:cNvSpPr/>
          <p:nvPr/>
        </p:nvSpPr>
        <p:spPr>
          <a:xfrm>
            <a:off x="13384154" y="9546976"/>
            <a:ext cx="1399684" cy="261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0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67EF-7AAC-43ED-6ECD-7772EC742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91773F-4C97-1FE3-A1AD-3A011C91823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71741169-D454-8611-54D9-69D305CAD02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3F723E8-B29A-06C5-1F18-018FC26CFFBF}"/>
              </a:ext>
            </a:extLst>
          </p:cNvPr>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Banking Updates</a:t>
            </a:r>
          </a:p>
        </p:txBody>
      </p:sp>
      <p:sp>
        <p:nvSpPr>
          <p:cNvPr id="6" name="TextBox 5">
            <a:extLst>
              <a:ext uri="{FF2B5EF4-FFF2-40B4-BE49-F238E27FC236}">
                <a16:creationId xmlns:a16="http://schemas.microsoft.com/office/drawing/2014/main" id="{C9ED5E44-38F6-2B02-57CB-BB05C90AB32F}"/>
              </a:ext>
            </a:extLst>
          </p:cNvPr>
          <p:cNvSpPr txBox="1"/>
          <p:nvPr/>
        </p:nvSpPr>
        <p:spPr>
          <a:xfrm>
            <a:off x="7925851" y="2113361"/>
            <a:ext cx="9669465" cy="830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sz="4000" b="1" dirty="0">
                <a:latin typeface="Girl Scout 1" panose="020B0604020202020204" charset="0"/>
              </a:rPr>
              <a:t>ACH Update Form</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Account Management</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Deposit Practices &amp; Fees</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Financial Stewardship</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Banking Issues</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Processing Time</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Point of Contact</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New Troop Accounts</a:t>
            </a:r>
            <a:endParaRPr lang="en-US" sz="5400" dirty="0">
              <a:latin typeface="Girl Scout Text Book"/>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86116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31EE-6AFC-6FD3-E106-334C062495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5E3E5E-F28D-4864-079C-A73B67E1C09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EE01A32-3A82-076B-0D9B-B707154D9A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2531024-FF9C-ED6C-304C-B57F27614CDC}"/>
              </a:ext>
            </a:extLst>
          </p:cNvPr>
          <p:cNvSpPr txBox="1"/>
          <p:nvPr/>
        </p:nvSpPr>
        <p:spPr>
          <a:xfrm>
            <a:off x="9171095" y="698118"/>
            <a:ext cx="8123285" cy="1722203"/>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Service Unit XXX</a:t>
            </a:r>
            <a:endParaRPr lang="en-US">
              <a:solidFill>
                <a:srgbClr val="000000"/>
              </a:solidFill>
              <a:latin typeface="Calibri"/>
              <a:ea typeface="Calibri"/>
              <a:cs typeface="Calibri"/>
              <a:sym typeface="Girl Scout 2"/>
            </a:endParaRPr>
          </a:p>
          <a:p>
            <a:pPr algn="ctr">
              <a:lnSpc>
                <a:spcPts val="6998"/>
              </a:lnSpc>
            </a:pPr>
            <a:r>
              <a:rPr lang="en-US" sz="5000" spc="118" dirty="0">
                <a:latin typeface="Girl Scout 2"/>
              </a:rPr>
              <a:t>Budget Updates</a:t>
            </a:r>
          </a:p>
        </p:txBody>
      </p:sp>
      <p:sp>
        <p:nvSpPr>
          <p:cNvPr id="5" name="TextBox 5">
            <a:extLst>
              <a:ext uri="{FF2B5EF4-FFF2-40B4-BE49-F238E27FC236}">
                <a16:creationId xmlns:a16="http://schemas.microsoft.com/office/drawing/2014/main" id="{53DA6E3D-F667-8AB0-CCAF-5794CAAF8521}"/>
              </a:ext>
            </a:extLst>
          </p:cNvPr>
          <p:cNvSpPr txBox="1"/>
          <p:nvPr/>
        </p:nvSpPr>
        <p:spPr>
          <a:xfrm>
            <a:off x="8616916" y="3510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on your SU's Bank Account</a:t>
            </a:r>
            <a:endParaRPr lang="en-US" sz="2800" spc="59" dirty="0">
              <a:latin typeface="Girl Scout 1"/>
            </a:endParaRPr>
          </a:p>
        </p:txBody>
      </p:sp>
    </p:spTree>
    <p:extLst>
      <p:ext uri="{BB962C8B-B14F-4D97-AF65-F5344CB8AC3E}">
        <p14:creationId xmlns:p14="http://schemas.microsoft.com/office/powerpoint/2010/main" val="90887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36373"/>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Service Unit Announcements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E93B-344A-B3E3-0A22-92045EE68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E8D4F-6CEA-4512-2240-23CF0CF8B51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6F9ED6B1-CC85-92C1-DB9C-CBF01D626A9D}"/>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9FD2D87-C512-0A18-B68A-0B6B600C04B4}"/>
              </a:ext>
            </a:extLst>
          </p:cNvPr>
          <p:cNvSpPr txBox="1"/>
          <p:nvPr/>
        </p:nvSpPr>
        <p:spPr>
          <a:xfrm>
            <a:off x="9388809" y="1147154"/>
            <a:ext cx="7361285" cy="2619884"/>
          </a:xfrm>
          <a:prstGeom prst="rect">
            <a:avLst/>
          </a:prstGeom>
        </p:spPr>
        <p:txBody>
          <a:bodyPr wrap="square" lIns="0" tIns="0" rIns="0" bIns="0" rtlCol="0" anchor="t">
            <a:spAutoFit/>
          </a:bodyPr>
          <a:lstStyle/>
          <a:p>
            <a:pPr algn="ctr">
              <a:lnSpc>
                <a:spcPts val="6998"/>
              </a:lnSpc>
            </a:pPr>
            <a:r>
              <a:rPr lang="en-US" sz="5000" spc="118" dirty="0">
                <a:solidFill>
                  <a:srgbClr val="000000"/>
                </a:solidFill>
                <a:latin typeface="Girl Scout 2"/>
                <a:sym typeface="Girl Scout 2"/>
              </a:rPr>
              <a:t>Upcoming Service Unit Dates and Events</a:t>
            </a:r>
            <a:endParaRPr lang="en-US" sz="5000" spc="118" dirty="0">
              <a:latin typeface="Girl Scout 2"/>
            </a:endParaRPr>
          </a:p>
        </p:txBody>
      </p:sp>
    </p:spTree>
    <p:extLst>
      <p:ext uri="{BB962C8B-B14F-4D97-AF65-F5344CB8AC3E}">
        <p14:creationId xmlns:p14="http://schemas.microsoft.com/office/powerpoint/2010/main" val="3989402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Next Steps</a:t>
            </a:r>
          </a:p>
        </p:txBody>
      </p:sp>
      <p:sp>
        <p:nvSpPr>
          <p:cNvPr id="6" name="TextBox 4">
            <a:extLst>
              <a:ext uri="{FF2B5EF4-FFF2-40B4-BE49-F238E27FC236}">
                <a16:creationId xmlns:a16="http://schemas.microsoft.com/office/drawing/2014/main" id="{F47D4EFF-ACF3-ACB8-B089-F4A5E97738D2}"/>
              </a:ext>
            </a:extLst>
          </p:cNvPr>
          <p:cNvSpPr txBox="1"/>
          <p:nvPr/>
        </p:nvSpPr>
        <p:spPr>
          <a:xfrm>
            <a:off x="9388807" y="5470502"/>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Questions?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dirty="0">
                <a:solidFill>
                  <a:srgbClr val="FFFFFF"/>
                </a:solidFill>
                <a:latin typeface="Girl Scout 1"/>
                <a:sym typeface="Girl Scout 1"/>
              </a:rPr>
              <a:t>Next Meeting:</a:t>
            </a:r>
            <a:endParaRPr lang="en-US" dirty="0"/>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38231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571025"/>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2674625" y="653037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6CD2C-5EF9-70D0-9B1B-9BB4422222FF}"/>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057A54BC-C9EC-03F6-70D1-656F98B66695}"/>
              </a:ext>
            </a:extLst>
          </p:cNvPr>
          <p:cNvSpPr/>
          <p:nvPr/>
        </p:nvSpPr>
        <p:spPr>
          <a:xfrm rot="-10800000">
            <a:off x="0" y="0"/>
            <a:ext cx="18512592"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7">
            <a:extLst>
              <a:ext uri="{FF2B5EF4-FFF2-40B4-BE49-F238E27FC236}">
                <a16:creationId xmlns:a16="http://schemas.microsoft.com/office/drawing/2014/main" id="{1FFD2EED-D14B-F821-823F-8517668D9BE7}"/>
              </a:ext>
            </a:extLst>
          </p:cNvPr>
          <p:cNvSpPr txBox="1"/>
          <p:nvPr/>
        </p:nvSpPr>
        <p:spPr>
          <a:xfrm>
            <a:off x="4674780" y="731805"/>
            <a:ext cx="9163031" cy="897682"/>
          </a:xfrm>
          <a:prstGeom prst="rect">
            <a:avLst/>
          </a:prstGeom>
        </p:spPr>
        <p:txBody>
          <a:bodyPr wrap="square" lIns="0" tIns="0" rIns="0" bIns="0" rtlCol="0" anchor="t">
            <a:spAutoFit/>
          </a:bodyPr>
          <a:lstStyle/>
          <a:p>
            <a:pPr algn="ctr">
              <a:lnSpc>
                <a:spcPts val="6998"/>
              </a:lnSpc>
            </a:pPr>
            <a:r>
              <a:rPr lang="en-US" sz="6000" spc="118" dirty="0">
                <a:solidFill>
                  <a:srgbClr val="000000"/>
                </a:solidFill>
                <a:latin typeface="Girl Scout 2"/>
                <a:sym typeface="Girl Scout 2"/>
              </a:rPr>
              <a:t>Annual Meeting 2026</a:t>
            </a:r>
            <a:endParaRPr lang="en-US" sz="6000" dirty="0"/>
          </a:p>
        </p:txBody>
      </p:sp>
      <p:sp>
        <p:nvSpPr>
          <p:cNvPr id="8" name="TextBox 8">
            <a:extLst>
              <a:ext uri="{FF2B5EF4-FFF2-40B4-BE49-F238E27FC236}">
                <a16:creationId xmlns:a16="http://schemas.microsoft.com/office/drawing/2014/main" id="{57E6690A-598E-2D07-D346-D5BA3A8D30BD}"/>
              </a:ext>
            </a:extLst>
          </p:cNvPr>
          <p:cNvSpPr txBox="1"/>
          <p:nvPr/>
        </p:nvSpPr>
        <p:spPr>
          <a:xfrm>
            <a:off x="1647326" y="2139323"/>
            <a:ext cx="14399848" cy="1317284"/>
          </a:xfrm>
          <a:prstGeom prst="rect">
            <a:avLst/>
          </a:prstGeom>
        </p:spPr>
        <p:txBody>
          <a:bodyPr wrap="square" lIns="0" tIns="0" rIns="0" bIns="0" rtlCol="0" anchor="t">
            <a:spAutoFit/>
          </a:bodyPr>
          <a:lstStyle/>
          <a:p>
            <a:pPr algn="ctr">
              <a:lnSpc>
                <a:spcPts val="3499"/>
              </a:lnSpc>
            </a:pPr>
            <a:r>
              <a:rPr lang="en-US" sz="3000" spc="59" dirty="0">
                <a:solidFill>
                  <a:srgbClr val="000000"/>
                </a:solidFill>
                <a:latin typeface="Girl Scout Text Book"/>
                <a:ea typeface="Calibri"/>
                <a:cs typeface="Calibri"/>
                <a:sym typeface="Girl Scout 1"/>
              </a:rPr>
              <a:t>Saturday, April 25, 2026</a:t>
            </a:r>
            <a:endParaRPr lang="en-US" sz="3000" spc="59" dirty="0">
              <a:solidFill>
                <a:srgbClr val="000000"/>
              </a:solidFill>
              <a:latin typeface="Girl Scout Text Book" panose="02020003000000000000" pitchFamily="18" charset="0"/>
              <a:ea typeface="Calibri"/>
              <a:cs typeface="Calibri"/>
              <a:sym typeface="Girl Scout 1"/>
            </a:endParaRPr>
          </a:p>
          <a:p>
            <a:pPr algn="ctr">
              <a:lnSpc>
                <a:spcPts val="3499"/>
              </a:lnSpc>
            </a:pPr>
            <a:r>
              <a:rPr lang="en-US" sz="3000" spc="59" dirty="0" err="1">
                <a:solidFill>
                  <a:srgbClr val="000000"/>
                </a:solidFill>
                <a:latin typeface="Girl Scout Text Book"/>
                <a:ea typeface="Calibri"/>
                <a:cs typeface="Calibri"/>
                <a:sym typeface="Girl Scout 1"/>
              </a:rPr>
              <a:t>Rittling</a:t>
            </a:r>
            <a:r>
              <a:rPr lang="en-US" sz="3000" spc="59" dirty="0">
                <a:solidFill>
                  <a:srgbClr val="000000"/>
                </a:solidFill>
                <a:latin typeface="Girl Scout Text Book"/>
                <a:ea typeface="Calibri"/>
                <a:cs typeface="Calibri"/>
              </a:rPr>
              <a:t> Conference Center at Davidson/Davie Community College</a:t>
            </a:r>
            <a:endParaRPr lang="en-US" sz="3000" spc="59" dirty="0">
              <a:solidFill>
                <a:srgbClr val="000000"/>
              </a:solidFill>
              <a:latin typeface="Girl Scout Text Book" panose="02020003000000000000" pitchFamily="18" charset="0"/>
              <a:ea typeface="Calibri"/>
              <a:cs typeface="Calibri"/>
            </a:endParaRPr>
          </a:p>
          <a:p>
            <a:pPr marL="342900" indent="-342900">
              <a:lnSpc>
                <a:spcPts val="3499"/>
              </a:lnSpc>
              <a:buFont typeface="Arial"/>
              <a:buChar char="•"/>
            </a:pPr>
            <a:endParaRPr lang="en-US" sz="2450" spc="59" dirty="0">
              <a:solidFill>
                <a:srgbClr val="000000"/>
              </a:solidFill>
              <a:latin typeface="Calibri"/>
              <a:ea typeface="Calibri"/>
              <a:cs typeface="Calibri"/>
            </a:endParaRPr>
          </a:p>
        </p:txBody>
      </p:sp>
      <p:pic>
        <p:nvPicPr>
          <p:cNvPr id="2" name="Picture 1" descr="Mary E. Rittling Conference Center Front Exterior">
            <a:extLst>
              <a:ext uri="{FF2B5EF4-FFF2-40B4-BE49-F238E27FC236}">
                <a16:creationId xmlns:a16="http://schemas.microsoft.com/office/drawing/2014/main" id="{6C898537-A25F-EE2B-9F36-3686DDCA4258}"/>
              </a:ext>
            </a:extLst>
          </p:cNvPr>
          <p:cNvPicPr>
            <a:picLocks noChangeAspect="1"/>
          </p:cNvPicPr>
          <p:nvPr/>
        </p:nvPicPr>
        <p:blipFill>
          <a:blip r:embed="rId5"/>
          <a:stretch>
            <a:fillRect/>
          </a:stretch>
        </p:blipFill>
        <p:spPr>
          <a:xfrm>
            <a:off x="3844368" y="3854729"/>
            <a:ext cx="9614490" cy="5503677"/>
          </a:xfrm>
          <a:prstGeom prst="rect">
            <a:avLst/>
          </a:prstGeom>
        </p:spPr>
      </p:pic>
      <p:grpSp>
        <p:nvGrpSpPr>
          <p:cNvPr id="4" name="Group 3">
            <a:extLst>
              <a:ext uri="{FF2B5EF4-FFF2-40B4-BE49-F238E27FC236}">
                <a16:creationId xmlns:a16="http://schemas.microsoft.com/office/drawing/2014/main" id="{7087B5B3-6885-B204-3723-B535CAEED73A}"/>
              </a:ext>
            </a:extLst>
          </p:cNvPr>
          <p:cNvGrpSpPr/>
          <p:nvPr/>
        </p:nvGrpSpPr>
        <p:grpSpPr>
          <a:xfrm>
            <a:off x="14477741" y="5444242"/>
            <a:ext cx="2699957" cy="1379506"/>
            <a:chOff x="0" y="0"/>
            <a:chExt cx="3599942" cy="1839341"/>
          </a:xfrm>
        </p:grpSpPr>
        <p:sp>
          <p:nvSpPr>
            <p:cNvPr id="5" name="Freeform 4">
              <a:extLst>
                <a:ext uri="{FF2B5EF4-FFF2-40B4-BE49-F238E27FC236}">
                  <a16:creationId xmlns:a16="http://schemas.microsoft.com/office/drawing/2014/main" id="{C25E2381-6FC5-2CE5-B1A9-2EC365EBF24B}"/>
                </a:ext>
              </a:extLst>
            </p:cNvPr>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6"/>
              <a:stretch>
                <a:fillRect t="-258" b="-258"/>
              </a:stretch>
            </a:blipFill>
          </p:spPr>
          <p:txBody>
            <a:bodyPr/>
            <a:lstStyle/>
            <a:p>
              <a:endParaRPr lang="en-US"/>
            </a:p>
          </p:txBody>
        </p:sp>
      </p:grpSp>
      <p:grpSp>
        <p:nvGrpSpPr>
          <p:cNvPr id="6" name="Group 5">
            <a:extLst>
              <a:ext uri="{FF2B5EF4-FFF2-40B4-BE49-F238E27FC236}">
                <a16:creationId xmlns:a16="http://schemas.microsoft.com/office/drawing/2014/main" id="{74DBA823-83D9-2210-D917-707BEFE8E96C}"/>
              </a:ext>
            </a:extLst>
          </p:cNvPr>
          <p:cNvGrpSpPr/>
          <p:nvPr/>
        </p:nvGrpSpPr>
        <p:grpSpPr>
          <a:xfrm>
            <a:off x="545247" y="319214"/>
            <a:ext cx="2783491" cy="1421987"/>
            <a:chOff x="-834191" y="-3127466"/>
            <a:chExt cx="3711321" cy="1895983"/>
          </a:xfrm>
        </p:grpSpPr>
        <p:sp>
          <p:nvSpPr>
            <p:cNvPr id="9" name="Freeform 6">
              <a:extLst>
                <a:ext uri="{FF2B5EF4-FFF2-40B4-BE49-F238E27FC236}">
                  <a16:creationId xmlns:a16="http://schemas.microsoft.com/office/drawing/2014/main" id="{1EF8AE25-E37D-73CB-4E91-2D796126433F}"/>
                </a:ext>
              </a:extLst>
            </p:cNvPr>
            <p:cNvSpPr/>
            <p:nvPr/>
          </p:nvSpPr>
          <p:spPr>
            <a:xfrm>
              <a:off x="-834191" y="-3127466"/>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6"/>
              <a:stretch>
                <a:fillRect t="-265" b="-265"/>
              </a:stretch>
            </a:blipFill>
          </p:spPr>
          <p:txBody>
            <a:bodyPr/>
            <a:lstStyle/>
            <a:p>
              <a:endParaRPr lang="en-US" dirty="0"/>
            </a:p>
          </p:txBody>
        </p:sp>
      </p:grpSp>
      <p:grpSp>
        <p:nvGrpSpPr>
          <p:cNvPr id="10" name="Group 9">
            <a:extLst>
              <a:ext uri="{FF2B5EF4-FFF2-40B4-BE49-F238E27FC236}">
                <a16:creationId xmlns:a16="http://schemas.microsoft.com/office/drawing/2014/main" id="{BC2A808A-5523-29DF-4605-08B049F41EC9}"/>
              </a:ext>
            </a:extLst>
          </p:cNvPr>
          <p:cNvGrpSpPr/>
          <p:nvPr/>
        </p:nvGrpSpPr>
        <p:grpSpPr>
          <a:xfrm>
            <a:off x="-689240" y="7385337"/>
            <a:ext cx="3514725" cy="1795653"/>
            <a:chOff x="0" y="0"/>
            <a:chExt cx="4686300" cy="2394204"/>
          </a:xfrm>
        </p:grpSpPr>
        <p:sp>
          <p:nvSpPr>
            <p:cNvPr id="11" name="Freeform 10">
              <a:extLst>
                <a:ext uri="{FF2B5EF4-FFF2-40B4-BE49-F238E27FC236}">
                  <a16:creationId xmlns:a16="http://schemas.microsoft.com/office/drawing/2014/main" id="{2ED822E0-3605-467A-440C-40F17F21B516}"/>
                </a:ext>
              </a:extLst>
            </p:cNvPr>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6"/>
              <a:stretch>
                <a:fillRect t="-262" b="-262"/>
              </a:stretch>
            </a:blipFill>
          </p:spPr>
          <p:txBody>
            <a:bodyPr/>
            <a:lstStyle/>
            <a:p>
              <a:endParaRPr lang="en-US"/>
            </a:p>
          </p:txBody>
        </p:sp>
      </p:grpSp>
      <p:grpSp>
        <p:nvGrpSpPr>
          <p:cNvPr id="12" name="Group 13">
            <a:extLst>
              <a:ext uri="{FF2B5EF4-FFF2-40B4-BE49-F238E27FC236}">
                <a16:creationId xmlns:a16="http://schemas.microsoft.com/office/drawing/2014/main" id="{EE9CFB35-DB99-1D63-3808-C1C609765D6D}"/>
              </a:ext>
            </a:extLst>
          </p:cNvPr>
          <p:cNvGrpSpPr/>
          <p:nvPr/>
        </p:nvGrpSpPr>
        <p:grpSpPr>
          <a:xfrm>
            <a:off x="15676626" y="2366411"/>
            <a:ext cx="2699957" cy="1379506"/>
            <a:chOff x="0" y="0"/>
            <a:chExt cx="3599942" cy="1839341"/>
          </a:xfrm>
        </p:grpSpPr>
        <p:sp>
          <p:nvSpPr>
            <p:cNvPr id="13" name="Freeform 14">
              <a:extLst>
                <a:ext uri="{FF2B5EF4-FFF2-40B4-BE49-F238E27FC236}">
                  <a16:creationId xmlns:a16="http://schemas.microsoft.com/office/drawing/2014/main" id="{DF0FD50C-BE5B-4723-86B9-6F327452D572}"/>
                </a:ext>
              </a:extLst>
            </p:cNvPr>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6"/>
              <a:stretch>
                <a:fillRect t="-258" b="-258"/>
              </a:stretch>
            </a:blipFill>
          </p:spPr>
          <p:txBody>
            <a:bodyPr/>
            <a:lstStyle/>
            <a:p>
              <a:endParaRPr lang="en-US"/>
            </a:p>
          </p:txBody>
        </p:sp>
      </p:grpSp>
    </p:spTree>
    <p:extLst>
      <p:ext uri="{BB962C8B-B14F-4D97-AF65-F5344CB8AC3E}">
        <p14:creationId xmlns:p14="http://schemas.microsoft.com/office/powerpoint/2010/main" val="274464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BB2ABAA-7D23-0FF1-4DD2-328FB1088288}"/>
              </a:ext>
            </a:extLst>
          </p:cNvPr>
          <p:cNvSpPr txBox="1"/>
          <p:nvPr/>
        </p:nvSpPr>
        <p:spPr>
          <a:xfrm>
            <a:off x="8297423" y="2653219"/>
            <a:ext cx="981619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3000" dirty="0">
                <a:latin typeface="Girl Scout Text Book"/>
              </a:rPr>
              <a:t>MY26 Membership as of 10/29/25:</a:t>
            </a:r>
          </a:p>
          <a:p>
            <a:pPr marL="457200" indent="-457200" fontAlgn="base">
              <a:buFont typeface="Arial" panose="020B0604020202020204" pitchFamily="34" charset="0"/>
              <a:buChar char="•"/>
            </a:pPr>
            <a:r>
              <a:rPr lang="en-US" sz="3000" dirty="0">
                <a:latin typeface="Girl Scout Text Book"/>
              </a:rPr>
              <a:t>Girls: 4,693 (7.73% down from last year- 5086) </a:t>
            </a:r>
          </a:p>
          <a:p>
            <a:pPr marL="457200" indent="-457200" fontAlgn="base">
              <a:buFont typeface="Arial" panose="020B0604020202020204" pitchFamily="34" charset="0"/>
              <a:buChar char="•"/>
            </a:pPr>
            <a:r>
              <a:rPr lang="en-US" sz="3000" dirty="0">
                <a:latin typeface="Girl Scout Text Book"/>
              </a:rPr>
              <a:t>New: 828 this year vs. 1089 last year </a:t>
            </a:r>
          </a:p>
          <a:p>
            <a:pPr marL="457200" indent="-457200" fontAlgn="base">
              <a:buFont typeface="Arial" panose="020B0604020202020204" pitchFamily="34" charset="0"/>
              <a:buChar char="•"/>
            </a:pPr>
            <a:r>
              <a:rPr lang="en-US" sz="3000" dirty="0">
                <a:latin typeface="Girl Scout Text Book"/>
              </a:rPr>
              <a:t>Renewed: 3865 this year vs. 4077 last year</a:t>
            </a:r>
          </a:p>
          <a:p>
            <a:pPr fontAlgn="base"/>
            <a:endParaRPr lang="en-US" sz="3000" i="1" dirty="0">
              <a:latin typeface="Girl Scout Text Book" panose="02020003000000000000" pitchFamily="18" charset="0"/>
            </a:endParaRPr>
          </a:p>
          <a:p>
            <a:r>
              <a:rPr lang="en-US" sz="3000" i="1" dirty="0">
                <a:latin typeface="Girl Scout Text Book"/>
              </a:rPr>
              <a:t>Congratulations to SU 114, 117, 118, 124, 125, 126, 131, 135, 141, 146, 148, 149 and 155 for achieving their ON TIME October 31 GOAL!</a:t>
            </a:r>
          </a:p>
          <a:p>
            <a:endParaRPr lang="en-US" sz="3000" i="1" dirty="0">
              <a:latin typeface="Girl Scout Text Book" panose="02020003000000000000" pitchFamily="18" charset="0"/>
            </a:endParaRPr>
          </a:p>
          <a:p>
            <a:r>
              <a:rPr lang="en-US" sz="3000" i="1" dirty="0">
                <a:latin typeface="Girl Scout Text Book"/>
              </a:rPr>
              <a:t>Shout out to SU 130, 132, 137, 140 and 145 who are all less than 5 girl members away from reaching their on time goals!</a:t>
            </a:r>
            <a:endParaRPr lang="en-US" sz="3000" i="1" dirty="0">
              <a:latin typeface="Girl Scout Text Book" panose="02020003000000000000" pitchFamily="18" charset="0"/>
            </a:endParaRPr>
          </a:p>
        </p:txBody>
      </p:sp>
    </p:spTree>
    <p:extLst>
      <p:ext uri="{BB962C8B-B14F-4D97-AF65-F5344CB8AC3E}">
        <p14:creationId xmlns:p14="http://schemas.microsoft.com/office/powerpoint/2010/main" val="361921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D428-61EF-B85F-155F-FA4E23116F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A3BC43-52F2-4EE3-EFE6-F606541C0A2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EA5E66C-2CBB-F3A8-A78D-4FD4F967E84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AFD5466F-6BA5-7706-D81C-879BC9F185CC}"/>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Membership Updates</a:t>
            </a:r>
          </a:p>
        </p:txBody>
      </p:sp>
      <p:sp>
        <p:nvSpPr>
          <p:cNvPr id="6" name="TextBox 5">
            <a:extLst>
              <a:ext uri="{FF2B5EF4-FFF2-40B4-BE49-F238E27FC236}">
                <a16:creationId xmlns:a16="http://schemas.microsoft.com/office/drawing/2014/main" id="{C981920A-67EB-F005-5A52-443914DAF741}"/>
              </a:ext>
            </a:extLst>
          </p:cNvPr>
          <p:cNvSpPr txBox="1"/>
          <p:nvPr/>
        </p:nvSpPr>
        <p:spPr>
          <a:xfrm>
            <a:off x="10155001" y="2747517"/>
            <a:ext cx="61010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a:ea typeface="Calibri"/>
                <a:cs typeface="Calibri"/>
              </a:rPr>
              <a:t>As of...</a:t>
            </a:r>
            <a:endParaRPr lang="en-US" sz="2800" dirty="0">
              <a:latin typeface="Girl Scout Text Book"/>
            </a:endParaRP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Membership Year 2026</a:t>
            </a:r>
          </a:p>
          <a:p>
            <a:r>
              <a:rPr lang="en-US" sz="2800" dirty="0">
                <a:latin typeface="Girl Scout Text Book"/>
                <a:ea typeface="Calibri"/>
                <a:cs typeface="Calibri"/>
              </a:rPr>
              <a:t>Girl Goal -</a:t>
            </a:r>
          </a:p>
          <a:p>
            <a:r>
              <a:rPr lang="en-US" sz="2800" dirty="0">
                <a:latin typeface="Girl Scout Text Book"/>
                <a:ea typeface="Calibri"/>
                <a:cs typeface="Calibri"/>
              </a:rPr>
              <a:t>New Troop Goal -</a:t>
            </a: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As of …</a:t>
            </a:r>
          </a:p>
          <a:p>
            <a:r>
              <a:rPr lang="en-US" sz="2800" dirty="0">
                <a:latin typeface="Girl Scout Text Book"/>
                <a:ea typeface="Calibri"/>
                <a:cs typeface="Calibri"/>
              </a:rPr>
              <a:t>MY26 Girl Membership – </a:t>
            </a:r>
          </a:p>
          <a:p>
            <a:r>
              <a:rPr lang="en-US" sz="2800" dirty="0">
                <a:latin typeface="Girl Scout Text Book"/>
                <a:ea typeface="Calibri"/>
                <a:cs typeface="Calibri"/>
              </a:rPr>
              <a:t>New Troops -</a:t>
            </a:r>
          </a:p>
        </p:txBody>
      </p:sp>
    </p:spTree>
    <p:extLst>
      <p:ext uri="{BB962C8B-B14F-4D97-AF65-F5344CB8AC3E}">
        <p14:creationId xmlns:p14="http://schemas.microsoft.com/office/powerpoint/2010/main" val="209789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48E3E8FD-CAC4-8224-C3D6-9BDB17BAE5F7}"/>
              </a:ext>
            </a:extLst>
          </p:cNvPr>
          <p:cNvSpPr txBox="1"/>
          <p:nvPr/>
        </p:nvSpPr>
        <p:spPr>
          <a:xfrm>
            <a:off x="8266026" y="2537241"/>
            <a:ext cx="9316957"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a:rPr>
              <a:t>Delegates:</a:t>
            </a:r>
            <a:br>
              <a:rPr lang="en-US" sz="3000" dirty="0">
                <a:latin typeface="Girl Scout Text Book"/>
              </a:rPr>
            </a:br>
            <a:r>
              <a:rPr lang="en-US" sz="3000" dirty="0">
                <a:latin typeface="Girl Scout Text Book"/>
              </a:rPr>
              <a:t>October and November is the time to elect!  After election – delegates go in and select the role in Volunteer Systems – reach out to us if you need assistance.</a:t>
            </a:r>
          </a:p>
          <a:p>
            <a:endParaRPr lang="en-US" sz="3000" dirty="0">
              <a:latin typeface="Girl Scout Text Book"/>
            </a:endParaRPr>
          </a:p>
          <a:p>
            <a:r>
              <a:rPr lang="en-US" sz="3000" dirty="0">
                <a:latin typeface="Girl Scout Text Book"/>
              </a:rPr>
              <a:t>MYGS</a:t>
            </a:r>
          </a:p>
          <a:p>
            <a:pPr marL="457200" indent="-457200">
              <a:buFont typeface="Arial" panose="020B0604020202020204" pitchFamily="34" charset="0"/>
              <a:buChar char="•"/>
            </a:pPr>
            <a:r>
              <a:rPr lang="en-US" sz="3000" dirty="0">
                <a:latin typeface="Girl Scout Text Book"/>
              </a:rPr>
              <a:t>Log in (reset your password if needed)</a:t>
            </a:r>
          </a:p>
          <a:p>
            <a:pPr marL="457200" indent="-457200">
              <a:buFont typeface="Arial" panose="020B0604020202020204" pitchFamily="34" charset="0"/>
              <a:buChar char="•"/>
            </a:pPr>
            <a:r>
              <a:rPr lang="en-US" sz="3000" dirty="0">
                <a:latin typeface="Girl Scout Text Book"/>
              </a:rPr>
              <a:t>Under Household names – select manage</a:t>
            </a:r>
          </a:p>
          <a:p>
            <a:pPr marL="457200" indent="-457200">
              <a:buFont typeface="Arial" panose="020B0604020202020204" pitchFamily="34" charset="0"/>
              <a:buChar char="•"/>
            </a:pPr>
            <a:r>
              <a:rPr lang="en-US" sz="3000" dirty="0">
                <a:latin typeface="Girl Scout Text Book"/>
              </a:rPr>
              <a:t>Under your name – select add a new role</a:t>
            </a:r>
          </a:p>
          <a:p>
            <a:pPr marL="457200" indent="-457200">
              <a:buFont typeface="Arial" panose="020B0604020202020204" pitchFamily="34" charset="0"/>
              <a:buChar char="•"/>
            </a:pPr>
            <a:r>
              <a:rPr lang="en-US" sz="3000" dirty="0">
                <a:latin typeface="Girl Scout Text Book"/>
              </a:rPr>
              <a:t>In the search bar type in SU#</a:t>
            </a:r>
          </a:p>
          <a:p>
            <a:pPr marL="457200" indent="-457200">
              <a:buFont typeface="Arial" panose="020B0604020202020204" pitchFamily="34" charset="0"/>
              <a:buChar char="•"/>
            </a:pPr>
            <a:r>
              <a:rPr lang="en-US" sz="3000" dirty="0">
                <a:latin typeface="Girl Scout Text Book"/>
              </a:rPr>
              <a:t>Then select Service Unit Delegate – elected or Service Unit Alternate Delegate – elected</a:t>
            </a:r>
          </a:p>
          <a:p>
            <a:pPr marL="457200" indent="-457200">
              <a:buFont typeface="Arial" panose="020B0604020202020204" pitchFamily="34" charset="0"/>
              <a:buChar char="•"/>
            </a:pPr>
            <a:r>
              <a:rPr lang="en-US" sz="3000" dirty="0">
                <a:latin typeface="Girl Scout Text Book"/>
              </a:rPr>
              <a:t>Add Role</a:t>
            </a:r>
          </a:p>
          <a:p>
            <a:endParaRPr lang="en-US" sz="3000" dirty="0">
              <a:latin typeface="Girl Scout Text Book"/>
            </a:endParaRPr>
          </a:p>
        </p:txBody>
      </p:sp>
    </p:spTree>
    <p:extLst>
      <p:ext uri="{BB962C8B-B14F-4D97-AF65-F5344CB8AC3E}">
        <p14:creationId xmlns:p14="http://schemas.microsoft.com/office/powerpoint/2010/main" val="79761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40A2C-DF84-5EAF-4982-E32E98BDF6BD}"/>
              </a:ext>
            </a:extLst>
          </p:cNvPr>
          <p:cNvPicPr>
            <a:picLocks noChangeAspect="1"/>
          </p:cNvPicPr>
          <p:nvPr/>
        </p:nvPicPr>
        <p:blipFill>
          <a:blip r:embed="rId3"/>
          <a:stretch>
            <a:fillRect/>
          </a:stretch>
        </p:blipFill>
        <p:spPr>
          <a:xfrm>
            <a:off x="271875" y="219584"/>
            <a:ext cx="11845900" cy="5218690"/>
          </a:xfrm>
          <a:prstGeom prst="rect">
            <a:avLst/>
          </a:prstGeom>
        </p:spPr>
      </p:pic>
      <p:pic>
        <p:nvPicPr>
          <p:cNvPr id="3" name="Picture 2">
            <a:extLst>
              <a:ext uri="{FF2B5EF4-FFF2-40B4-BE49-F238E27FC236}">
                <a16:creationId xmlns:a16="http://schemas.microsoft.com/office/drawing/2014/main" id="{83D634C3-0FA9-E841-D43F-790118F40884}"/>
              </a:ext>
            </a:extLst>
          </p:cNvPr>
          <p:cNvPicPr>
            <a:picLocks noChangeAspect="1"/>
          </p:cNvPicPr>
          <p:nvPr/>
        </p:nvPicPr>
        <p:blipFill>
          <a:blip r:embed="rId4"/>
          <a:stretch>
            <a:fillRect/>
          </a:stretch>
        </p:blipFill>
        <p:spPr>
          <a:xfrm>
            <a:off x="2351648" y="5252966"/>
            <a:ext cx="15807418" cy="5034034"/>
          </a:xfrm>
          <a:prstGeom prst="rect">
            <a:avLst/>
          </a:prstGeom>
        </p:spPr>
      </p:pic>
      <p:sp>
        <p:nvSpPr>
          <p:cNvPr id="4" name="Oval 3">
            <a:extLst>
              <a:ext uri="{FF2B5EF4-FFF2-40B4-BE49-F238E27FC236}">
                <a16:creationId xmlns:a16="http://schemas.microsoft.com/office/drawing/2014/main" id="{D7834D10-2326-D00D-B3ED-C7516EB842D9}"/>
              </a:ext>
            </a:extLst>
          </p:cNvPr>
          <p:cNvSpPr/>
          <p:nvPr/>
        </p:nvSpPr>
        <p:spPr>
          <a:xfrm>
            <a:off x="3059021" y="2965013"/>
            <a:ext cx="1977672" cy="16225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BCB49DE-0C43-60DB-FEE6-88E63B7CE4C4}"/>
              </a:ext>
            </a:extLst>
          </p:cNvPr>
          <p:cNvCxnSpPr>
            <a:cxnSpLocks/>
          </p:cNvCxnSpPr>
          <p:nvPr/>
        </p:nvCxnSpPr>
        <p:spPr>
          <a:xfrm flipH="1">
            <a:off x="6194825" y="3639983"/>
            <a:ext cx="592295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CFE2D99-FE72-4700-6EFE-4D8553DFA898}"/>
              </a:ext>
            </a:extLst>
          </p:cNvPr>
          <p:cNvSpPr txBox="1"/>
          <p:nvPr/>
        </p:nvSpPr>
        <p:spPr>
          <a:xfrm>
            <a:off x="12651066" y="3176124"/>
            <a:ext cx="4974709" cy="1477328"/>
          </a:xfrm>
          <a:prstGeom prst="rect">
            <a:avLst/>
          </a:prstGeom>
          <a:noFill/>
        </p:spPr>
        <p:txBody>
          <a:bodyPr wrap="square" rtlCol="0">
            <a:spAutoFit/>
          </a:bodyPr>
          <a:lstStyle/>
          <a:p>
            <a:r>
              <a:rPr lang="en-US" sz="3000" dirty="0">
                <a:latin typeface="Girl Scout Display Light" panose="02020003000000000000" pitchFamily="18" charset="0"/>
              </a:rPr>
              <a:t>Use the search bar to find the learning series for your troop or service unit role. </a:t>
            </a:r>
          </a:p>
        </p:txBody>
      </p:sp>
      <p:sp>
        <p:nvSpPr>
          <p:cNvPr id="7" name="TextBox 6">
            <a:extLst>
              <a:ext uri="{FF2B5EF4-FFF2-40B4-BE49-F238E27FC236}">
                <a16:creationId xmlns:a16="http://schemas.microsoft.com/office/drawing/2014/main" id="{BF968FEA-DD66-1DC1-A3BC-D8DE476093F1}"/>
              </a:ext>
            </a:extLst>
          </p:cNvPr>
          <p:cNvSpPr txBox="1"/>
          <p:nvPr/>
        </p:nvSpPr>
        <p:spPr>
          <a:xfrm>
            <a:off x="13184356" y="685879"/>
            <a:ext cx="3908128" cy="1938992"/>
          </a:xfrm>
          <a:prstGeom prst="rect">
            <a:avLst/>
          </a:prstGeom>
          <a:noFill/>
        </p:spPr>
        <p:txBody>
          <a:bodyPr wrap="square" rtlCol="0">
            <a:spAutoFit/>
          </a:bodyPr>
          <a:lstStyle/>
          <a:p>
            <a:pPr algn="ctr"/>
            <a:r>
              <a:rPr lang="en-US" sz="4000" b="1" dirty="0">
                <a:latin typeface="Girl Scout Text Book" panose="02020003000000000000" pitchFamily="18" charset="0"/>
              </a:rPr>
              <a:t>New </a:t>
            </a:r>
            <a:r>
              <a:rPr lang="en-US" sz="4000" b="1" dirty="0" err="1">
                <a:latin typeface="Girl Scout Text Book" panose="02020003000000000000" pitchFamily="18" charset="0"/>
              </a:rPr>
              <a:t>gsLearn</a:t>
            </a:r>
            <a:r>
              <a:rPr lang="en-US" sz="4000" b="1" dirty="0">
                <a:latin typeface="Girl Scout Text Book" panose="02020003000000000000" pitchFamily="18" charset="0"/>
              </a:rPr>
              <a:t> Trainings available!</a:t>
            </a:r>
          </a:p>
        </p:txBody>
      </p:sp>
      <p:sp>
        <p:nvSpPr>
          <p:cNvPr id="8" name="TextBox 7">
            <a:extLst>
              <a:ext uri="{FF2B5EF4-FFF2-40B4-BE49-F238E27FC236}">
                <a16:creationId xmlns:a16="http://schemas.microsoft.com/office/drawing/2014/main" id="{BDF67207-77AE-1A43-14BD-2D9033156EDD}"/>
              </a:ext>
            </a:extLst>
          </p:cNvPr>
          <p:cNvSpPr txBox="1"/>
          <p:nvPr/>
        </p:nvSpPr>
        <p:spPr>
          <a:xfrm>
            <a:off x="271875" y="6338822"/>
            <a:ext cx="2273714" cy="2862322"/>
          </a:xfrm>
          <a:prstGeom prst="rect">
            <a:avLst/>
          </a:prstGeom>
          <a:noFill/>
        </p:spPr>
        <p:txBody>
          <a:bodyPr wrap="square" rtlCol="0">
            <a:spAutoFit/>
          </a:bodyPr>
          <a:lstStyle/>
          <a:p>
            <a:r>
              <a:rPr lang="en-US" sz="3000" dirty="0">
                <a:latin typeface="Girl Scout Display Light" panose="02020003000000000000" pitchFamily="18" charset="0"/>
              </a:rPr>
              <a:t>Select a training series to add it to your dashboard. </a:t>
            </a:r>
          </a:p>
        </p:txBody>
      </p:sp>
    </p:spTree>
    <p:extLst>
      <p:ext uri="{BB962C8B-B14F-4D97-AF65-F5344CB8AC3E}">
        <p14:creationId xmlns:p14="http://schemas.microsoft.com/office/powerpoint/2010/main" val="326090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ED30-21F0-5952-0614-1AF08715D97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9AFD812-D98B-70A0-DA9A-988DAC1F0B9A}"/>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dirty="0">
                <a:solidFill>
                  <a:srgbClr val="000000"/>
                </a:solidFill>
                <a:latin typeface="Girl Scout 2"/>
              </a:rPr>
              <a:t>The Fall Product Program Updates</a:t>
            </a:r>
            <a:endParaRPr lang="en-US" sz="6000" dirty="0">
              <a:ea typeface="Calibri"/>
              <a:cs typeface="Calibri"/>
            </a:endParaRPr>
          </a:p>
        </p:txBody>
      </p:sp>
      <p:pic>
        <p:nvPicPr>
          <p:cNvPr id="5" name="Picture 4" descr="A cartoon bear in a pool of water&#10;&#10;AI-generated content may be incorrect.">
            <a:extLst>
              <a:ext uri="{FF2B5EF4-FFF2-40B4-BE49-F238E27FC236}">
                <a16:creationId xmlns:a16="http://schemas.microsoft.com/office/drawing/2014/main" id="{87740467-F54B-C515-36AC-3D85EDE8C1D2}"/>
              </a:ext>
            </a:extLst>
          </p:cNvPr>
          <p:cNvPicPr>
            <a:picLocks noChangeAspect="1"/>
          </p:cNvPicPr>
          <p:nvPr/>
        </p:nvPicPr>
        <p:blipFill>
          <a:blip r:embed="rId3"/>
          <a:stretch>
            <a:fillRect/>
          </a:stretch>
        </p:blipFill>
        <p:spPr>
          <a:xfrm>
            <a:off x="2254785" y="3559528"/>
            <a:ext cx="5661264" cy="5503832"/>
          </a:xfrm>
          <a:prstGeom prst="rect">
            <a:avLst/>
          </a:prstGeom>
        </p:spPr>
      </p:pic>
      <p:sp>
        <p:nvSpPr>
          <p:cNvPr id="2" name="TextBox 1">
            <a:extLst>
              <a:ext uri="{FF2B5EF4-FFF2-40B4-BE49-F238E27FC236}">
                <a16:creationId xmlns:a16="http://schemas.microsoft.com/office/drawing/2014/main" id="{08712219-17D4-C4EF-F9C7-E304286EBD34}"/>
              </a:ext>
            </a:extLst>
          </p:cNvPr>
          <p:cNvSpPr txBox="1"/>
          <p:nvPr/>
        </p:nvSpPr>
        <p:spPr>
          <a:xfrm>
            <a:off x="2592526" y="2051423"/>
            <a:ext cx="1310293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6">
                    <a:lumMod val="76000"/>
                  </a:schemeClr>
                </a:solidFill>
                <a:latin typeface="Girl Scout Text Book" panose="02020003000000000000" pitchFamily="18" charset="0"/>
              </a:rPr>
              <a:t>Online Sales-Now</a:t>
            </a:r>
            <a:r>
              <a:rPr lang="en-US" sz="2800" b="1" dirty="0">
                <a:solidFill>
                  <a:schemeClr val="accent6">
                    <a:lumMod val="76000"/>
                  </a:schemeClr>
                </a:solidFill>
                <a:latin typeface="Girl Scout Text Book" panose="02020003000000000000" pitchFamily="18" charset="0"/>
                <a:ea typeface="+mn-lt"/>
                <a:cs typeface="+mn-lt"/>
              </a:rPr>
              <a:t> through November 10</a:t>
            </a:r>
            <a:br>
              <a:rPr lang="en-US" sz="2800" b="1" dirty="0">
                <a:latin typeface="Girl Scout Text Book" panose="02020003000000000000" pitchFamily="18" charset="0"/>
                <a:ea typeface="+mn-lt"/>
                <a:cs typeface="+mn-lt"/>
              </a:rPr>
            </a:br>
            <a:r>
              <a:rPr lang="en-US" sz="2800" b="1" dirty="0">
                <a:solidFill>
                  <a:schemeClr val="accent6">
                    <a:lumMod val="76000"/>
                  </a:schemeClr>
                </a:solidFill>
                <a:latin typeface="Girl Scout Text Book" panose="02020003000000000000" pitchFamily="18" charset="0"/>
                <a:ea typeface="+mn-lt"/>
                <a:cs typeface="+mn-lt"/>
              </a:rPr>
              <a:t> Keep encouraging troops to share their links and finish strong!</a:t>
            </a:r>
            <a:endParaRPr lang="en-US" sz="2800" dirty="0">
              <a:solidFill>
                <a:schemeClr val="accent6">
                  <a:lumMod val="76000"/>
                </a:schemeClr>
              </a:solidFill>
              <a:latin typeface="Girl Scout Text Book" panose="02020003000000000000" pitchFamily="18" charset="0"/>
            </a:endParaRPr>
          </a:p>
          <a:p>
            <a:pPr algn="ctr"/>
            <a:endParaRPr lang="en-US" b="1" dirty="0">
              <a:ea typeface="Calibri"/>
              <a:cs typeface="Calibri"/>
            </a:endParaRPr>
          </a:p>
          <a:p>
            <a:pPr algn="l"/>
            <a:endParaRPr lang="en-US" dirty="0">
              <a:ea typeface="Calibri"/>
              <a:cs typeface="Calibri"/>
            </a:endParaRPr>
          </a:p>
        </p:txBody>
      </p:sp>
      <p:sp>
        <p:nvSpPr>
          <p:cNvPr id="4" name="TextBox 3">
            <a:extLst>
              <a:ext uri="{FF2B5EF4-FFF2-40B4-BE49-F238E27FC236}">
                <a16:creationId xmlns:a16="http://schemas.microsoft.com/office/drawing/2014/main" id="{5B694112-4270-E580-21EC-EFAF22159CC0}"/>
              </a:ext>
            </a:extLst>
          </p:cNvPr>
          <p:cNvSpPr txBox="1"/>
          <p:nvPr/>
        </p:nvSpPr>
        <p:spPr>
          <a:xfrm>
            <a:off x="8373981" y="3403486"/>
            <a:ext cx="9160040"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dirty="0">
                <a:latin typeface="Girl Scout Text Book" panose="02020003000000000000" pitchFamily="18" charset="0"/>
                <a:ea typeface="Calibri"/>
                <a:cs typeface="Calibri"/>
              </a:rPr>
              <a:t>Key Dates: </a:t>
            </a:r>
          </a:p>
          <a:p>
            <a:pPr algn="ctr"/>
            <a:endParaRPr lang="en-US" sz="2400" b="1" u="sng" dirty="0">
              <a:latin typeface="Girl Scout Text Book" panose="02020003000000000000" pitchFamily="18" charset="0"/>
            </a:endParaRPr>
          </a:p>
          <a:p>
            <a:pPr marL="285750" indent="-285750">
              <a:buFont typeface="Arial"/>
              <a:buChar char="•"/>
            </a:pPr>
            <a:r>
              <a:rPr lang="en-US" sz="2400" b="1" dirty="0">
                <a:latin typeface="Girl Scout Text Book" panose="02020003000000000000" pitchFamily="18" charset="0"/>
                <a:ea typeface="+mn-lt"/>
                <a:cs typeface="+mn-lt"/>
              </a:rPr>
              <a:t>Tuesday, Oct. 21 – Wednesday, Oct 22: </a:t>
            </a:r>
            <a:r>
              <a:rPr lang="en-US" sz="2400" dirty="0">
                <a:latin typeface="Girl Scout Text Book" panose="02020003000000000000" pitchFamily="18" charset="0"/>
                <a:ea typeface="+mn-lt"/>
                <a:cs typeface="+mn-lt"/>
              </a:rPr>
              <a:t>Troop volunteers can enter or edit in-person sales from girl order cards in M2</a:t>
            </a:r>
          </a:p>
          <a:p>
            <a:pPr marL="285750" indent="-285750">
              <a:buFont typeface="Arial"/>
              <a:buChar char="•"/>
            </a:pPr>
            <a:endParaRPr lang="en-US" sz="2400" dirty="0">
              <a:latin typeface="Girl Scout Text Book" panose="02020003000000000000" pitchFamily="18" charset="0"/>
              <a:ea typeface="Calibri"/>
              <a:cs typeface="Calibri"/>
            </a:endParaRPr>
          </a:p>
          <a:p>
            <a:pPr marL="285750" indent="-285750">
              <a:buFont typeface="Arial"/>
              <a:buChar char="•"/>
            </a:pPr>
            <a:r>
              <a:rPr lang="en-US" sz="2400" b="1" dirty="0">
                <a:latin typeface="Girl Scout Text Book" panose="02020003000000000000" pitchFamily="18" charset="0"/>
                <a:ea typeface="+mn-lt"/>
                <a:cs typeface="+mn-lt"/>
              </a:rPr>
              <a:t>Thursday, Oct. 23 – Saturday, Oct. 25: </a:t>
            </a:r>
            <a:r>
              <a:rPr lang="en-US" sz="2400" dirty="0">
                <a:latin typeface="Girl Scout Text Book" panose="02020003000000000000" pitchFamily="18" charset="0"/>
                <a:ea typeface="+mn-lt"/>
                <a:cs typeface="+mn-lt"/>
              </a:rPr>
              <a:t>Our amazing Service Unit Product Managers can enter or edit any remaining in-person candy/nut orders in M2</a:t>
            </a:r>
            <a:endParaRPr lang="en-US" sz="2400" dirty="0">
              <a:latin typeface="Girl Scout Text Book" panose="02020003000000000000" pitchFamily="18" charset="0"/>
            </a:endParaRPr>
          </a:p>
          <a:p>
            <a:pPr marL="285750" indent="-285750">
              <a:buFont typeface="Arial"/>
              <a:buChar char="•"/>
            </a:pPr>
            <a:endParaRPr lang="en-US" sz="2400" dirty="0">
              <a:latin typeface="Girl Scout Text Book" panose="02020003000000000000" pitchFamily="18" charset="0"/>
              <a:ea typeface="+mn-lt"/>
              <a:cs typeface="+mn-lt"/>
            </a:endParaRPr>
          </a:p>
          <a:p>
            <a:pPr marL="285750" indent="-285750">
              <a:buFont typeface="Arial"/>
              <a:buChar char="•"/>
            </a:pPr>
            <a:r>
              <a:rPr lang="en-US" sz="2400" b="1" dirty="0">
                <a:latin typeface="Girl Scout Text Book" panose="02020003000000000000" pitchFamily="18" charset="0"/>
                <a:ea typeface="+mn-lt"/>
                <a:cs typeface="+mn-lt"/>
              </a:rPr>
              <a:t>Saturday, Oct. 25: </a:t>
            </a:r>
            <a:r>
              <a:rPr lang="en-US" sz="2400" dirty="0">
                <a:latin typeface="Girl Scout Text Book" panose="02020003000000000000" pitchFamily="18" charset="0"/>
                <a:ea typeface="+mn-lt"/>
                <a:cs typeface="+mn-lt"/>
              </a:rPr>
              <a:t>Last day for online girl-delivered candy/nut sales — remind families to wrap up those deliveries!</a:t>
            </a:r>
            <a:endParaRPr lang="en-US" sz="2400" dirty="0">
              <a:latin typeface="Girl Scout Text Book" panose="02020003000000000000" pitchFamily="18" charset="0"/>
            </a:endParaRPr>
          </a:p>
          <a:p>
            <a:pPr marL="285750" indent="-285750">
              <a:buFont typeface="Arial"/>
              <a:buChar char="•"/>
            </a:pPr>
            <a:endParaRPr lang="en-US" sz="2400" dirty="0">
              <a:latin typeface="Girl Scout Text Book" panose="02020003000000000000" pitchFamily="18" charset="0"/>
              <a:ea typeface="+mn-lt"/>
              <a:cs typeface="+mn-lt"/>
            </a:endParaRPr>
          </a:p>
          <a:p>
            <a:pPr marL="285750" indent="-285750">
              <a:buFont typeface="Arial"/>
              <a:buChar char="•"/>
            </a:pPr>
            <a:r>
              <a:rPr lang="en-US" sz="2400" b="1" dirty="0">
                <a:latin typeface="Girl Scout Text Book" panose="02020003000000000000" pitchFamily="18" charset="0"/>
                <a:ea typeface="+mn-lt"/>
                <a:cs typeface="+mn-lt"/>
              </a:rPr>
              <a:t>Monday, Nov. 10: </a:t>
            </a:r>
            <a:r>
              <a:rPr lang="en-US" sz="2400" dirty="0">
                <a:latin typeface="Girl Scout Text Book" panose="02020003000000000000" pitchFamily="18" charset="0"/>
                <a:ea typeface="+mn-lt"/>
                <a:cs typeface="+mn-lt"/>
              </a:rPr>
              <a:t>Final day for direct-ship sales and for customers to order magazines, Tervis tumblers, Bark Boxes, candles and personalized stationery.</a:t>
            </a:r>
            <a:endParaRPr lang="en-US" sz="2400" dirty="0">
              <a:latin typeface="Girl Scout Text Book" panose="02020003000000000000" pitchFamily="18" charset="0"/>
            </a:endParaRPr>
          </a:p>
          <a:p>
            <a:endParaRPr lang="en-US" dirty="0">
              <a:ea typeface="Calibri"/>
              <a:cs typeface="Calibri"/>
            </a:endParaRPr>
          </a:p>
        </p:txBody>
      </p:sp>
    </p:spTree>
    <p:extLst>
      <p:ext uri="{BB962C8B-B14F-4D97-AF65-F5344CB8AC3E}">
        <p14:creationId xmlns:p14="http://schemas.microsoft.com/office/powerpoint/2010/main" val="179226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e32a821fc519f9541238cb7e268f56a6">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eb4c0d41cc145ed37ea919055de70409"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FD06D0-F2A9-4E6E-AF12-28FCEC6CE650}">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3.xml><?xml version="1.0" encoding="utf-8"?>
<ds:datastoreItem xmlns:ds="http://schemas.openxmlformats.org/officeDocument/2006/customXml" ds:itemID="{97644DE0-EE62-426D-BA67-3CA71C141910}">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4f11abea-e276-4f72-86ba-0852261825f0"/>
    <ds:schemaRef ds:uri="http://www.w3.org/XML/1998/namespace"/>
    <ds:schemaRef ds:uri="http://purl.org/dc/elements/1.1/"/>
    <ds:schemaRef ds:uri="9c8b3e01-21a3-4231-92db-e43f121983ea"/>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6858</TotalTime>
  <Words>2721</Words>
  <Application>Microsoft Office PowerPoint</Application>
  <PresentationFormat>Custom</PresentationFormat>
  <Paragraphs>222</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Girl Scout Text Book</vt:lpstr>
      <vt:lpstr>Arial</vt:lpstr>
      <vt:lpstr>Girl Scout 1</vt:lpstr>
      <vt:lpstr>Courier New,monospace</vt:lpstr>
      <vt:lpstr>Arial,Sans-Serif</vt:lpstr>
      <vt:lpstr>Calibri</vt:lpstr>
      <vt:lpstr>Girl Scout Display Light</vt:lpstr>
      <vt:lpstr>Girl Scout 2</vt:lpstr>
      <vt:lpstr>Courier New</vt:lpstr>
      <vt:lpstr>Trefoil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387</cp:revision>
  <dcterms:created xsi:type="dcterms:W3CDTF">2006-08-16T00:00:00Z</dcterms:created>
  <dcterms:modified xsi:type="dcterms:W3CDTF">2025-10-29T19:13:25Z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