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8" r:id="rId6"/>
    <p:sldId id="257" r:id="rId7"/>
    <p:sldId id="282" r:id="rId8"/>
    <p:sldId id="289" r:id="rId9"/>
    <p:sldId id="288" r:id="rId10"/>
    <p:sldId id="290" r:id="rId11"/>
    <p:sldId id="291" r:id="rId12"/>
    <p:sldId id="292" r:id="rId13"/>
    <p:sldId id="287" r:id="rId14"/>
    <p:sldId id="293" r:id="rId15"/>
    <p:sldId id="294" r:id="rId16"/>
    <p:sldId id="295" r:id="rId17"/>
    <p:sldId id="283" r:id="rId18"/>
    <p:sldId id="284" r:id="rId19"/>
    <p:sldId id="296" r:id="rId20"/>
    <p:sldId id="300" r:id="rId21"/>
    <p:sldId id="301" r:id="rId22"/>
    <p:sldId id="302" r:id="rId23"/>
    <p:sldId id="281" r:id="rId24"/>
    <p:sldId id="2147478297" r:id="rId25"/>
    <p:sldId id="2147478292" r:id="rId26"/>
    <p:sldId id="2147478299" r:id="rId27"/>
    <p:sldId id="2147478298" r:id="rId28"/>
    <p:sldId id="261" r:id="rId29"/>
    <p:sldId id="2147478301" r:id="rId30"/>
    <p:sldId id="271" r:id="rId31"/>
    <p:sldId id="2147478300" r:id="rId32"/>
    <p:sldId id="279" r:id="rId33"/>
  </p:sldIdLst>
  <p:sldSz cx="18288000" cy="10287000"/>
  <p:notesSz cx="6858000" cy="9144000"/>
  <p:embeddedFontLst>
    <p:embeddedFont>
      <p:font typeface="Girl Scout 1" panose="020B0604020202020204" charset="0"/>
      <p:regular r:id="rId35"/>
    </p:embeddedFont>
    <p:embeddedFont>
      <p:font typeface="Girl Scout 2" panose="020B0604020202020204" charset="0"/>
      <p:regular r:id="rId36"/>
    </p:embeddedFont>
    <p:embeddedFont>
      <p:font typeface="Girl Scout Text Book" panose="02020003000000000000" pitchFamily="18" charset="0"/>
      <p:regular r:id="rId37"/>
      <p:bold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97F5B0-C518-FEE0-F36E-3CAC9179AFA9}" v="466" dt="2025-09-02T18:24:06.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41" autoAdjust="0"/>
  </p:normalViewPr>
  <p:slideViewPr>
    <p:cSldViewPr snapToGrid="0">
      <p:cViewPr varScale="1">
        <p:scale>
          <a:sx n="41" d="100"/>
          <a:sy n="41" d="100"/>
        </p:scale>
        <p:origin x="147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3C83B-F0A9-4282-817A-2BEB23414DA7}" type="datetimeFigureOut">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dates, times and locations for the Delegate Forums planned for next February and March so please make note now of which one is closest to you.</a:t>
            </a:r>
          </a:p>
        </p:txBody>
      </p:sp>
      <p:sp>
        <p:nvSpPr>
          <p:cNvPr id="4" name="Slide Number Placeholder 3"/>
          <p:cNvSpPr>
            <a:spLocks noGrp="1"/>
          </p:cNvSpPr>
          <p:nvPr>
            <p:ph type="sldNum" sz="quarter" idx="5"/>
          </p:nvPr>
        </p:nvSpPr>
        <p:spPr/>
        <p:txBody>
          <a:bodyPr/>
          <a:lstStyle/>
          <a:p>
            <a:fld id="{8CBCB34E-50E2-40A4-B161-B712AA98D072}" type="slidenum">
              <a:rPr lang="en-US" smtClean="0"/>
              <a:t>10</a:t>
            </a:fld>
            <a:endParaRPr lang="en-US"/>
          </a:p>
        </p:txBody>
      </p:sp>
    </p:spTree>
    <p:extLst>
      <p:ext uri="{BB962C8B-B14F-4D97-AF65-F5344CB8AC3E}">
        <p14:creationId xmlns:p14="http://schemas.microsoft.com/office/powerpoint/2010/main" val="388199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you need to do now?</a:t>
            </a:r>
            <a:endParaRPr lang="en-US" dirty="0">
              <a:ea typeface="Calibri"/>
              <a:cs typeface="Calibri"/>
            </a:endParaRPr>
          </a:p>
          <a:p>
            <a:endParaRPr lang="en-US" dirty="0"/>
          </a:p>
          <a:p>
            <a:r>
              <a:rPr lang="en-US" i="1" dirty="0"/>
              <a:t>READ LIST ON SLIDE</a:t>
            </a:r>
          </a:p>
        </p:txBody>
      </p:sp>
      <p:sp>
        <p:nvSpPr>
          <p:cNvPr id="4" name="Slide Number Placeholder 3"/>
          <p:cNvSpPr>
            <a:spLocks noGrp="1"/>
          </p:cNvSpPr>
          <p:nvPr>
            <p:ph type="sldNum" sz="quarter" idx="5"/>
          </p:nvPr>
        </p:nvSpPr>
        <p:spPr/>
        <p:txBody>
          <a:bodyPr/>
          <a:lstStyle/>
          <a:p>
            <a:fld id="{8CBCB34E-50E2-40A4-B161-B712AA98D072}" type="slidenum">
              <a:rPr lang="en-US" smtClean="0"/>
              <a:t>11</a:t>
            </a:fld>
            <a:endParaRPr lang="en-US"/>
          </a:p>
        </p:txBody>
      </p:sp>
    </p:spTree>
    <p:extLst>
      <p:ext uri="{BB962C8B-B14F-4D97-AF65-F5344CB8AC3E}">
        <p14:creationId xmlns:p14="http://schemas.microsoft.com/office/powerpoint/2010/main" val="402561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shifting gears again to some Property updates. </a:t>
            </a:r>
            <a:endParaRPr lang="en-US" dirty="0"/>
          </a:p>
          <a:p>
            <a:endParaRPr lang="en-US" b="0" dirty="0"/>
          </a:p>
          <a:p>
            <a:r>
              <a:rPr lang="en-US" b="0" dirty="0"/>
              <a:t>Last week, structural engineers completed a Property Assessment, visiting all four service centers and three camp properties.</a:t>
            </a:r>
          </a:p>
          <a:p>
            <a:endParaRPr lang="en-US" b="0" dirty="0"/>
          </a:p>
          <a:p>
            <a:r>
              <a:rPr lang="en-US" b="0" dirty="0"/>
              <a:t>What’s next?</a:t>
            </a:r>
            <a:br>
              <a:rPr lang="en-US" b="0" dirty="0">
                <a:cs typeface="+mn-lt"/>
              </a:rPr>
            </a:br>
            <a:r>
              <a:rPr lang="en-US" b="0" dirty="0"/>
              <a:t>We’ll receive a comprehensive cost list for needed repairs, which will help create a priority list.</a:t>
            </a:r>
          </a:p>
          <a:p>
            <a:br>
              <a:rPr lang="en-US" b="0" dirty="0">
                <a:cs typeface="+mn-lt"/>
              </a:rPr>
            </a:br>
            <a:r>
              <a:rPr lang="en-US" b="0" dirty="0"/>
              <a:t>Members will receive a survey to share your property needs and priorities.</a:t>
            </a:r>
          </a:p>
          <a:p>
            <a:r>
              <a:rPr lang="en-US" b="0" dirty="0"/>
              <a:t>Plus, volunteers and girls can join focus groups conducted by the Property Assessment company.</a:t>
            </a:r>
          </a:p>
          <a:p>
            <a:endParaRPr lang="en-US" b="0" dirty="0"/>
          </a:p>
          <a:p>
            <a:r>
              <a:rPr lang="en-US" b="0" dirty="0"/>
              <a:t>Want to participate in an in-person focus group?</a:t>
            </a:r>
            <a:br>
              <a:rPr lang="en-US" b="0" dirty="0">
                <a:cs typeface="+mn-lt"/>
              </a:rPr>
            </a:br>
            <a:r>
              <a:rPr lang="en-US" b="0" dirty="0"/>
              <a:t>Complete the form at the link on the screen or scan the QR code and complete the interest form.</a:t>
            </a:r>
          </a:p>
          <a:p>
            <a:endParaRPr lang="en-US" b="0" dirty="0"/>
          </a:p>
          <a:p>
            <a:r>
              <a:rPr lang="en-US" b="0" dirty="0"/>
              <a:t>The full Property Assessment is due to be completed in December 2025.</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12</a:t>
            </a:fld>
            <a:endParaRPr lang="en-US"/>
          </a:p>
        </p:txBody>
      </p:sp>
    </p:spTree>
    <p:extLst>
      <p:ext uri="{BB962C8B-B14F-4D97-AF65-F5344CB8AC3E}">
        <p14:creationId xmlns:p14="http://schemas.microsoft.com/office/powerpoint/2010/main" val="142337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share some initial property findings with you for each site. Please note that other findings may come later as the structural engineer has plans to return back to the sites. </a:t>
            </a:r>
          </a:p>
          <a:p>
            <a:endParaRPr lang="en-US" dirty="0"/>
          </a:p>
          <a:p>
            <a:r>
              <a:rPr lang="en-US" i="1" dirty="0"/>
              <a:t>READ SLIDE</a:t>
            </a:r>
          </a:p>
        </p:txBody>
      </p:sp>
      <p:sp>
        <p:nvSpPr>
          <p:cNvPr id="4" name="Slide Number Placeholder 3"/>
          <p:cNvSpPr>
            <a:spLocks noGrp="1"/>
          </p:cNvSpPr>
          <p:nvPr>
            <p:ph type="sldNum" sz="quarter" idx="5"/>
          </p:nvPr>
        </p:nvSpPr>
        <p:spPr/>
        <p:txBody>
          <a:bodyPr/>
          <a:lstStyle/>
          <a:p>
            <a:fld id="{8CBCB34E-50E2-40A4-B161-B712AA98D072}" type="slidenum">
              <a:rPr lang="en-US" smtClean="0"/>
              <a:t>13</a:t>
            </a:fld>
            <a:endParaRPr lang="en-US"/>
          </a:p>
        </p:txBody>
      </p:sp>
    </p:spTree>
    <p:extLst>
      <p:ext uri="{BB962C8B-B14F-4D97-AF65-F5344CB8AC3E}">
        <p14:creationId xmlns:p14="http://schemas.microsoft.com/office/powerpoint/2010/main" val="17075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14</a:t>
            </a:fld>
            <a:endParaRPr lang="en-US"/>
          </a:p>
        </p:txBody>
      </p:sp>
    </p:spTree>
    <p:extLst>
      <p:ext uri="{BB962C8B-B14F-4D97-AF65-F5344CB8AC3E}">
        <p14:creationId xmlns:p14="http://schemas.microsoft.com/office/powerpoint/2010/main" val="321879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a:t>
            </a:r>
            <a:r>
              <a:rPr lang="en-US" b="0" dirty="0"/>
              <a:t> celebrating a huge milestone—our 80th birthday!</a:t>
            </a:r>
            <a:br>
              <a:rPr lang="en-US" b="0" dirty="0">
                <a:cs typeface="+mn-lt"/>
              </a:rPr>
            </a:br>
            <a:r>
              <a:rPr lang="en-US" b="0" dirty="0"/>
              <a:t>Mark your calendars for September 20th and join us for the celebration. Registration is now open on </a:t>
            </a:r>
            <a:r>
              <a:rPr lang="en-US" b="0" dirty="0" err="1"/>
              <a:t>gsEvents</a:t>
            </a:r>
            <a:r>
              <a:rPr lang="en-US" b="0" dirty="0"/>
              <a:t>!</a:t>
            </a:r>
            <a:endParaRPr lang="en-US"/>
          </a:p>
          <a:p>
            <a:endParaRPr lang="en-US" b="0" dirty="0"/>
          </a:p>
          <a:p>
            <a:r>
              <a:rPr lang="en-US" b="0" dirty="0"/>
              <a:t>There’s so much happening at this camp:</a:t>
            </a:r>
          </a:p>
          <a:p>
            <a:r>
              <a:rPr lang="en-US" b="0" dirty="0"/>
              <a:t>Five brand-new canvas tents!</a:t>
            </a:r>
          </a:p>
          <a:p>
            <a:r>
              <a:rPr lang="en-US" b="0" dirty="0"/>
              <a:t>A new maintenance building to replace the one that was lost.</a:t>
            </a:r>
          </a:p>
          <a:p>
            <a:r>
              <a:rPr lang="en-US" b="0" dirty="0"/>
              <a:t>A new deck at Caraway.</a:t>
            </a:r>
          </a:p>
          <a:p>
            <a:r>
              <a:rPr lang="en-US" b="0" dirty="0"/>
              <a:t>A new sump pump going in this week to fix ongoing issues.</a:t>
            </a:r>
          </a:p>
          <a:p>
            <a:r>
              <a:rPr lang="en-US" b="0" dirty="0"/>
              <a:t>A brand-new dining hall roof—$105,000 investment—being installed this week!</a:t>
            </a:r>
          </a:p>
          <a:p>
            <a:r>
              <a:rPr lang="en-US" b="0" dirty="0"/>
              <a:t>A new fire alarm system in the dining hall.</a:t>
            </a:r>
          </a:p>
          <a:p>
            <a:endParaRPr lang="en-US" b="0" dirty="0"/>
          </a:p>
          <a:p>
            <a:r>
              <a:rPr lang="en-US" b="0" dirty="0"/>
              <a:t>But there’s still work to do:</a:t>
            </a:r>
          </a:p>
          <a:p>
            <a:r>
              <a:rPr lang="en-US" b="0" dirty="0"/>
              <a:t>We need a new horse lean-to structure.</a:t>
            </a:r>
          </a:p>
          <a:p>
            <a:r>
              <a:rPr lang="en-US" b="0" dirty="0"/>
              <a:t>Several structures are offline due to potential hazards and need further assessment, including:</a:t>
            </a:r>
          </a:p>
          <a:p>
            <a:pPr lvl="1"/>
            <a:r>
              <a:rPr lang="en-US" b="0" dirty="0"/>
              <a:t>Apache Unit</a:t>
            </a:r>
          </a:p>
          <a:p>
            <a:pPr lvl="1"/>
            <a:r>
              <a:rPr lang="en-US" b="0" dirty="0"/>
              <a:t>Chippawa Unit</a:t>
            </a:r>
          </a:p>
          <a:p>
            <a:pPr lvl="1"/>
            <a:r>
              <a:rPr lang="en-US" b="0" dirty="0"/>
              <a:t>Comanche Unit</a:t>
            </a:r>
          </a:p>
          <a:p>
            <a:pPr lvl="1"/>
            <a:r>
              <a:rPr lang="en-US" b="0" dirty="0"/>
              <a:t>Amphitheater Stage</a:t>
            </a:r>
          </a:p>
          <a:p>
            <a:pPr lvl="1"/>
            <a:r>
              <a:rPr lang="en-US" b="0" dirty="0"/>
              <a:t>Nature Center</a:t>
            </a:r>
          </a:p>
          <a:p>
            <a:pPr lvl="1"/>
            <a:r>
              <a:rPr lang="en-US" b="0" dirty="0"/>
              <a:t>The area around the dining hall retaining wall</a:t>
            </a:r>
          </a:p>
        </p:txBody>
      </p:sp>
      <p:sp>
        <p:nvSpPr>
          <p:cNvPr id="4" name="Slide Number Placeholder 3"/>
          <p:cNvSpPr>
            <a:spLocks noGrp="1"/>
          </p:cNvSpPr>
          <p:nvPr>
            <p:ph type="sldNum" sz="quarter" idx="5"/>
          </p:nvPr>
        </p:nvSpPr>
        <p:spPr/>
        <p:txBody>
          <a:bodyPr/>
          <a:lstStyle/>
          <a:p>
            <a:fld id="{8CBCB34E-50E2-40A4-B161-B712AA98D072}" type="slidenum">
              <a:rPr lang="en-US" smtClean="0"/>
              <a:t>15</a:t>
            </a:fld>
            <a:endParaRPr lang="en-US"/>
          </a:p>
        </p:txBody>
      </p:sp>
    </p:spTree>
    <p:extLst>
      <p:ext uri="{BB962C8B-B14F-4D97-AF65-F5344CB8AC3E}">
        <p14:creationId xmlns:p14="http://schemas.microsoft.com/office/powerpoint/2010/main" val="165791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shifting gears one more time to some fund development updates.</a:t>
            </a:r>
            <a:endParaRPr lang="en-US" dirty="0"/>
          </a:p>
          <a:p>
            <a:endParaRPr lang="en-US" b="0" dirty="0"/>
          </a:p>
          <a:p>
            <a:r>
              <a:rPr lang="en-US" b="0" dirty="0"/>
              <a:t>As you all know, national Volunteer Delegates voted last year to raise annual membership dues. Beginning with the upcoming membership year, annual dues will increase to $65 for girls.</a:t>
            </a:r>
          </a:p>
          <a:p>
            <a:r>
              <a:rPr lang="en-US" b="0" dirty="0"/>
              <a:t>This change means that more girls and families will need financial assistance to participate. As a non-profit organization, GSCP2P relies on donations to ensure that every girl has the opportunity to experience the benefits of Girl Scouting.</a:t>
            </a:r>
          </a:p>
          <a:p>
            <a:endParaRPr lang="en-US" b="0" dirty="0"/>
          </a:p>
          <a:p>
            <a:r>
              <a:rPr lang="en-US" b="0" dirty="0"/>
              <a:t>We encourage you to consider becoming part of our Evergreen Circle by making a monthly donation:</a:t>
            </a:r>
          </a:p>
          <a:p>
            <a:r>
              <a:rPr lang="en-US" b="0" dirty="0"/>
              <a:t>$10/month – Helps a new Girl Scout and her family join.</a:t>
            </a:r>
          </a:p>
          <a:p>
            <a:r>
              <a:rPr lang="en-US" b="0" dirty="0"/>
              <a:t>$25/month – Supports programming across our council.</a:t>
            </a:r>
          </a:p>
          <a:p>
            <a:r>
              <a:rPr lang="en-US" b="0" dirty="0"/>
              <a:t>$50/month – Offsets costs at our Circle C Equestrian Center.</a:t>
            </a:r>
          </a:p>
          <a:p>
            <a:r>
              <a:rPr lang="en-US" b="0" dirty="0"/>
              <a:t>$85/month – Allows you to join the Juliette Circle and make a lasting impact.</a:t>
            </a:r>
          </a:p>
          <a:p>
            <a:endParaRPr lang="en-US" b="0" dirty="0"/>
          </a:p>
          <a:p>
            <a:r>
              <a:rPr lang="en-US" b="0" dirty="0"/>
              <a:t>Juliette Circle donors who contribute at least $1,000 in a year receive a Sterling Silver pin and an invitation to our Chairwoman’s Dinner.</a:t>
            </a:r>
          </a:p>
          <a:p>
            <a:endParaRPr lang="en-US" b="0" dirty="0"/>
          </a:p>
          <a:p>
            <a:r>
              <a:rPr lang="en-US" b="0" dirty="0"/>
              <a:t>You can start your donation journey now by scanning the QR code on the screen. </a:t>
            </a:r>
          </a:p>
          <a:p>
            <a:endParaRPr lang="en-US" b="0" dirty="0"/>
          </a:p>
          <a:p>
            <a:r>
              <a:rPr lang="en-US" b="0" dirty="0"/>
              <a:t>Thank you for your continued dedication and support. Together, we can ensure that Girl Scouting remains accessible and impactful for all.</a:t>
            </a:r>
            <a:endParaRPr lang="en-US" b="0" dirty="0">
              <a:ea typeface="Calibri"/>
              <a:cs typeface="Calibri"/>
            </a:endParaRPr>
          </a:p>
          <a:p>
            <a:endParaRPr lang="en-US" b="0" dirty="0"/>
          </a:p>
        </p:txBody>
      </p:sp>
      <p:sp>
        <p:nvSpPr>
          <p:cNvPr id="4" name="Slide Number Placeholder 3"/>
          <p:cNvSpPr>
            <a:spLocks noGrp="1"/>
          </p:cNvSpPr>
          <p:nvPr>
            <p:ph type="sldNum" sz="quarter" idx="5"/>
          </p:nvPr>
        </p:nvSpPr>
        <p:spPr/>
        <p:txBody>
          <a:bodyPr/>
          <a:lstStyle/>
          <a:p>
            <a:fld id="{8CBCB34E-50E2-40A4-B161-B712AA98D072}" type="slidenum">
              <a:rPr lang="en-US" smtClean="0"/>
              <a:t>16</a:t>
            </a:fld>
            <a:endParaRPr lang="en-US"/>
          </a:p>
        </p:txBody>
      </p:sp>
    </p:spTree>
    <p:extLst>
      <p:ext uri="{BB962C8B-B14F-4D97-AF65-F5344CB8AC3E}">
        <p14:creationId xmlns:p14="http://schemas.microsoft.com/office/powerpoint/2010/main" val="330273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D5B94-FD1C-4CCF-9755-A2F78F9D4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45064-5B4A-335C-EFE4-5F841A8F1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F9CD1-98D0-F740-D144-7FCDE4A222FD}"/>
              </a:ext>
            </a:extLst>
          </p:cNvPr>
          <p:cNvSpPr>
            <a:spLocks noGrp="1"/>
          </p:cNvSpPr>
          <p:nvPr>
            <p:ph type="body" idx="1"/>
          </p:nvPr>
        </p:nvSpPr>
        <p:spPr/>
        <p:txBody>
          <a:bodyPr/>
          <a:lstStyle/>
          <a:p>
            <a:r>
              <a:rPr lang="en-US" dirty="0"/>
              <a:t>Last year, we had a really strong Fall Product Program. Over 1,500 girls participated, and together our troops raised more than $230,000. We saw great engagement—but we also know there’s still room to grow.</a:t>
            </a:r>
            <a:endParaRPr lang="en-US" dirty="0">
              <a:ea typeface="Calibri"/>
              <a:cs typeface="Calibri"/>
            </a:endParaRPr>
          </a:p>
          <a:p>
            <a:endParaRPr lang="en-US"/>
          </a:p>
          <a:p>
            <a:r>
              <a:rPr lang="en-US" dirty="0"/>
              <a:t>This year, we’re setting our sights even higher. Our goal is to increase participation by 1,000 more girls. </a:t>
            </a:r>
            <a:endParaRPr lang="en-US" dirty="0">
              <a:ea typeface="Calibri"/>
              <a:cs typeface="Calibri"/>
            </a:endParaRPr>
          </a:p>
          <a:p>
            <a:endParaRPr lang="en-US"/>
          </a:p>
          <a:p>
            <a:r>
              <a:rPr lang="en-US" dirty="0"/>
              <a:t>So why does participation matter? When more girls take part, everyone benefits:</a:t>
            </a:r>
            <a:endParaRPr lang="en-US">
              <a:ea typeface="Calibri"/>
              <a:cs typeface="Calibri"/>
            </a:endParaRPr>
          </a:p>
          <a:p>
            <a:pPr marL="171450" indent="-171450">
              <a:buFont typeface="Arial"/>
              <a:buChar char="•"/>
            </a:pPr>
            <a:r>
              <a:rPr lang="en-US" dirty="0"/>
              <a:t>Troops earn more funds for activities and adventures.</a:t>
            </a:r>
            <a:endParaRPr lang="en-US">
              <a:ea typeface="Calibri"/>
              <a:cs typeface="Calibri"/>
            </a:endParaRPr>
          </a:p>
          <a:p>
            <a:pPr marL="171450" indent="-171450">
              <a:buFont typeface="Arial"/>
              <a:buChar char="•"/>
            </a:pPr>
            <a:r>
              <a:rPr lang="en-US" dirty="0"/>
              <a:t>Girls gain new skills and confidence that last a lifetime.</a:t>
            </a:r>
            <a:endParaRPr lang="en-US">
              <a:ea typeface="Calibri"/>
              <a:cs typeface="Calibri"/>
            </a:endParaRPr>
          </a:p>
          <a:p>
            <a:pPr marL="171450" indent="-171450">
              <a:buFont typeface="Arial"/>
              <a:buChar char="•"/>
            </a:pPr>
            <a:r>
              <a:rPr lang="en-US" dirty="0"/>
              <a:t>Families feel more connected and engaged.</a:t>
            </a:r>
            <a:endParaRPr lang="en-US">
              <a:ea typeface="Calibri"/>
              <a:cs typeface="Calibri"/>
            </a:endParaRPr>
          </a:p>
          <a:p>
            <a:pPr marL="171450" indent="-171450">
              <a:buFont typeface="Arial"/>
              <a:buChar char="•"/>
            </a:pPr>
            <a:r>
              <a:rPr lang="en-US" dirty="0"/>
              <a:t>And most importantly, we’re building an even stronger Girl Scout community across all of our counties.</a:t>
            </a:r>
            <a:endParaRPr lang="en-US">
              <a:ea typeface="Calibri"/>
              <a:cs typeface="Calibri"/>
            </a:endParaRPr>
          </a:p>
          <a:p>
            <a:pPr marL="171450" indent="-171450">
              <a:buFont typeface="Arial"/>
              <a:buChar char="•"/>
            </a:pPr>
            <a:endParaRPr lang="en-US">
              <a:ea typeface="Calibri"/>
              <a:cs typeface="Calibri"/>
            </a:endParaRPr>
          </a:p>
          <a:p>
            <a:r>
              <a:rPr lang="en-US" dirty="0"/>
              <a:t>The Fall Program kicks off on September 15. So let’s talk about some simple and creative ways we can encourage more troops to join in and help us reach this exciting goal.</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C4AF6892-DF19-0167-1FAB-D1BAEED9A03E}"/>
              </a:ext>
            </a:extLst>
          </p:cNvPr>
          <p:cNvSpPr>
            <a:spLocks noGrp="1"/>
          </p:cNvSpPr>
          <p:nvPr>
            <p:ph type="sldNum" sz="quarter" idx="5"/>
          </p:nvPr>
        </p:nvSpPr>
        <p:spPr/>
        <p:txBody>
          <a:bodyPr/>
          <a:lstStyle/>
          <a:p>
            <a:fld id="{8CBCB34E-50E2-40A4-B161-B712AA98D072}" type="slidenum">
              <a:t>17</a:t>
            </a:fld>
            <a:endParaRPr lang="en-US"/>
          </a:p>
        </p:txBody>
      </p:sp>
    </p:spTree>
    <p:extLst>
      <p:ext uri="{BB962C8B-B14F-4D97-AF65-F5344CB8AC3E}">
        <p14:creationId xmlns:p14="http://schemas.microsoft.com/office/powerpoint/2010/main" val="212814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F7D62-A687-89C1-056C-CD32DF3B3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40782-8203-46B7-A512-189D1879A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474CA-EFBD-058D-8598-89D662C944EB}"/>
              </a:ext>
            </a:extLst>
          </p:cNvPr>
          <p:cNvSpPr>
            <a:spLocks noGrp="1"/>
          </p:cNvSpPr>
          <p:nvPr>
            <p:ph type="body" idx="1"/>
          </p:nvPr>
        </p:nvSpPr>
        <p:spPr/>
        <p:txBody>
          <a:bodyPr/>
          <a:lstStyle/>
          <a:p>
            <a:r>
              <a:rPr lang="en-US" dirty="0"/>
              <a:t>You are probably asking yourself, "how can I help?" "how do I encourage more troops to participate?" As service unit and troop volunteers, you are the key to reaching that goal of 1,000 more girls. </a:t>
            </a:r>
          </a:p>
          <a:p>
            <a:endParaRPr lang="en-US"/>
          </a:p>
          <a:p>
            <a:r>
              <a:rPr lang="en-US" dirty="0"/>
              <a:t>The first thing I want to recommend is that each of you </a:t>
            </a:r>
            <a:r>
              <a:rPr lang="en-US" i="0" dirty="0"/>
              <a:t>join </a:t>
            </a:r>
            <a:r>
              <a:rPr lang="en-US" i="0" dirty="0" err="1"/>
              <a:t>Rallyhood</a:t>
            </a:r>
            <a:r>
              <a:rPr lang="en-US" i="0" dirty="0"/>
              <a:t>. </a:t>
            </a:r>
            <a:r>
              <a:rPr lang="en-US" dirty="0"/>
              <a:t>You’ll receive an invitation the first week of September, as was mentioned earlier.</a:t>
            </a:r>
            <a:endParaRPr lang="en-US" dirty="0">
              <a:ea typeface="Calibri"/>
              <a:cs typeface="Calibri"/>
            </a:endParaRPr>
          </a:p>
          <a:p>
            <a:endParaRPr lang="en-US"/>
          </a:p>
          <a:p>
            <a:r>
              <a:rPr lang="en-US" dirty="0"/>
              <a:t>By joining </a:t>
            </a:r>
            <a:r>
              <a:rPr lang="en-US" dirty="0" err="1"/>
              <a:t>Rallyhood</a:t>
            </a:r>
            <a:r>
              <a:rPr lang="en-US" dirty="0"/>
              <a:t>, you’ll not only get direct updates and materials from staff, but you’ll also be able to connect with other service unit and troop volunteers. This creates a space to share ideas, activity guides, and best practices that can encourage more troop participation.</a:t>
            </a:r>
            <a:endParaRPr lang="en-US" dirty="0">
              <a:ea typeface="Calibri"/>
              <a:cs typeface="Calibri"/>
            </a:endParaRPr>
          </a:p>
          <a:p>
            <a:endParaRPr lang="en-US"/>
          </a:p>
          <a:p>
            <a:endParaRPr lang="en-US"/>
          </a:p>
          <a:p>
            <a:endParaRPr lang="en-US"/>
          </a:p>
          <a:p>
            <a:endParaRPr lang="en-US">
              <a:ea typeface="Calibri"/>
              <a:cs typeface="Calibri"/>
            </a:endParaRPr>
          </a:p>
          <a:p>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F4FB5620-41BC-0FC2-B461-22EAA6F7BEF2}"/>
              </a:ext>
            </a:extLst>
          </p:cNvPr>
          <p:cNvSpPr>
            <a:spLocks noGrp="1"/>
          </p:cNvSpPr>
          <p:nvPr>
            <p:ph type="sldNum" sz="quarter" idx="5"/>
          </p:nvPr>
        </p:nvSpPr>
        <p:spPr/>
        <p:txBody>
          <a:bodyPr/>
          <a:lstStyle/>
          <a:p>
            <a:fld id="{8CBCB34E-50E2-40A4-B161-B712AA98D072}" type="slidenum">
              <a:t>18</a:t>
            </a:fld>
            <a:endParaRPr lang="en-US"/>
          </a:p>
        </p:txBody>
      </p:sp>
    </p:spTree>
    <p:extLst>
      <p:ext uri="{BB962C8B-B14F-4D97-AF65-F5344CB8AC3E}">
        <p14:creationId xmlns:p14="http://schemas.microsoft.com/office/powerpoint/2010/main" val="262422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C7E8-B0B7-D535-6DF3-446838AFB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183B1-0762-AB33-F396-5E8B4786AB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2B251-DDF2-B66A-DFAF-0A44C1D0FE4F}"/>
              </a:ext>
            </a:extLst>
          </p:cNvPr>
          <p:cNvSpPr>
            <a:spLocks noGrp="1"/>
          </p:cNvSpPr>
          <p:nvPr>
            <p:ph type="body" idx="1"/>
          </p:nvPr>
        </p:nvSpPr>
        <p:spPr/>
        <p:txBody>
          <a:bodyPr/>
          <a:lstStyle/>
          <a:p>
            <a:r>
              <a:rPr lang="en-US" dirty="0"/>
              <a:t>We’re also developing several new guides to support you and your troops. One exciting resource is our Badge Guide, which goes hand-in-hand with the Fall Product Program. It’s organized by age level and highlights specific badges girls can earn alongside their Fall Product Program rewards. This makes it easier for troop leaders to fold the program into regular meetings and badge work. All of these guides will be available on </a:t>
            </a:r>
            <a:r>
              <a:rPr lang="en-US" dirty="0" err="1"/>
              <a:t>Rallyhood</a:t>
            </a:r>
            <a:r>
              <a:rPr lang="en-US" dirty="0"/>
              <a:t>.</a:t>
            </a:r>
            <a:endParaRPr lang="en-US" dirty="0">
              <a:ea typeface="Calibri"/>
              <a:cs typeface="Calibri"/>
            </a:endParaRPr>
          </a:p>
          <a:p>
            <a:endParaRPr lang="en-US">
              <a:ea typeface="Calibri"/>
              <a:cs typeface="Calibri"/>
            </a:endParaRPr>
          </a:p>
          <a:p>
            <a:r>
              <a:rPr lang="en-US" dirty="0"/>
              <a:t>Here’s how it works: girls automatically earn the badges you see on the left of the screen when they reach participation goals during the Fall Program. But leaders can go further by using the guide to connect the program with </a:t>
            </a:r>
            <a:r>
              <a:rPr lang="en-US" i="1" dirty="0"/>
              <a:t>additional</a:t>
            </a:r>
            <a:r>
              <a:rPr lang="en-US" dirty="0"/>
              <a:t> badges.</a:t>
            </a:r>
            <a:endParaRPr lang="en-US" dirty="0">
              <a:ea typeface="Calibri"/>
              <a:cs typeface="Calibri"/>
            </a:endParaRPr>
          </a:p>
          <a:p>
            <a:endParaRPr lang="en-US"/>
          </a:p>
          <a:p>
            <a:r>
              <a:rPr lang="en-US" dirty="0"/>
              <a:t>For today’s example, I’m sharing the Junior Troop Meeting Plan. This plan shows how the Fall Program aligns with badge work—specifically, how Juniors can work toward their Budget Maker badge while participating. The guide even includes helpful tips and activity suggestions to make it simple for leaders to bring these connections to life.</a:t>
            </a:r>
            <a:endParaRPr lang="en-US" dirty="0">
              <a:ea typeface="Calibri"/>
              <a:cs typeface="Calibri"/>
            </a:endParaRPr>
          </a:p>
          <a:p>
            <a:endParaRPr lang="en-US">
              <a:ea typeface="Calibri"/>
              <a:cs typeface="Calibri"/>
            </a:endParaRPr>
          </a:p>
          <a:p>
            <a:r>
              <a:rPr lang="en-US" dirty="0"/>
              <a:t>And the best part? By participating in the Fall Product Program, troops earn funds that can immediately be used to cover the cost of those badges—so girls aren’t just earning them, they’re helping pay for them too.</a:t>
            </a:r>
            <a:endParaRPr lang="en-US" dirty="0">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p>
          <a:p>
            <a:endParaRPr lang="en-US">
              <a:ea typeface="Calibri"/>
              <a:cs typeface="Calibri"/>
            </a:endParaRPr>
          </a:p>
          <a:p>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40D55025-95D9-5259-B351-A1DE8214FEE6}"/>
              </a:ext>
            </a:extLst>
          </p:cNvPr>
          <p:cNvSpPr>
            <a:spLocks noGrp="1"/>
          </p:cNvSpPr>
          <p:nvPr>
            <p:ph type="sldNum" sz="quarter" idx="5"/>
          </p:nvPr>
        </p:nvSpPr>
        <p:spPr/>
        <p:txBody>
          <a:bodyPr/>
          <a:lstStyle/>
          <a:p>
            <a:fld id="{8CBCB34E-50E2-40A4-B161-B712AA98D072}" type="slidenum">
              <a:t>19</a:t>
            </a:fld>
            <a:endParaRPr lang="en-US"/>
          </a:p>
        </p:txBody>
      </p:sp>
    </p:spTree>
    <p:extLst>
      <p:ext uri="{BB962C8B-B14F-4D97-AF65-F5344CB8AC3E}">
        <p14:creationId xmlns:p14="http://schemas.microsoft.com/office/powerpoint/2010/main" val="44234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troop earns their own proceeds, but the service unit also earns funds when more troops participate. Those service unit funds can be put right back into supporting girls. For example, they could help cover the cost of a year-end celebration, awards banquet, or other special events.</a:t>
            </a:r>
            <a:endParaRPr lang="en-US" dirty="0">
              <a:solidFill>
                <a:srgbClr val="444444"/>
              </a:solidFill>
            </a:endParaRPr>
          </a:p>
          <a:p>
            <a:endParaRPr lang="en-US" dirty="0">
              <a:solidFill>
                <a:srgbClr val="444444"/>
              </a:solidFill>
            </a:endParaRPr>
          </a:p>
          <a:p>
            <a:r>
              <a:rPr lang="en-US"/>
              <a:t>This makes the Fall Product Program not just a fundraiser, but a way to build community within each of your individual Service Units and provides experiences for all of our girls.</a:t>
            </a:r>
            <a:endParaRPr lang="en-US" dirty="0">
              <a:solidFill>
                <a:srgbClr val="444444"/>
              </a:solidFill>
            </a:endParaRPr>
          </a:p>
          <a:p>
            <a:endParaRPr lang="en-US" dirty="0">
              <a:solidFill>
                <a:srgbClr val="444444"/>
              </a:solidFill>
            </a:endParaRPr>
          </a:p>
          <a:p>
            <a:r>
              <a:rPr lang="en-US"/>
              <a:t>And it’s simple! Troops can choose to participate fully, or even just online. If a volunteer prefers not to handle money, the online-only option is perfect. Just asking each girl to send 10–20 emails can make a big difference. Small steps like that add up quickly across an entire service unit.</a:t>
            </a:r>
            <a:endParaRPr lang="en-US" dirty="0">
              <a:solidFill>
                <a:srgbClr val="444444"/>
              </a:solidFill>
            </a:endParaRPr>
          </a:p>
          <a:p>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20</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3406C-5637-5D64-6093-C94650CF4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B0E10-132D-3007-5D07-ADB1209B1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978C7-D3BD-B377-4ACA-3234238D342E}"/>
              </a:ext>
            </a:extLst>
          </p:cNvPr>
          <p:cNvSpPr>
            <a:spLocks noGrp="1"/>
          </p:cNvSpPr>
          <p:nvPr>
            <p:ph type="body" idx="1"/>
          </p:nvPr>
        </p:nvSpPr>
        <p:spPr/>
        <p:txBody>
          <a:bodyPr/>
          <a:lstStyle/>
          <a:p>
            <a:r>
              <a:rPr lang="en-US" b="0">
                <a:ea typeface="Calibri"/>
                <a:cs typeface="Calibri"/>
              </a:rPr>
              <a:t>Fall also means FUN at Girl Scouts. Be sure to check out our program calendar on our website and encourage your troops to begin registering for their Fall activities. </a:t>
            </a:r>
            <a:r>
              <a:rPr lang="en-US" sz="2400" b="0" spc="59">
                <a:ea typeface="+mn-lt"/>
                <a:cs typeface="+mn-lt"/>
              </a:rPr>
              <a:t>You can search the calendar on our website at any time for upcoming programs by activity, date, programming level and more. </a:t>
            </a:r>
            <a:endParaRPr lang="en-US"/>
          </a:p>
          <a:p>
            <a:endParaRPr lang="en-US" sz="2400" b="0" spc="59">
              <a:ea typeface="+mn-lt"/>
              <a:cs typeface="+mn-lt"/>
            </a:endParaRPr>
          </a:p>
          <a:p>
            <a:r>
              <a:rPr lang="en-US" sz="2400" b="0" spc="59" dirty="0">
                <a:ea typeface="+mn-lt"/>
                <a:cs typeface="+mn-lt"/>
              </a:rPr>
              <a:t>For example, you can see if you search by Cadette level, all the events for our Cadette Girl Scouts show up in list form. </a:t>
            </a:r>
          </a:p>
          <a:p>
            <a:endParaRPr lang="en-US" sz="2400" b="0" spc="59">
              <a:ea typeface="+mn-lt"/>
              <a:cs typeface="+mn-lt"/>
            </a:endParaRPr>
          </a:p>
          <a:p>
            <a:r>
              <a:rPr lang="en-US" sz="2400" b="0" spc="59" dirty="0">
                <a:ea typeface="+mn-lt"/>
                <a:cs typeface="+mn-lt"/>
              </a:rPr>
              <a:t>Some events for all Girl Scouts to sign up for now are the </a:t>
            </a:r>
            <a:r>
              <a:rPr lang="en-US" sz="2400" b="0" spc="59" dirty="0" err="1">
                <a:ea typeface="+mn-lt"/>
                <a:cs typeface="+mn-lt"/>
              </a:rPr>
              <a:t>Keyauwee</a:t>
            </a:r>
            <a:r>
              <a:rPr lang="en-US" sz="2400" b="0" spc="59" dirty="0">
                <a:ea typeface="+mn-lt"/>
                <a:cs typeface="+mn-lt"/>
              </a:rPr>
              <a:t> 80</a:t>
            </a:r>
            <a:r>
              <a:rPr lang="en-US" sz="2400" b="0" spc="59" baseline="30000" dirty="0">
                <a:ea typeface="+mn-lt"/>
                <a:cs typeface="+mn-lt"/>
              </a:rPr>
              <a:t>th</a:t>
            </a:r>
            <a:r>
              <a:rPr lang="en-US" sz="2400" b="0" spc="59" dirty="0">
                <a:ea typeface="+mn-lt"/>
                <a:cs typeface="+mn-lt"/>
              </a:rPr>
              <a:t> Birthday, Girl Scouts Love State Parks, International Day of the Girl, an assortment of Circle C programs and more. Events are being added every day right now so keep checking back. </a:t>
            </a:r>
            <a:endParaRPr lang="en-US" b="0" dirty="0"/>
          </a:p>
        </p:txBody>
      </p:sp>
      <p:sp>
        <p:nvSpPr>
          <p:cNvPr id="4" name="Slide Number Placeholder 3">
            <a:extLst>
              <a:ext uri="{FF2B5EF4-FFF2-40B4-BE49-F238E27FC236}">
                <a16:creationId xmlns:a16="http://schemas.microsoft.com/office/drawing/2014/main" id="{831E515B-746B-D391-94EA-68EA0304A612}"/>
              </a:ext>
            </a:extLst>
          </p:cNvPr>
          <p:cNvSpPr>
            <a:spLocks noGrp="1"/>
          </p:cNvSpPr>
          <p:nvPr>
            <p:ph type="sldNum" sz="quarter" idx="5"/>
          </p:nvPr>
        </p:nvSpPr>
        <p:spPr/>
        <p:txBody>
          <a:bodyPr/>
          <a:lstStyle/>
          <a:p>
            <a:fld id="{8CBCB34E-50E2-40A4-B161-B712AA98D072}" type="slidenum">
              <a:rPr lang="en-US"/>
              <a:t>21</a:t>
            </a:fld>
            <a:endParaRPr lang="en-US"/>
          </a:p>
        </p:txBody>
      </p:sp>
    </p:spTree>
    <p:extLst>
      <p:ext uri="{BB962C8B-B14F-4D97-AF65-F5344CB8AC3E}">
        <p14:creationId xmlns:p14="http://schemas.microsoft.com/office/powerpoint/2010/main" val="129103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have seen early this month, we are proud to introduce the </a:t>
            </a:r>
            <a:r>
              <a:rPr lang="en-US" i="1" dirty="0"/>
              <a:t>Road Map to a Great Year patch program.</a:t>
            </a:r>
            <a:r>
              <a:rPr lang="en-US" dirty="0"/>
              <a:t> This guide is here to support troop leaders through a successful year—from meetings and badge work to special events and traditions. Even better, each year that your troop completes the road map, you'll earn a unique souvenir patch! Whether you are brand new or a returning leader, the Road Map is a great tool to guide your journey and make every Girl Scout year one to remember. This patch replaces our Outstanding Troop Award. </a:t>
            </a:r>
            <a:endParaRPr lang="en-US" dirty="0">
              <a:solidFill>
                <a:srgbClr val="444444"/>
              </a:solidFill>
            </a:endParaRPr>
          </a:p>
          <a:p>
            <a:pPr marL="0" indent="0">
              <a:buFont typeface="Symbol,Sans-Serif"/>
              <a:buNone/>
            </a:pPr>
            <a:endParaRPr lang="en-US"/>
          </a:p>
          <a:p>
            <a:pPr marL="0" indent="0">
              <a:buFont typeface="Symbol,Sans-Serif"/>
              <a:buNone/>
            </a:pPr>
            <a:r>
              <a:rPr lang="en-US" dirty="0"/>
              <a:t>For new, first year troops - Get ready for a year filled with connections, adventure, and fun through </a:t>
            </a:r>
            <a:r>
              <a:rPr lang="en-US" i="1" dirty="0"/>
              <a:t>The Girl Scout Adventure – My First Year patch</a:t>
            </a:r>
            <a:r>
              <a:rPr lang="en-US" dirty="0"/>
              <a:t>!</a:t>
            </a:r>
            <a:br>
              <a:rPr lang="en-US" dirty="0">
                <a:cs typeface="+mn-lt"/>
              </a:rPr>
            </a:br>
            <a:r>
              <a:rPr lang="en-US" dirty="0"/>
              <a:t>Created especially for first-year Daisy and Brownie troops, this program brings the Girl Scout Law to life with monthly activities that foster friendship, teamwork, and community.</a:t>
            </a:r>
            <a:endParaRPr lang="en-US" dirty="0">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22</a:t>
            </a:fld>
            <a:endParaRPr lang="en-US"/>
          </a:p>
        </p:txBody>
      </p:sp>
    </p:spTree>
    <p:extLst>
      <p:ext uri="{BB962C8B-B14F-4D97-AF65-F5344CB8AC3E}">
        <p14:creationId xmlns:p14="http://schemas.microsoft.com/office/powerpoint/2010/main" val="65471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6E11-5910-656F-9061-5A86F08FD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347FC-B2CC-D8DF-CA47-875ACCD4D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666A5-B299-6539-9650-471D793054C9}"/>
              </a:ext>
            </a:extLst>
          </p:cNvPr>
          <p:cNvSpPr>
            <a:spLocks noGrp="1"/>
          </p:cNvSpPr>
          <p:nvPr>
            <p:ph type="body" idx="1"/>
          </p:nvPr>
        </p:nvSpPr>
        <p:spPr/>
        <p:txBody>
          <a:bodyPr/>
          <a:lstStyle/>
          <a:p>
            <a:r>
              <a:rPr lang="en-US" dirty="0"/>
              <a:t>Our current MY25 numbers are 6,302 girl members and 4,635 adult members, which includes all volunteers and lifetime members. That puts our total membership number for P2P at 10,937. We are around 5 ½ percent down in girls and down around 8% of adults from last year. For 2026, we have set a Girl Membership Goal of 6500 girls and starting approximately 150 new troops. As of today, we are at 3,331 girls (or 51.2% to our goal).</a:t>
            </a:r>
          </a:p>
        </p:txBody>
      </p:sp>
      <p:sp>
        <p:nvSpPr>
          <p:cNvPr id="4" name="Slide Number Placeholder 3">
            <a:extLst>
              <a:ext uri="{FF2B5EF4-FFF2-40B4-BE49-F238E27FC236}">
                <a16:creationId xmlns:a16="http://schemas.microsoft.com/office/drawing/2014/main" id="{D1A15632-3314-29D2-688C-90EAC2EFA65E}"/>
              </a:ext>
            </a:extLst>
          </p:cNvPr>
          <p:cNvSpPr>
            <a:spLocks noGrp="1"/>
          </p:cNvSpPr>
          <p:nvPr>
            <p:ph type="sldNum" sz="quarter" idx="5"/>
          </p:nvPr>
        </p:nvSpPr>
        <p:spPr/>
        <p:txBody>
          <a:bodyPr/>
          <a:lstStyle/>
          <a:p>
            <a:fld id="{8CBCB34E-50E2-40A4-B161-B712AA98D072}" type="slidenum">
              <a:rPr lang="en-US"/>
              <a:t>23</a:t>
            </a:fld>
            <a:endParaRPr lang="en-US"/>
          </a:p>
        </p:txBody>
      </p:sp>
    </p:spTree>
    <p:extLst>
      <p:ext uri="{BB962C8B-B14F-4D97-AF65-F5344CB8AC3E}">
        <p14:creationId xmlns:p14="http://schemas.microsoft.com/office/powerpoint/2010/main" val="132911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24</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a:t>25</a:t>
            </a:fld>
            <a:endParaRPr lang="en-US"/>
          </a:p>
        </p:txBody>
      </p:sp>
    </p:spTree>
    <p:extLst>
      <p:ext uri="{BB962C8B-B14F-4D97-AF65-F5344CB8AC3E}">
        <p14:creationId xmlns:p14="http://schemas.microsoft.com/office/powerpoint/2010/main" val="3400943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26</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27</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28</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29</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attended our Volunteer Conference on August 2 this will be a slight repeat for you but we do have some more information on our timeline for on-boarding onto </a:t>
            </a:r>
            <a:r>
              <a:rPr lang="en-US" dirty="0" err="1"/>
              <a:t>Rallyhood</a:t>
            </a:r>
            <a:r>
              <a:rPr lang="en-US" dirty="0"/>
              <a:t>. For those of you who were not able to make the Conference, let me introduce you to </a:t>
            </a:r>
            <a:r>
              <a:rPr lang="en-US" dirty="0" err="1"/>
              <a:t>Rallyhood</a:t>
            </a:r>
            <a:r>
              <a:rPr lang="en-US" dirty="0"/>
              <a:t>!</a:t>
            </a:r>
            <a:endParaRPr lang="en-US" dirty="0">
              <a:ea typeface="Calibri"/>
              <a:cs typeface="Calibri"/>
            </a:endParaRPr>
          </a:p>
          <a:p>
            <a:endParaRPr lang="en-US" dirty="0"/>
          </a:p>
          <a:p>
            <a:r>
              <a:rPr lang="en-US" dirty="0"/>
              <a:t>We as a council, as I know you as Service Teams and as troops, have been looking for a better way to keep everyone connected.</a:t>
            </a:r>
            <a:endParaRPr lang="en-US" dirty="0">
              <a:ea typeface="Calibri"/>
              <a:cs typeface="Calibri"/>
            </a:endParaRPr>
          </a:p>
          <a:p>
            <a:endParaRPr lang="en-US" dirty="0"/>
          </a:p>
          <a:p>
            <a:r>
              <a:rPr lang="en-US" dirty="0" err="1"/>
              <a:t>Rallyhood</a:t>
            </a:r>
            <a:r>
              <a:rPr lang="en-US" dirty="0"/>
              <a:t> is your central hub for private communication between troops, service units and families!</a:t>
            </a:r>
            <a:endParaRPr lang="en-US" dirty="0">
              <a:ea typeface="Calibri"/>
              <a:cs typeface="Calibri"/>
            </a:endParaRPr>
          </a:p>
          <a:p>
            <a:r>
              <a:rPr lang="en-US" dirty="0"/>
              <a:t>Every service unit has its own rally.</a:t>
            </a:r>
            <a:br>
              <a:rPr lang="en-US" dirty="0">
                <a:cs typeface="+mn-lt"/>
              </a:rPr>
            </a:br>
            <a:r>
              <a:rPr lang="en-US" dirty="0"/>
              <a:t>Every troop has one too.</a:t>
            </a:r>
            <a:endParaRPr lang="en-US" dirty="0">
              <a:ea typeface="Calibri"/>
              <a:cs typeface="Calibri"/>
            </a:endParaRPr>
          </a:p>
          <a:p>
            <a:endParaRPr lang="en-US" dirty="0"/>
          </a:p>
          <a:p>
            <a:r>
              <a:rPr lang="en-US" dirty="0"/>
              <a:t>Each rally includes:</a:t>
            </a:r>
            <a:endParaRPr lang="en-US" dirty="0">
              <a:ea typeface="Calibri"/>
              <a:cs typeface="Calibri"/>
            </a:endParaRPr>
          </a:p>
          <a:p>
            <a:r>
              <a:rPr lang="en-US" dirty="0"/>
              <a:t>A message wall for updates</a:t>
            </a:r>
            <a:endParaRPr lang="en-US" dirty="0">
              <a:ea typeface="Calibri"/>
              <a:cs typeface="Calibri"/>
            </a:endParaRPr>
          </a:p>
          <a:p>
            <a:r>
              <a:rPr lang="en-US" dirty="0"/>
              <a:t>A calendar to stay organized</a:t>
            </a:r>
            <a:endParaRPr lang="en-US" dirty="0">
              <a:ea typeface="Calibri"/>
              <a:cs typeface="Calibri"/>
            </a:endParaRPr>
          </a:p>
          <a:p>
            <a:r>
              <a:rPr lang="en-US" dirty="0"/>
              <a:t>Secure payment collection options</a:t>
            </a:r>
            <a:endParaRPr lang="en-US" dirty="0">
              <a:ea typeface="Calibri"/>
              <a:cs typeface="Calibri"/>
            </a:endParaRPr>
          </a:p>
          <a:p>
            <a:r>
              <a:rPr lang="en-US" dirty="0"/>
              <a:t>A photo gallery</a:t>
            </a:r>
            <a:endParaRPr lang="en-US" dirty="0">
              <a:ea typeface="Calibri"/>
              <a:cs typeface="Calibri"/>
            </a:endParaRPr>
          </a:p>
          <a:p>
            <a:r>
              <a:rPr lang="en-US" dirty="0"/>
              <a:t>Document storage</a:t>
            </a:r>
            <a:endParaRPr lang="en-US" dirty="0">
              <a:ea typeface="Calibri"/>
              <a:cs typeface="Calibri"/>
            </a:endParaRPr>
          </a:p>
          <a:p>
            <a:r>
              <a:rPr lang="en-US" dirty="0"/>
              <a:t>A go-to section for your most-used links</a:t>
            </a:r>
            <a:br>
              <a:rPr lang="en-US" dirty="0">
                <a:cs typeface="+mn-lt"/>
              </a:rPr>
            </a:br>
            <a:r>
              <a:rPr lang="en-US" dirty="0"/>
              <a:t>…and more!</a:t>
            </a:r>
            <a:endParaRPr lang="en-US" dirty="0">
              <a:ea typeface="Calibri"/>
              <a:cs typeface="Calibri"/>
            </a:endParaRPr>
          </a:p>
          <a:p>
            <a:endParaRPr lang="en-US" dirty="0"/>
          </a:p>
          <a:p>
            <a:r>
              <a:rPr lang="en-US" dirty="0"/>
              <a:t>Troop leaders will personally invite families to join their troop’s rally.</a:t>
            </a:r>
            <a:endParaRPr lang="en-US" dirty="0">
              <a:ea typeface="Calibri"/>
              <a:cs typeface="Calibri"/>
            </a:endParaRPr>
          </a:p>
          <a:p>
            <a:r>
              <a:rPr lang="en-US" dirty="0"/>
              <a:t>Coming next week — invitations for Troop Fall Product and Service Unit Fall Product rallies!</a:t>
            </a:r>
            <a:endParaRPr lang="en-US" dirty="0">
              <a:ea typeface="Calibri"/>
              <a:cs typeface="Calibri"/>
            </a:endParaRPr>
          </a:p>
          <a:p>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4</a:t>
            </a:fld>
            <a:endParaRPr lang="en-US"/>
          </a:p>
        </p:txBody>
      </p:sp>
    </p:spTree>
    <p:extLst>
      <p:ext uri="{BB962C8B-B14F-4D97-AF65-F5344CB8AC3E}">
        <p14:creationId xmlns:p14="http://schemas.microsoft.com/office/powerpoint/2010/main" val="15734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Rallies are also coming for all Troop Leaders, too, to join the conversation around your program level.</a:t>
            </a:r>
            <a:endParaRPr lang="en-US" b="0" dirty="0">
              <a:ea typeface="Calibri"/>
              <a:cs typeface="Calibri"/>
            </a:endParaRPr>
          </a:p>
          <a:p>
            <a:endParaRPr lang="en-US" b="0" dirty="0"/>
          </a:p>
          <a:p>
            <a:r>
              <a:rPr lang="en-US" b="0" dirty="0"/>
              <a:t>But that’s not all!</a:t>
            </a:r>
            <a:endParaRPr lang="en-US" b="0" dirty="0">
              <a:ea typeface="Calibri"/>
              <a:cs typeface="Calibri"/>
            </a:endParaRPr>
          </a:p>
          <a:p>
            <a:r>
              <a:rPr lang="en-US" b="0" dirty="0"/>
              <a:t>We’re also launching Rallies for Outdoors, Highest Awards, and much more!</a:t>
            </a:r>
          </a:p>
          <a:p>
            <a:endParaRPr lang="en-US" b="0" dirty="0"/>
          </a:p>
          <a:p>
            <a:r>
              <a:rPr lang="en-US" b="0" dirty="0"/>
              <a:t>Now here’s what you need to do:</a:t>
            </a:r>
          </a:p>
          <a:p>
            <a:r>
              <a:rPr lang="en-US" b="0" dirty="0"/>
              <a:t>➡️ Accept every invitation to each Rally that applies to your role — that’s how you join the conversation.</a:t>
            </a:r>
            <a:br>
              <a:rPr lang="en-US" b="0" dirty="0">
                <a:cs typeface="+mn-lt"/>
              </a:rPr>
            </a:br>
            <a:r>
              <a:rPr lang="en-US" b="0" dirty="0"/>
              <a:t>➡️ Request to join the Rallies you're interested in and qualified for.</a:t>
            </a:r>
          </a:p>
          <a:p>
            <a:r>
              <a:rPr lang="en-US" b="0" dirty="0"/>
              <a:t>This will help keep communication streamlined, organized, and accessible.</a:t>
            </a:r>
          </a:p>
          <a:p>
            <a:endParaRPr lang="en-US" b="0" dirty="0"/>
          </a:p>
          <a:p>
            <a:r>
              <a:rPr lang="en-US" b="0" dirty="0" err="1"/>
              <a:t>Rallyhood</a:t>
            </a:r>
            <a:r>
              <a:rPr lang="en-US" b="0" dirty="0"/>
              <a:t> will become our primary communication tool.</a:t>
            </a:r>
            <a:br>
              <a:rPr lang="en-US" b="0" dirty="0">
                <a:cs typeface="+mn-lt"/>
              </a:rPr>
            </a:br>
            <a:r>
              <a:rPr lang="en-US" b="0" dirty="0"/>
              <a:t>Just one login — no more digging through the website to find what you need.</a:t>
            </a:r>
          </a:p>
          <a:p>
            <a:r>
              <a:rPr lang="en-US" b="0" dirty="0"/>
              <a:t>Everything will be in one place — clear, easy, and connected.</a:t>
            </a:r>
          </a:p>
        </p:txBody>
      </p:sp>
      <p:sp>
        <p:nvSpPr>
          <p:cNvPr id="4" name="Slide Number Placeholder 3"/>
          <p:cNvSpPr>
            <a:spLocks noGrp="1"/>
          </p:cNvSpPr>
          <p:nvPr>
            <p:ph type="sldNum" sz="quarter" idx="5"/>
          </p:nvPr>
        </p:nvSpPr>
        <p:spPr/>
        <p:txBody>
          <a:bodyPr/>
          <a:lstStyle/>
          <a:p>
            <a:fld id="{8CBCB34E-50E2-40A4-B161-B712AA98D072}" type="slidenum">
              <a:rPr lang="en-US" smtClean="0"/>
              <a:t>5</a:t>
            </a:fld>
            <a:endParaRPr lang="en-US"/>
          </a:p>
        </p:txBody>
      </p:sp>
    </p:spTree>
    <p:extLst>
      <p:ext uri="{BB962C8B-B14F-4D97-AF65-F5344CB8AC3E}">
        <p14:creationId xmlns:p14="http://schemas.microsoft.com/office/powerpoint/2010/main" val="231953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Want to learn how to be an ADMIN for your Service Unit Rallies or your Troop Rally?</a:t>
            </a:r>
            <a:br>
              <a:rPr lang="en-US" b="0" dirty="0">
                <a:cs typeface="+mn-lt"/>
              </a:rPr>
            </a:br>
            <a:r>
              <a:rPr lang="en-US" b="0" dirty="0"/>
              <a:t>Troop Leadership and Service Unit Specialists—watch your inbox! Admin Training invites are going out over the next two weeks.</a:t>
            </a:r>
            <a:endParaRPr lang="en-US" b="0" dirty="0">
              <a:ea typeface="Calibri"/>
              <a:cs typeface="Calibri"/>
            </a:endParaRPr>
          </a:p>
          <a:p>
            <a:r>
              <a:rPr lang="en-US" b="0" dirty="0"/>
              <a:t>The training session is happening on September 18, from 8–9 p.m.</a:t>
            </a:r>
            <a:br>
              <a:rPr lang="en-US" b="0" dirty="0">
                <a:cs typeface="+mn-lt"/>
              </a:rPr>
            </a:br>
            <a:r>
              <a:rPr lang="en-US" b="0" dirty="0"/>
              <a:t>Can’t make it? Don’t worry—it will be recorded!</a:t>
            </a:r>
          </a:p>
          <a:p>
            <a:r>
              <a:rPr lang="en-US" b="0" dirty="0"/>
              <a:t>Remember to accept your invitations to the “Welcome Volunteers” Rally!</a:t>
            </a:r>
            <a:br>
              <a:rPr lang="en-US" b="0" dirty="0">
                <a:cs typeface="+mn-lt"/>
              </a:rPr>
            </a:br>
            <a:r>
              <a:rPr lang="en-US" b="0" dirty="0"/>
              <a:t>You’ll also receive invites to Level Rallies, SU Team Rallies, and more.</a:t>
            </a:r>
            <a:br>
              <a:rPr lang="en-US" b="0" dirty="0">
                <a:cs typeface="+mn-lt"/>
              </a:rPr>
            </a:br>
            <a:r>
              <a:rPr lang="en-US" b="0" dirty="0"/>
              <a:t>Accept now to make sure you’re part of the conversation from the start.</a:t>
            </a:r>
          </a:p>
          <a:p>
            <a:r>
              <a:rPr lang="en-US" b="0" dirty="0"/>
              <a:t>And don’t forget—the “Welcome Volunteers” Rally is the perfect place to ask and answer questions!</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6</a:t>
            </a:fld>
            <a:endParaRPr lang="en-US"/>
          </a:p>
        </p:txBody>
      </p:sp>
    </p:spTree>
    <p:extLst>
      <p:ext uri="{BB962C8B-B14F-4D97-AF65-F5344CB8AC3E}">
        <p14:creationId xmlns:p14="http://schemas.microsoft.com/office/powerpoint/2010/main" val="362955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shift gears to the Delegate Process here at GSCP2P.</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7</a:t>
            </a:fld>
            <a:endParaRPr lang="en-US"/>
          </a:p>
        </p:txBody>
      </p:sp>
    </p:spTree>
    <p:extLst>
      <p:ext uri="{BB962C8B-B14F-4D97-AF65-F5344CB8AC3E}">
        <p14:creationId xmlns:p14="http://schemas.microsoft.com/office/powerpoint/2010/main" val="73474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as you see on the slide, we are adjusting our delegate process and SU allotment of delegates. Each SU will get one delegate for every 100 girls registered for the previous year.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8</a:t>
            </a:fld>
            <a:endParaRPr lang="en-US"/>
          </a:p>
        </p:txBody>
      </p:sp>
    </p:spTree>
    <p:extLst>
      <p:ext uri="{BB962C8B-B14F-4D97-AF65-F5344CB8AC3E}">
        <p14:creationId xmlns:p14="http://schemas.microsoft.com/office/powerpoint/2010/main" val="232643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Service Units—get ready to elect your delegates!</a:t>
            </a:r>
            <a:br>
              <a:rPr lang="en-US" b="0" dirty="0">
                <a:cs typeface="+mn-lt"/>
              </a:rPr>
            </a:br>
            <a:endParaRPr lang="en-US" b="0" dirty="0"/>
          </a:p>
          <a:p>
            <a:r>
              <a:rPr lang="en-US" b="0" dirty="0"/>
              <a:t>Elections run October 1 through December 15, 2025.</a:t>
            </a:r>
          </a:p>
          <a:p>
            <a:r>
              <a:rPr lang="en-US" b="0" dirty="0"/>
              <a:t>Delegates and Alternate Delegates will register their roles in Volunteer Systems for a one-year term ending September 30, 2026.</a:t>
            </a:r>
          </a:p>
          <a:p>
            <a:endParaRPr lang="en-US" b="0" dirty="0"/>
          </a:p>
          <a:p>
            <a:r>
              <a:rPr lang="en-US" b="0" dirty="0"/>
              <a:t>For Girl Delegates or Alternates—if you’re 14 or older by January 1, once elected, contact Info@girlscoutsp2p.org to be added to your role.</a:t>
            </a:r>
            <a:endParaRPr lang="en-US" b="0" dirty="0">
              <a:ea typeface="Calibri"/>
              <a:cs typeface="Calibri"/>
            </a:endParaRPr>
          </a:p>
          <a:p>
            <a:endParaRPr lang="en-US" b="0" dirty="0"/>
          </a:p>
          <a:p>
            <a:r>
              <a:rPr lang="en-US" b="0" dirty="0"/>
              <a:t>So, what do delegates do?</a:t>
            </a:r>
          </a:p>
          <a:p>
            <a:r>
              <a:rPr lang="en-US" b="0" dirty="0"/>
              <a:t>Receive questions from the board and gather feedback from Service Unit volunteers.</a:t>
            </a:r>
          </a:p>
          <a:p>
            <a:r>
              <a:rPr lang="en-US" b="0" dirty="0"/>
              <a:t>Attend one Forum in February or March 2026 to share and receive information directly with board members.</a:t>
            </a:r>
          </a:p>
          <a:p>
            <a:r>
              <a:rPr lang="en-US" b="0" dirty="0"/>
              <a:t>Bring that feedback from the Forum back to your Service Unit and prepare for Annual Meeting votes.</a:t>
            </a:r>
          </a:p>
          <a:p>
            <a:endParaRPr lang="en-US" b="0" dirty="0"/>
          </a:p>
          <a:p>
            <a:r>
              <a:rPr lang="en-US" b="0" dirty="0"/>
              <a:t>Delegates also attend the Annual Meeting in April.</a:t>
            </a:r>
            <a:br>
              <a:rPr lang="en-US" b="0" dirty="0">
                <a:cs typeface="+mn-lt"/>
              </a:rPr>
            </a:br>
            <a:r>
              <a:rPr lang="en-US" b="0" dirty="0"/>
              <a:t>If a Delegate can’t attend, Alternates are promoted to Delegate.</a:t>
            </a:r>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9</a:t>
            </a:fld>
            <a:endParaRPr lang="en-US"/>
          </a:p>
        </p:txBody>
      </p:sp>
    </p:spTree>
    <p:extLst>
      <p:ext uri="{BB962C8B-B14F-4D97-AF65-F5344CB8AC3E}">
        <p14:creationId xmlns:p14="http://schemas.microsoft.com/office/powerpoint/2010/main" val="353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bit.ly/4mUVArU" TargetMode="External"/><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gscouncilsownawards.fandom.com/wiki/Archery_Badge" TargetMode="External"/><Relationship Id="rId5" Type="http://schemas.openxmlformats.org/officeDocument/2006/relationships/image" Target="../media/image24.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twitter.com/Camp_Pisgah" TargetMode="External"/><Relationship Id="rId5" Type="http://schemas.openxmlformats.org/officeDocument/2006/relationships/image" Target="../media/image25.jpe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linktr.ee/keyauwee" TargetMode="External"/><Relationship Id="rId5" Type="http://schemas.openxmlformats.org/officeDocument/2006/relationships/image" Target="../media/image26.jpe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20.svg"/><Relationship Id="rId9"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vecteezy.com/vector-art/3266206-delegate-and-representativ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mailto:Info@girlscoutsp2p.org" TargetMode="Externa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3565778" y="6665985"/>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17697"/>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endParaRPr lang="en-US" dirty="0"/>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0" spc="125" dirty="0">
                <a:solidFill>
                  <a:srgbClr val="FFFFFF"/>
                </a:solidFill>
                <a:latin typeface="Girl Scout 1"/>
                <a:ea typeface="Girl Scout 1"/>
                <a:cs typeface="Girl Scout 1"/>
                <a:sym typeface="Girl Scout 1"/>
              </a:rPr>
              <a:t>Service Unit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7803-43D2-E88B-7C41-AF2F17AA8A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EDE2CF-FA4D-2522-571C-B63CE1EE7ACF}"/>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BB6095E4-F905-072E-324A-AC7158A0F07A}"/>
              </a:ext>
            </a:extLst>
          </p:cNvPr>
          <p:cNvSpPr txBox="1"/>
          <p:nvPr/>
        </p:nvSpPr>
        <p:spPr>
          <a:xfrm>
            <a:off x="1316530" y="610358"/>
            <a:ext cx="15883539"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7BF1F16A-C3F6-5CF0-530F-783201BE4375}"/>
              </a:ext>
            </a:extLst>
          </p:cNvPr>
          <p:cNvSpPr txBox="1"/>
          <p:nvPr/>
        </p:nvSpPr>
        <p:spPr>
          <a:xfrm>
            <a:off x="1316530" y="3840601"/>
            <a:ext cx="14067849" cy="5509200"/>
          </a:xfrm>
          <a:prstGeom prst="rect">
            <a:avLst/>
          </a:prstGeom>
          <a:noFill/>
        </p:spPr>
        <p:txBody>
          <a:bodyPr wrap="square" lIns="91440" tIns="45720" rIns="91440" bIns="45720" rtlCol="0" anchor="t">
            <a:spAutoFit/>
          </a:bodyPr>
          <a:lstStyle/>
          <a:p>
            <a:r>
              <a:rPr lang="en-US" sz="3200">
                <a:latin typeface="Girl Scout 1"/>
              </a:rPr>
              <a:t>For Delegate Availability:</a:t>
            </a:r>
            <a:endParaRPr lang="en-US" sz="3200">
              <a:latin typeface="Girl Scout 1"/>
              <a:ea typeface="Calibri"/>
              <a:cs typeface="Calibri"/>
            </a:endParaRPr>
          </a:p>
          <a:p>
            <a:endParaRPr lang="en-US" sz="3200">
              <a:latin typeface="Girl Scout 1"/>
              <a:ea typeface="Calibri"/>
              <a:cs typeface="Calibri"/>
            </a:endParaRPr>
          </a:p>
          <a:p>
            <a:r>
              <a:rPr lang="en-US" sz="3200" b="1">
                <a:latin typeface="Girl Scout 1"/>
              </a:rPr>
              <a:t>FORUMS:</a:t>
            </a:r>
            <a:endParaRPr lang="en-US" sz="3200" b="1">
              <a:latin typeface="Girl Scout 1"/>
              <a:ea typeface="Calibri"/>
              <a:cs typeface="Calibri"/>
            </a:endParaRPr>
          </a:p>
          <a:p>
            <a:endParaRPr lang="en-US" sz="3200">
              <a:latin typeface="Girl Scout 1"/>
              <a:ea typeface="Calibri"/>
              <a:cs typeface="Calibri"/>
            </a:endParaRPr>
          </a:p>
          <a:p>
            <a:r>
              <a:rPr lang="en-US" sz="3200">
                <a:latin typeface="Girl Scout 1"/>
              </a:rPr>
              <a:t>	Gastonia Office:  	February 5,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Hickory Office:  	February 17,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Triad Office:  		March 5, 2026	 	6-7:30 p.m.</a:t>
            </a:r>
            <a:endParaRPr lang="en-US" sz="3200">
              <a:latin typeface="Girl Scout 1"/>
              <a:ea typeface="Calibri"/>
              <a:cs typeface="Calibri"/>
            </a:endParaRPr>
          </a:p>
          <a:p>
            <a:endParaRPr lang="en-US" sz="3200">
              <a:latin typeface="Girl Scout 1"/>
              <a:ea typeface="Calibri"/>
              <a:cs typeface="Calibri"/>
            </a:endParaRPr>
          </a:p>
          <a:p>
            <a:r>
              <a:rPr lang="en-US" sz="3200">
                <a:latin typeface="Girl Scout 1"/>
              </a:rPr>
              <a:t>	Asheville Office:  	March 17, 2026  	 	6-7:30 p.m.</a:t>
            </a:r>
            <a:endParaRPr lang="en-US" sz="3200">
              <a:latin typeface="Girl Scout 1"/>
              <a:ea typeface="Calibri"/>
              <a:cs typeface="Calibri"/>
            </a:endParaRPr>
          </a:p>
        </p:txBody>
      </p:sp>
    </p:spTree>
    <p:extLst>
      <p:ext uri="{BB962C8B-B14F-4D97-AF65-F5344CB8AC3E}">
        <p14:creationId xmlns:p14="http://schemas.microsoft.com/office/powerpoint/2010/main" val="26266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6A99-6735-CEE8-D3FB-03048E5B90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58CC2B-B4FD-0288-F688-8CCF965FBE63}"/>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1980538-4058-D7FF-94BD-90612BD03CC5}"/>
              </a:ext>
            </a:extLst>
          </p:cNvPr>
          <p:cNvSpPr txBox="1"/>
          <p:nvPr/>
        </p:nvSpPr>
        <p:spPr>
          <a:xfrm>
            <a:off x="1039035" y="549510"/>
            <a:ext cx="15789134"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93A1FE94-E2E3-3544-E0E1-E63743810898}"/>
              </a:ext>
            </a:extLst>
          </p:cNvPr>
          <p:cNvSpPr txBox="1"/>
          <p:nvPr/>
        </p:nvSpPr>
        <p:spPr>
          <a:xfrm>
            <a:off x="1039035" y="3875248"/>
            <a:ext cx="16318523" cy="4154984"/>
          </a:xfrm>
          <a:prstGeom prst="rect">
            <a:avLst/>
          </a:prstGeom>
          <a:noFill/>
        </p:spPr>
        <p:txBody>
          <a:bodyPr wrap="square" lIns="91440" tIns="45720" rIns="91440" bIns="45720" rtlCol="0" anchor="t">
            <a:spAutoFit/>
          </a:bodyPr>
          <a:lstStyle/>
          <a:p>
            <a:r>
              <a:rPr lang="en-US" sz="2400" b="1">
                <a:latin typeface="Girl Scout 1"/>
              </a:rPr>
              <a:t>For Service Unit Specialists and Service Unit Meetings:</a:t>
            </a:r>
            <a:endParaRPr lang="en-US" sz="2400">
              <a:latin typeface="Girl Scout 1"/>
              <a:ea typeface="Calibri"/>
              <a:cs typeface="Calibri"/>
            </a:endParaRPr>
          </a:p>
          <a:p>
            <a:endParaRPr lang="en-US" sz="2400">
              <a:latin typeface="Girl Scout 1"/>
            </a:endParaRPr>
          </a:p>
          <a:p>
            <a:pPr marL="457200" indent="-457200">
              <a:buFont typeface="Arial"/>
              <a:buChar char="•"/>
            </a:pPr>
            <a:r>
              <a:rPr lang="en-US" sz="2400">
                <a:latin typeface="Girl Scout 1"/>
              </a:rPr>
              <a:t>Please ensure you add elections at some point during your meetings either October or November (ideally before December).</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Ensure you add time for your Delegates to seek feedback at your January Meeting.</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Add time for your delegates to report back at your March or April Meeting.</a:t>
            </a:r>
            <a:endParaRPr lang="en-US" sz="2400">
              <a:latin typeface="Girl Scout 1"/>
              <a:ea typeface="Calibri"/>
              <a:cs typeface="Calibri"/>
            </a:endParaRPr>
          </a:p>
          <a:p>
            <a:pPr marL="457200" indent="-457200">
              <a:buFont typeface="Arial"/>
              <a:buChar char="•"/>
            </a:pPr>
            <a:endParaRPr lang="en-US" sz="2400">
              <a:latin typeface="Girl Scout 1"/>
              <a:ea typeface="Calibri"/>
              <a:cs typeface="Calibri"/>
            </a:endParaRPr>
          </a:p>
          <a:p>
            <a:pPr marL="457200" indent="-457200">
              <a:buFont typeface="Arial"/>
              <a:buChar char="•"/>
            </a:pPr>
            <a:r>
              <a:rPr lang="en-US" sz="2400">
                <a:latin typeface="Girl Scout 1"/>
              </a:rPr>
              <a:t>Add time for your delegates to report back at your May meeting about the Annual Meeting.</a:t>
            </a:r>
            <a:endParaRPr lang="en-US" sz="2400">
              <a:latin typeface="Girl Scout 1"/>
              <a:ea typeface="Calibri"/>
              <a:cs typeface="Calibri"/>
            </a:endParaRPr>
          </a:p>
          <a:p>
            <a:endParaRPr lang="en-US" sz="2400">
              <a:latin typeface="Girl Scout 1"/>
              <a:ea typeface="Calibri"/>
              <a:cs typeface="Calibri"/>
            </a:endParaRPr>
          </a:p>
        </p:txBody>
      </p:sp>
    </p:spTree>
    <p:extLst>
      <p:ext uri="{BB962C8B-B14F-4D97-AF65-F5344CB8AC3E}">
        <p14:creationId xmlns:p14="http://schemas.microsoft.com/office/powerpoint/2010/main" val="271746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5756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Property Updates</a:t>
            </a:r>
          </a:p>
        </p:txBody>
      </p:sp>
      <p:sp>
        <p:nvSpPr>
          <p:cNvPr id="5" name="TextBox 5"/>
          <p:cNvSpPr txBox="1"/>
          <p:nvPr/>
        </p:nvSpPr>
        <p:spPr>
          <a:xfrm>
            <a:off x="9754717" y="1868748"/>
            <a:ext cx="7391468" cy="412229"/>
          </a:xfrm>
          <a:prstGeom prst="rect">
            <a:avLst/>
          </a:prstGeom>
          <a:noFill/>
        </p:spPr>
        <p:txBody>
          <a:bodyPr wrap="square" lIns="0" tIns="0" rIns="0" bIns="0" rtlCol="0" anchor="t">
            <a:spAutoFit/>
          </a:bodyPr>
          <a:lstStyle/>
          <a:p>
            <a:pPr algn="ctr">
              <a:lnSpc>
                <a:spcPts val="3499"/>
              </a:lnSpc>
            </a:pPr>
            <a:r>
              <a:rPr lang="en-US" sz="2450" spc="59">
                <a:solidFill>
                  <a:srgbClr val="000000"/>
                </a:solidFill>
                <a:latin typeface="Girl Scout 1"/>
                <a:ea typeface="Girl Scout 1"/>
                <a:cs typeface="Girl Scout 1"/>
                <a:sym typeface="Girl Scout 1"/>
              </a:rPr>
              <a:t>Pisgah, </a:t>
            </a:r>
            <a:r>
              <a:rPr lang="en-US" sz="2450" spc="59" err="1">
                <a:solidFill>
                  <a:srgbClr val="000000"/>
                </a:solidFill>
                <a:latin typeface="Girl Scout 1"/>
                <a:ea typeface="Girl Scout 1"/>
                <a:cs typeface="Girl Scout 1"/>
                <a:sym typeface="Girl Scout 1"/>
              </a:rPr>
              <a:t>Keyauwee</a:t>
            </a:r>
            <a:r>
              <a:rPr lang="en-US" sz="2450" spc="59">
                <a:solidFill>
                  <a:srgbClr val="000000"/>
                </a:solidFill>
                <a:latin typeface="Girl Scout 1"/>
                <a:ea typeface="Girl Scout 1"/>
                <a:cs typeface="Girl Scout 1"/>
                <a:sym typeface="Girl Scout 1"/>
              </a:rPr>
              <a:t> and Ginger - OH MY!</a:t>
            </a:r>
          </a:p>
        </p:txBody>
      </p:sp>
      <p:sp>
        <p:nvSpPr>
          <p:cNvPr id="16" name="TextBox 15">
            <a:extLst>
              <a:ext uri="{FF2B5EF4-FFF2-40B4-BE49-F238E27FC236}">
                <a16:creationId xmlns:a16="http://schemas.microsoft.com/office/drawing/2014/main" id="{7A879CF8-BA49-FC89-9714-452E335DA019}"/>
              </a:ext>
            </a:extLst>
          </p:cNvPr>
          <p:cNvSpPr txBox="1"/>
          <p:nvPr/>
        </p:nvSpPr>
        <p:spPr>
          <a:xfrm>
            <a:off x="8331200" y="2749550"/>
            <a:ext cx="9677400" cy="4708981"/>
          </a:xfrm>
          <a:prstGeom prst="rect">
            <a:avLst/>
          </a:prstGeom>
          <a:noFill/>
        </p:spPr>
        <p:txBody>
          <a:bodyPr wrap="square" lIns="91440" tIns="45720" rIns="91440" bIns="45720" rtlCol="0" anchor="t">
            <a:spAutoFit/>
          </a:bodyPr>
          <a:lstStyle/>
          <a:p>
            <a:pPr marL="285750" indent="-285750">
              <a:buFont typeface="Arial"/>
              <a:buChar char="•"/>
            </a:pPr>
            <a:r>
              <a:rPr lang="en-US" sz="2000">
                <a:latin typeface="Girl Scout 1"/>
              </a:rPr>
              <a:t>A GSCP2P Property Assessment took place with Structural Engineers last week, visiting all four service centers and three camp properties.</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We will receive a comprehensive cost list of items that need repaired to begin a priority list.</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Members will receive a survey on their property needs and priorities</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Volunteers and girls can be a part of focus groups conducted by the Property Assessment company. </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If you would like to be a part of an in-person focus group, complete the form here: </a:t>
            </a:r>
            <a:r>
              <a:rPr lang="en-US" sz="2000">
                <a:latin typeface="Girl Scout 1"/>
                <a:hlinkClick r:id="rId6"/>
              </a:rPr>
              <a:t>https://bit.ly/4mUVArU</a:t>
            </a:r>
            <a:r>
              <a:rPr lang="en-US" sz="2000">
                <a:latin typeface="Girl Scout 1"/>
              </a:rPr>
              <a:t> or scan the QR code below.</a:t>
            </a:r>
          </a:p>
          <a:p>
            <a:pPr marL="285750" indent="-285750">
              <a:buFont typeface="Arial"/>
              <a:buChar char="•"/>
            </a:pPr>
            <a:endParaRPr lang="en-US" sz="2000">
              <a:latin typeface="Girl Scout 1"/>
            </a:endParaRPr>
          </a:p>
          <a:p>
            <a:pPr marL="285750" indent="-285750">
              <a:buFont typeface="Arial"/>
              <a:buChar char="•"/>
            </a:pPr>
            <a:r>
              <a:rPr lang="en-US" sz="2000">
                <a:latin typeface="Girl Scout 1"/>
              </a:rPr>
              <a:t>The Property Assessment will be complete in December of 2025.</a:t>
            </a:r>
          </a:p>
        </p:txBody>
      </p:sp>
      <p:pic>
        <p:nvPicPr>
          <p:cNvPr id="8" name="Picture 7" descr="A qr code with a white background&#10;&#10;AI-generated content may be incorrect.">
            <a:extLst>
              <a:ext uri="{FF2B5EF4-FFF2-40B4-BE49-F238E27FC236}">
                <a16:creationId xmlns:a16="http://schemas.microsoft.com/office/drawing/2014/main" id="{C8703FDF-8571-4169-5C69-61814B7E28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89952" y="7619425"/>
            <a:ext cx="2359896" cy="2359896"/>
          </a:xfrm>
          <a:prstGeom prst="rect">
            <a:avLst/>
          </a:prstGeom>
        </p:spPr>
      </p:pic>
    </p:spTree>
    <p:extLst>
      <p:ext uri="{BB962C8B-B14F-4D97-AF65-F5344CB8AC3E}">
        <p14:creationId xmlns:p14="http://schemas.microsoft.com/office/powerpoint/2010/main" val="73747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4" y="0"/>
            <a:ext cx="18512592"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2509999" y="696964"/>
            <a:ext cx="13268001" cy="17100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Camp Ginger Cascades – currently closed</a:t>
            </a:r>
            <a:endParaRPr lang="en-US" sz="4600" spc="118">
              <a:solidFill>
                <a:srgbClr val="000000"/>
              </a:solidFill>
              <a:latin typeface="Girl Scout 2"/>
              <a:ea typeface="Girl Scout 2"/>
              <a:cs typeface="Girl Scout 2"/>
            </a:endParaRPr>
          </a:p>
        </p:txBody>
      </p:sp>
      <p:sp>
        <p:nvSpPr>
          <p:cNvPr id="4" name="TextBox 3">
            <a:extLst>
              <a:ext uri="{FF2B5EF4-FFF2-40B4-BE49-F238E27FC236}">
                <a16:creationId xmlns:a16="http://schemas.microsoft.com/office/drawing/2014/main" id="{6B7471CC-534C-144E-8DEF-9EFCF599D881}"/>
              </a:ext>
            </a:extLst>
          </p:cNvPr>
          <p:cNvSpPr txBox="1"/>
          <p:nvPr/>
        </p:nvSpPr>
        <p:spPr>
          <a:xfrm>
            <a:off x="965658" y="2623792"/>
            <a:ext cx="21995802" cy="7478970"/>
          </a:xfrm>
          <a:prstGeom prst="rect">
            <a:avLst/>
          </a:prstGeom>
          <a:noFill/>
        </p:spPr>
        <p:txBody>
          <a:bodyPr wrap="square" lIns="91440" tIns="45720" rIns="91440" bIns="45720" rtlCol="0" anchor="t">
            <a:spAutoFit/>
          </a:bodyPr>
          <a:lstStyle/>
          <a:p>
            <a:r>
              <a:rPr lang="en-US" sz="2400">
                <a:latin typeface="Girl Scout Text Book" panose="02020003000000000000" pitchFamily="18" charset="0"/>
              </a:rPr>
              <a:t>Dining Hall:</a:t>
            </a:r>
          </a:p>
          <a:p>
            <a:pPr marL="457200" indent="-457200">
              <a:buFont typeface="Arial"/>
              <a:buChar char="•"/>
            </a:pPr>
            <a:r>
              <a:rPr lang="en-US" sz="2400">
                <a:latin typeface="Girl Scout Text Book" panose="02020003000000000000" pitchFamily="18" charset="0"/>
              </a:rPr>
              <a:t>Cannot be used at this time</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Decking around dining hall and troop house has been deemed unsafe</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Dining hall roof has significant issues  - Needs further assessment</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Rainbow and Rocky Ridge:</a:t>
            </a:r>
          </a:p>
          <a:p>
            <a:pPr marL="457200" indent="-457200">
              <a:buFont typeface="Arial"/>
              <a:buChar char="•"/>
            </a:pPr>
            <a:r>
              <a:rPr lang="en-US" sz="2400">
                <a:latin typeface="Girl Scout Text Book" panose="02020003000000000000" pitchFamily="18" charset="0"/>
              </a:rPr>
              <a:t>Issues with deck removal and new decking</a:t>
            </a:r>
            <a:endParaRPr lang="en-US" sz="2400">
              <a:latin typeface="Girl Scout Text Book" panose="02020003000000000000" pitchFamily="18" charset="0"/>
              <a:ea typeface="Calibri"/>
              <a:cs typeface="Calibri"/>
            </a:endParaRPr>
          </a:p>
          <a:p>
            <a:pPr marL="457200" indent="-457200">
              <a:buFont typeface="Arial"/>
              <a:buChar char="•"/>
            </a:pPr>
            <a:r>
              <a:rPr lang="en-US" sz="2400">
                <a:latin typeface="Girl Scout Text Book" panose="02020003000000000000" pitchFamily="18" charset="0"/>
              </a:rPr>
              <a:t>Not able to be used at this time – Need further assessment</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Hilltop:</a:t>
            </a:r>
          </a:p>
          <a:p>
            <a:pPr marL="457200" indent="-457200">
              <a:buFont typeface="Arial"/>
              <a:buChar char="•"/>
            </a:pPr>
            <a:r>
              <a:rPr lang="en-US" sz="2400">
                <a:latin typeface="Girl Scout Text Book" panose="02020003000000000000" pitchFamily="18" charset="0"/>
              </a:rPr>
              <a:t>Roof issue causing mold</a:t>
            </a:r>
            <a:endParaRPr lang="en-US" sz="2400">
              <a:latin typeface="Girl Scout Text Book" panose="02020003000000000000" pitchFamily="18" charset="0"/>
              <a:ea typeface="Calibri"/>
              <a:cs typeface="Calibri"/>
            </a:endParaRPr>
          </a:p>
          <a:p>
            <a:endParaRPr lang="en-US" sz="2400">
              <a:latin typeface="Girl Scout Text Book" panose="02020003000000000000" pitchFamily="18" charset="0"/>
            </a:endParaRPr>
          </a:p>
          <a:p>
            <a:r>
              <a:rPr lang="en-US" sz="2400">
                <a:latin typeface="Girl Scout Text Book" panose="02020003000000000000" pitchFamily="18" charset="0"/>
              </a:rPr>
              <a:t>Mushroom:</a:t>
            </a:r>
          </a:p>
          <a:p>
            <a:pPr marL="457200" indent="-457200">
              <a:buFont typeface="Arial"/>
              <a:buChar char="•"/>
            </a:pPr>
            <a:r>
              <a:rPr lang="en-US" sz="2400">
                <a:latin typeface="Girl Scout Text Book" panose="02020003000000000000" pitchFamily="18" charset="0"/>
              </a:rPr>
              <a:t>New building replaced due to Hurricane damage</a:t>
            </a:r>
          </a:p>
          <a:p>
            <a:pPr marL="457200" indent="-457200">
              <a:buFont typeface="Arial"/>
              <a:buChar char="•"/>
            </a:pPr>
            <a:r>
              <a:rPr lang="en-US" sz="2400">
                <a:latin typeface="Girl Scout Text Book" panose="02020003000000000000" pitchFamily="18" charset="0"/>
              </a:rPr>
              <a:t>New bathhouse still needs to be built</a:t>
            </a:r>
          </a:p>
          <a:p>
            <a:endParaRPr lang="en-US" sz="2400">
              <a:latin typeface="Girl Scout Text Book" panose="02020003000000000000" pitchFamily="18" charset="0"/>
            </a:endParaRPr>
          </a:p>
          <a:p>
            <a:r>
              <a:rPr lang="en-US" sz="2400">
                <a:latin typeface="Girl Scout Text Book" panose="02020003000000000000" pitchFamily="18" charset="0"/>
              </a:rPr>
              <a:t>Mary Leach:</a:t>
            </a:r>
          </a:p>
          <a:p>
            <a:pPr marL="457200" indent="-457200">
              <a:buFont typeface="Arial"/>
              <a:buChar char="•"/>
            </a:pPr>
            <a:r>
              <a:rPr lang="en-US" sz="2400">
                <a:latin typeface="Girl Scout Text Book" panose="02020003000000000000" pitchFamily="18" charset="0"/>
              </a:rPr>
              <a:t>Some structural issues found in area – need assessment</a:t>
            </a:r>
          </a:p>
          <a:p>
            <a:endParaRPr lang="en-US" sz="2400">
              <a:latin typeface="Girl Scout Text Book" panose="02020003000000000000" pitchFamily="18" charset="0"/>
            </a:endParaRPr>
          </a:p>
          <a:p>
            <a:endParaRPr lang="en-US" sz="2400">
              <a:latin typeface="Girl Scout Text Book" panose="02020003000000000000" pitchFamily="18" charset="0"/>
            </a:endParaRPr>
          </a:p>
        </p:txBody>
      </p:sp>
      <p:sp>
        <p:nvSpPr>
          <p:cNvPr id="6" name="TextBox 5">
            <a:extLst>
              <a:ext uri="{FF2B5EF4-FFF2-40B4-BE49-F238E27FC236}">
                <a16:creationId xmlns:a16="http://schemas.microsoft.com/office/drawing/2014/main" id="{8D032EE5-800B-BD6A-9874-317C8D3CE114}"/>
              </a:ext>
            </a:extLst>
          </p:cNvPr>
          <p:cNvSpPr txBox="1"/>
          <p:nvPr/>
        </p:nvSpPr>
        <p:spPr>
          <a:xfrm>
            <a:off x="9974338" y="7284742"/>
            <a:ext cx="7875495" cy="954107"/>
          </a:xfrm>
          <a:prstGeom prst="rect">
            <a:avLst/>
          </a:prstGeom>
          <a:noFill/>
        </p:spPr>
        <p:txBody>
          <a:bodyPr wrap="square" lIns="91440" tIns="45720" rIns="91440" bIns="45720" rtlCol="0" anchor="t">
            <a:spAutoFit/>
          </a:bodyPr>
          <a:lstStyle/>
          <a:p>
            <a:pPr algn="ctr"/>
            <a:r>
              <a:rPr lang="en-US" sz="2800" b="1">
                <a:latin typeface="Girl Scout 1"/>
              </a:rPr>
              <a:t>We hope to open the Challenge Course and Archery Range this fall for day use!</a:t>
            </a:r>
          </a:p>
        </p:txBody>
      </p:sp>
      <p:pic>
        <p:nvPicPr>
          <p:cNvPr id="12" name="Picture 11" descr="A colorful arrow in a diamond shape&#10;&#10;AI-generated content may be incorrect.">
            <a:extLst>
              <a:ext uri="{FF2B5EF4-FFF2-40B4-BE49-F238E27FC236}">
                <a16:creationId xmlns:a16="http://schemas.microsoft.com/office/drawing/2014/main" id="{FA24A189-3538-291C-83FB-6FA72BF009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946888" y="1158689"/>
            <a:ext cx="5909309" cy="5909309"/>
          </a:xfrm>
          <a:prstGeom prst="rect">
            <a:avLst/>
          </a:prstGeom>
        </p:spPr>
      </p:pic>
    </p:spTree>
    <p:extLst>
      <p:ext uri="{BB962C8B-B14F-4D97-AF65-F5344CB8AC3E}">
        <p14:creationId xmlns:p14="http://schemas.microsoft.com/office/powerpoint/2010/main" val="305041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19B70-E5EF-03B5-367E-93A4E44453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00BE11-DD8D-C68D-CBAC-D0DC52C3FE59}"/>
              </a:ext>
            </a:extLst>
          </p:cNvPr>
          <p:cNvSpPr/>
          <p:nvPr/>
        </p:nvSpPr>
        <p:spPr>
          <a:xfrm rot="10800000">
            <a:off x="-2" y="-2"/>
            <a:ext cx="18288002" cy="10789847"/>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86052672-1E33-A9A9-65BE-DF516DA7119F}"/>
              </a:ext>
            </a:extLst>
          </p:cNvPr>
          <p:cNvSpPr txBox="1"/>
          <p:nvPr/>
        </p:nvSpPr>
        <p:spPr>
          <a:xfrm>
            <a:off x="3760378" y="758461"/>
            <a:ext cx="10767242" cy="824521"/>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Camp Pisgah</a:t>
            </a:r>
          </a:p>
        </p:txBody>
      </p:sp>
      <p:sp>
        <p:nvSpPr>
          <p:cNvPr id="4" name="TextBox 3">
            <a:extLst>
              <a:ext uri="{FF2B5EF4-FFF2-40B4-BE49-F238E27FC236}">
                <a16:creationId xmlns:a16="http://schemas.microsoft.com/office/drawing/2014/main" id="{524DDA0B-E5C9-F7B4-89EB-107E7C32FF01}"/>
              </a:ext>
            </a:extLst>
          </p:cNvPr>
          <p:cNvSpPr txBox="1"/>
          <p:nvPr/>
        </p:nvSpPr>
        <p:spPr>
          <a:xfrm>
            <a:off x="782808" y="2744785"/>
            <a:ext cx="12096172" cy="9202519"/>
          </a:xfrm>
          <a:prstGeom prst="rect">
            <a:avLst/>
          </a:prstGeom>
          <a:noFill/>
        </p:spPr>
        <p:txBody>
          <a:bodyPr wrap="square" lIns="91440" tIns="45720" rIns="91440" bIns="45720" rtlCol="0" anchor="t">
            <a:spAutoFit/>
          </a:bodyPr>
          <a:lstStyle/>
          <a:p>
            <a:pPr marL="457200" indent="-457200">
              <a:buFont typeface="Arial"/>
              <a:buChar char="•"/>
            </a:pPr>
            <a:r>
              <a:rPr lang="en-US" sz="3200">
                <a:latin typeface="Girl Scout 1"/>
              </a:rPr>
              <a:t>Water is not passing inspection due to bacteria (Not e-coli)</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Lightning strike took out Internet</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Multiple electrical issues need fixed prior to Internet replacement</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Structures need further assessment to determine if there are issues</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pPr marL="457200" indent="-457200">
              <a:buFont typeface="Arial"/>
              <a:buChar char="•"/>
            </a:pPr>
            <a:r>
              <a:rPr lang="en-US" sz="3200">
                <a:latin typeface="Girl Scout 1"/>
              </a:rPr>
              <a:t>Cannot allow girls to use the site due to water issue at this time</a:t>
            </a:r>
            <a:endParaRPr lang="en-US" sz="3200">
              <a:latin typeface="Girl Scout 1"/>
              <a:ea typeface="Calibri"/>
              <a:cs typeface="Calibri"/>
            </a:endParaRPr>
          </a:p>
          <a:p>
            <a:pPr marL="457200" indent="-457200">
              <a:buFont typeface="Arial"/>
              <a:buChar char="•"/>
            </a:pPr>
            <a:endParaRPr lang="en-US" sz="3200">
              <a:latin typeface="Girl Scout 1"/>
              <a:ea typeface="Calibri"/>
              <a:cs typeface="Calibri"/>
            </a:endParaRPr>
          </a:p>
          <a:p>
            <a:endParaRPr lang="en-US" sz="2800"/>
          </a:p>
          <a:p>
            <a:endParaRPr lang="en-US" sz="2800"/>
          </a:p>
          <a:p>
            <a:endParaRPr lang="en-US" sz="2800"/>
          </a:p>
          <a:p>
            <a:endParaRPr lang="en-US" sz="2800"/>
          </a:p>
          <a:p>
            <a:endParaRPr lang="en-US" sz="2800"/>
          </a:p>
          <a:p>
            <a:endParaRPr lang="en-US"/>
          </a:p>
          <a:p>
            <a:endParaRPr lang="en-US"/>
          </a:p>
        </p:txBody>
      </p:sp>
      <p:pic>
        <p:nvPicPr>
          <p:cNvPr id="7" name="Picture 6" descr="A logo with different animals&#10;&#10;AI-generated content may be incorrect.">
            <a:extLst>
              <a:ext uri="{FF2B5EF4-FFF2-40B4-BE49-F238E27FC236}">
                <a16:creationId xmlns:a16="http://schemas.microsoft.com/office/drawing/2014/main" id="{7EDE4778-A4C8-14DC-E36D-39A94CE4E03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263991" y="3165966"/>
            <a:ext cx="4398368" cy="4457912"/>
          </a:xfrm>
          <a:prstGeom prst="rect">
            <a:avLst/>
          </a:prstGeom>
        </p:spPr>
      </p:pic>
    </p:spTree>
    <p:extLst>
      <p:ext uri="{BB962C8B-B14F-4D97-AF65-F5344CB8AC3E}">
        <p14:creationId xmlns:p14="http://schemas.microsoft.com/office/powerpoint/2010/main" val="266811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67FA-25B8-139D-C3C3-EED09C1358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CEECF2-8F00-410A-A47D-FD8FA9D4B8D2}"/>
              </a:ext>
            </a:extLst>
          </p:cNvPr>
          <p:cNvSpPr/>
          <p:nvPr/>
        </p:nvSpPr>
        <p:spPr>
          <a:xfrm rot="-10800000">
            <a:off x="-3" y="0"/>
            <a:ext cx="18288001" cy="104267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E4CF351F-EC69-81E9-563E-BD670D071ECF}"/>
              </a:ext>
            </a:extLst>
          </p:cNvPr>
          <p:cNvSpPr txBox="1"/>
          <p:nvPr/>
        </p:nvSpPr>
        <p:spPr>
          <a:xfrm>
            <a:off x="861955" y="347447"/>
            <a:ext cx="16687800" cy="824521"/>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Current State: </a:t>
            </a:r>
            <a:r>
              <a:rPr lang="en-US" sz="4600" spc="118" err="1">
                <a:solidFill>
                  <a:srgbClr val="000000"/>
                </a:solidFill>
                <a:latin typeface="Girl Scout 2"/>
                <a:ea typeface="Girl Scout 2"/>
                <a:cs typeface="Girl Scout 2"/>
                <a:sym typeface="Girl Scout 2"/>
              </a:rPr>
              <a:t>Keyauwee</a:t>
            </a:r>
            <a:r>
              <a:rPr lang="en-US" sz="4600" spc="118">
                <a:solidFill>
                  <a:srgbClr val="000000"/>
                </a:solidFill>
                <a:latin typeface="Girl Scout 2"/>
                <a:ea typeface="Girl Scout 2"/>
                <a:cs typeface="Girl Scout 2"/>
                <a:sym typeface="Girl Scout 2"/>
              </a:rPr>
              <a:t> Program Center</a:t>
            </a:r>
          </a:p>
        </p:txBody>
      </p:sp>
      <p:sp>
        <p:nvSpPr>
          <p:cNvPr id="4" name="TextBox 3">
            <a:extLst>
              <a:ext uri="{FF2B5EF4-FFF2-40B4-BE49-F238E27FC236}">
                <a16:creationId xmlns:a16="http://schemas.microsoft.com/office/drawing/2014/main" id="{BF2EA367-DE15-7353-FDBC-07A05EAD2EE3}"/>
              </a:ext>
            </a:extLst>
          </p:cNvPr>
          <p:cNvSpPr txBox="1"/>
          <p:nvPr/>
        </p:nvSpPr>
        <p:spPr>
          <a:xfrm>
            <a:off x="861955" y="1363852"/>
            <a:ext cx="17840662" cy="10710624"/>
          </a:xfrm>
          <a:prstGeom prst="rect">
            <a:avLst/>
          </a:prstGeom>
          <a:noFill/>
        </p:spPr>
        <p:txBody>
          <a:bodyPr wrap="square" lIns="91440" tIns="45720" rIns="91440" bIns="45720" rtlCol="0" anchor="t">
            <a:spAutoFit/>
          </a:bodyPr>
          <a:lstStyle/>
          <a:p>
            <a:pPr marL="457200" indent="-457200">
              <a:buFont typeface="Arial"/>
              <a:buChar char="•"/>
            </a:pPr>
            <a:r>
              <a:rPr lang="en-US" sz="2400">
                <a:latin typeface="Girl Scout Text Book" panose="02020003000000000000" pitchFamily="18" charset="0"/>
              </a:rPr>
              <a:t>Celebrating its 80</a:t>
            </a:r>
            <a:r>
              <a:rPr lang="en-US" sz="2400" baseline="30000">
                <a:latin typeface="Girl Scout Text Book" panose="02020003000000000000" pitchFamily="18" charset="0"/>
              </a:rPr>
              <a:t>th</a:t>
            </a:r>
            <a:r>
              <a:rPr lang="en-US" sz="2400">
                <a:latin typeface="Girl Scout Text Book" panose="02020003000000000000" pitchFamily="18" charset="0"/>
              </a:rPr>
              <a:t> birthday!!!!  Please come out on September 20</a:t>
            </a:r>
            <a:r>
              <a:rPr lang="en-US" sz="2400" baseline="30000">
                <a:latin typeface="Girl Scout Text Book" panose="02020003000000000000" pitchFamily="18" charset="0"/>
              </a:rPr>
              <a:t>th</a:t>
            </a:r>
            <a:r>
              <a:rPr lang="en-US" sz="2400">
                <a:latin typeface="Girl Scout Text Book" panose="02020003000000000000" pitchFamily="18" charset="0"/>
              </a:rPr>
              <a:t> – Registration is available on </a:t>
            </a:r>
            <a:r>
              <a:rPr lang="en-US" sz="2400" err="1">
                <a:latin typeface="Girl Scout Text Book" panose="02020003000000000000" pitchFamily="18" charset="0"/>
              </a:rPr>
              <a:t>gsEvents</a:t>
            </a:r>
            <a:r>
              <a:rPr lang="en-US" sz="2400">
                <a:latin typeface="Girl Scout Text Book" panose="02020003000000000000" pitchFamily="18" charset="0"/>
              </a:rPr>
              <a:t>!</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5 new canvas tents!</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maintenance building (replacement for building that burned down)</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deck at Caraway!</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sump pump going in THIS week to fix issues!</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$105,000 dining hall roof going in this week</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New fire alarm system in dining hall</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Need new horse lean-to structure needed</a:t>
            </a:r>
          </a:p>
          <a:p>
            <a:pPr marL="457200" indent="-457200">
              <a:buFont typeface="Arial"/>
              <a:buChar char="•"/>
            </a:pPr>
            <a:endParaRPr lang="en-US" sz="2400">
              <a:latin typeface="Girl Scout Text Book" panose="02020003000000000000" pitchFamily="18" charset="0"/>
            </a:endParaRPr>
          </a:p>
          <a:p>
            <a:pPr marL="457200" indent="-457200">
              <a:buFont typeface="Arial"/>
              <a:buChar char="•"/>
            </a:pPr>
            <a:r>
              <a:rPr lang="en-US" sz="2400">
                <a:latin typeface="Girl Scout Text Book" panose="02020003000000000000" pitchFamily="18" charset="0"/>
              </a:rPr>
              <a:t>Structures “offline” due to potential hazards – need further assessment:</a:t>
            </a:r>
          </a:p>
          <a:p>
            <a:pPr marL="800100" lvl="1" indent="-342900">
              <a:buFont typeface="Arial" panose="020B0604020202020204" pitchFamily="34" charset="0"/>
              <a:buChar char="•"/>
            </a:pPr>
            <a:r>
              <a:rPr lang="en-US" sz="2400">
                <a:latin typeface="Girl Scout Text Book" panose="02020003000000000000" pitchFamily="18" charset="0"/>
              </a:rPr>
              <a:t>Apache Unit</a:t>
            </a:r>
          </a:p>
          <a:p>
            <a:pPr marL="800100" lvl="1" indent="-342900">
              <a:buFont typeface="Arial" panose="020B0604020202020204" pitchFamily="34" charset="0"/>
              <a:buChar char="•"/>
            </a:pPr>
            <a:r>
              <a:rPr lang="en-US" sz="2400">
                <a:latin typeface="Girl Scout Text Book" panose="02020003000000000000" pitchFamily="18" charset="0"/>
              </a:rPr>
              <a:t>Chippawa Unit</a:t>
            </a:r>
          </a:p>
          <a:p>
            <a:pPr marL="914400" lvl="1" indent="-457200">
              <a:buFont typeface="Arial"/>
              <a:buChar char="•"/>
            </a:pPr>
            <a:r>
              <a:rPr lang="en-US" sz="2400">
                <a:latin typeface="Girl Scout Text Book" panose="02020003000000000000" pitchFamily="18" charset="0"/>
              </a:rPr>
              <a:t>Comanche Unit</a:t>
            </a:r>
          </a:p>
          <a:p>
            <a:pPr marL="914400" lvl="1" indent="-457200">
              <a:buFont typeface="Arial"/>
              <a:buChar char="•"/>
            </a:pPr>
            <a:r>
              <a:rPr lang="en-US" sz="2400">
                <a:latin typeface="Girl Scout Text Book" panose="02020003000000000000" pitchFamily="18" charset="0"/>
              </a:rPr>
              <a:t>Amphitheater Stage</a:t>
            </a:r>
          </a:p>
          <a:p>
            <a:pPr marL="914400" lvl="1" indent="-457200">
              <a:buFont typeface="Arial"/>
              <a:buChar char="•"/>
            </a:pPr>
            <a:r>
              <a:rPr lang="en-US" sz="2400">
                <a:latin typeface="Girl Scout Text Book" panose="02020003000000000000" pitchFamily="18" charset="0"/>
              </a:rPr>
              <a:t>Nature Center</a:t>
            </a:r>
          </a:p>
          <a:p>
            <a:pPr marL="914400" lvl="1" indent="-457200">
              <a:buFont typeface="Arial"/>
              <a:buChar char="•"/>
            </a:pPr>
            <a:r>
              <a:rPr lang="en-US" sz="2400">
                <a:latin typeface="Girl Scout Text Book" panose="02020003000000000000" pitchFamily="18" charset="0"/>
              </a:rPr>
              <a:t>Area around the dining hall retaining wall</a:t>
            </a: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sz="2400">
              <a:latin typeface="Girl Scout Text Book" panose="02020003000000000000" pitchFamily="18" charset="0"/>
            </a:endParaRPr>
          </a:p>
          <a:p>
            <a:endParaRPr lang="en-US"/>
          </a:p>
        </p:txBody>
      </p:sp>
      <p:pic>
        <p:nvPicPr>
          <p:cNvPr id="13" name="Picture 12" descr="A purple square with white text&#10;&#10;AI-generated content may be incorrect.">
            <a:extLst>
              <a:ext uri="{FF2B5EF4-FFF2-40B4-BE49-F238E27FC236}">
                <a16:creationId xmlns:a16="http://schemas.microsoft.com/office/drawing/2014/main" id="{CCAB5075-D488-91D6-D1E6-A98BAB4D045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36" t="12563" r="17863" b="21308"/>
          <a:stretch>
            <a:fillRect/>
          </a:stretch>
        </p:blipFill>
        <p:spPr>
          <a:xfrm>
            <a:off x="11173561" y="3651287"/>
            <a:ext cx="5867401" cy="3124200"/>
          </a:xfrm>
          <a:prstGeom prst="rect">
            <a:avLst/>
          </a:prstGeom>
        </p:spPr>
      </p:pic>
    </p:spTree>
    <p:extLst>
      <p:ext uri="{BB962C8B-B14F-4D97-AF65-F5344CB8AC3E}">
        <p14:creationId xmlns:p14="http://schemas.microsoft.com/office/powerpoint/2010/main" val="274189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0FA8A-EE77-5EB7-BDEB-2849DFAFB6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E5C8D1-3324-2ECC-BCC8-D7C9BFF1CF10}"/>
              </a:ext>
            </a:extLst>
          </p:cNvPr>
          <p:cNvSpPr/>
          <p:nvPr/>
        </p:nvSpPr>
        <p:spPr>
          <a:xfrm rot="5400000">
            <a:off x="-4110980" y="1188405"/>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21576E24-7EAF-CDAB-05DE-B1DE8CE4517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8222C3-665C-29C8-96BB-B07FAB4124C5}"/>
              </a:ext>
            </a:extLst>
          </p:cNvPr>
          <p:cNvSpPr txBox="1"/>
          <p:nvPr/>
        </p:nvSpPr>
        <p:spPr>
          <a:xfrm>
            <a:off x="8550609" y="270854"/>
            <a:ext cx="9171035" cy="805605"/>
          </a:xfrm>
          <a:prstGeom prst="rect">
            <a:avLst/>
          </a:prstGeom>
        </p:spPr>
        <p:txBody>
          <a:bodyPr wrap="square" lIns="0" tIns="0" rIns="0" bIns="0" rtlCol="0" anchor="t">
            <a:spAutoFit/>
          </a:bodyPr>
          <a:lstStyle/>
          <a:p>
            <a:pPr algn="ctr">
              <a:lnSpc>
                <a:spcPts val="6999"/>
              </a:lnSpc>
            </a:pPr>
            <a:r>
              <a:rPr lang="en-US" sz="4000" spc="118">
                <a:solidFill>
                  <a:srgbClr val="000000"/>
                </a:solidFill>
                <a:latin typeface="Girl Scout 2"/>
                <a:ea typeface="Girl Scout 2"/>
                <a:cs typeface="Girl Scout 2"/>
                <a:sym typeface="Girl Scout 2"/>
              </a:rPr>
              <a:t>Please help us help Girl Scouts!</a:t>
            </a:r>
            <a:endParaRPr lang="en-US" sz="4000">
              <a:ea typeface="Calibri"/>
              <a:cs typeface="Calibri"/>
            </a:endParaRPr>
          </a:p>
        </p:txBody>
      </p:sp>
      <p:sp>
        <p:nvSpPr>
          <p:cNvPr id="6" name="TextBox 5">
            <a:extLst>
              <a:ext uri="{FF2B5EF4-FFF2-40B4-BE49-F238E27FC236}">
                <a16:creationId xmlns:a16="http://schemas.microsoft.com/office/drawing/2014/main" id="{7604C88E-20C3-9D90-7D1C-0E5CC1987C71}"/>
              </a:ext>
            </a:extLst>
          </p:cNvPr>
          <p:cNvSpPr txBox="1"/>
          <p:nvPr/>
        </p:nvSpPr>
        <p:spPr>
          <a:xfrm>
            <a:off x="8248650" y="1346200"/>
            <a:ext cx="9358694" cy="6186309"/>
          </a:xfrm>
          <a:prstGeom prst="rect">
            <a:avLst/>
          </a:prstGeom>
          <a:noFill/>
        </p:spPr>
        <p:txBody>
          <a:bodyPr wrap="square" lIns="91440" tIns="45720" rIns="91440" bIns="45720" rtlCol="0" anchor="t">
            <a:spAutoFit/>
          </a:bodyPr>
          <a:lstStyle/>
          <a:p>
            <a:pPr marL="285750" indent="-285750">
              <a:buFont typeface="Arial"/>
              <a:buChar char="•"/>
            </a:pPr>
            <a:r>
              <a:rPr lang="en-US">
                <a:latin typeface="Girl Scout 1"/>
              </a:rPr>
              <a:t>Volunteer Delegates voted to raise dues last year and annual dues will go to $65.</a:t>
            </a: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More girls and families will need financial assistance!</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As a non-profit organization, GSCP2P relies on donations to ensure our program continues!</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Consider becoming part of our Evergreen Circle and making a monthly donation to help all girls have the opportunity for Girl Scouting!</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$10 per month can help a new Girl Scout join along with her family.</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$25 per month can assist programming each corner of our council.</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$50 per month can help us to cover some of the costs of our amazing Circle C Equestrian Center.</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Donating $85 per month allows you to join the Juliette Circle and make a lasting impact to an area.</a:t>
            </a:r>
            <a:endParaRPr lang="en-US">
              <a:latin typeface="Girl Scout 1"/>
              <a:ea typeface="Calibri"/>
              <a:cs typeface="Calibri"/>
            </a:endParaRPr>
          </a:p>
          <a:p>
            <a:pPr marL="285750" indent="-285750">
              <a:buFont typeface="Arial"/>
              <a:buChar char="•"/>
            </a:pPr>
            <a:endParaRPr lang="en-US">
              <a:latin typeface="Girl Scout 1"/>
              <a:ea typeface="Calibri"/>
              <a:cs typeface="Calibri"/>
            </a:endParaRPr>
          </a:p>
          <a:p>
            <a:pPr marL="285750" indent="-285750">
              <a:buFont typeface="Arial"/>
              <a:buChar char="•"/>
            </a:pPr>
            <a:r>
              <a:rPr lang="en-US">
                <a:latin typeface="Girl Scout 1"/>
              </a:rPr>
              <a:t>Juliette Circle donors of $1000 in a year receive a special Sterling Silver pin and an invitation to our Chairwoman’s Dinner! </a:t>
            </a:r>
            <a:endParaRPr lang="en-US">
              <a:latin typeface="Girl Scout 1"/>
              <a:ea typeface="Calibri"/>
              <a:cs typeface="Calibri"/>
            </a:endParaRPr>
          </a:p>
        </p:txBody>
      </p:sp>
      <p:pic>
        <p:nvPicPr>
          <p:cNvPr id="5" name="Picture 4" descr="A qr code with a white background&#10;&#10;AI-generated content may be incorrect.">
            <a:extLst>
              <a:ext uri="{FF2B5EF4-FFF2-40B4-BE49-F238E27FC236}">
                <a16:creationId xmlns:a16="http://schemas.microsoft.com/office/drawing/2014/main" id="{983CD4F5-29BD-8EB6-9FD4-E414C6F9F3BA}"/>
              </a:ext>
            </a:extLst>
          </p:cNvPr>
          <p:cNvPicPr>
            <a:picLocks noChangeAspect="1"/>
          </p:cNvPicPr>
          <p:nvPr/>
        </p:nvPicPr>
        <p:blipFill>
          <a:blip r:embed="rId6"/>
          <a:stretch>
            <a:fillRect/>
          </a:stretch>
        </p:blipFill>
        <p:spPr>
          <a:xfrm>
            <a:off x="13978218" y="7382435"/>
            <a:ext cx="2568389" cy="2541495"/>
          </a:xfrm>
          <a:prstGeom prst="rect">
            <a:avLst/>
          </a:prstGeom>
        </p:spPr>
      </p:pic>
      <p:sp>
        <p:nvSpPr>
          <p:cNvPr id="9" name="TextBox 8">
            <a:extLst>
              <a:ext uri="{FF2B5EF4-FFF2-40B4-BE49-F238E27FC236}">
                <a16:creationId xmlns:a16="http://schemas.microsoft.com/office/drawing/2014/main" id="{169DD906-985A-3DA6-88C6-3412483560F0}"/>
              </a:ext>
            </a:extLst>
          </p:cNvPr>
          <p:cNvSpPr txBox="1"/>
          <p:nvPr/>
        </p:nvSpPr>
        <p:spPr>
          <a:xfrm>
            <a:off x="11063567" y="8196543"/>
            <a:ext cx="274338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irl Scout 1"/>
              </a:rPr>
              <a:t>Use this QR code to make a donation to help Girl Scouts today!</a:t>
            </a:r>
            <a:endParaRPr lang="en-US"/>
          </a:p>
        </p:txBody>
      </p:sp>
    </p:spTree>
    <p:extLst>
      <p:ext uri="{BB962C8B-B14F-4D97-AF65-F5344CB8AC3E}">
        <p14:creationId xmlns:p14="http://schemas.microsoft.com/office/powerpoint/2010/main" val="113630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8C413-2F5E-7C65-3CEE-E1C9392793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14A03B-8557-D3EF-CF4E-3AEEC66D59DE}"/>
              </a:ext>
            </a:extLst>
          </p:cNvPr>
          <p:cNvSpPr/>
          <p:nvPr/>
        </p:nvSpPr>
        <p:spPr>
          <a:xfrm rot="10800000">
            <a:off x="-1" y="-1"/>
            <a:ext cx="18658935" cy="10459454"/>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AB0C0744-F26D-3744-87AC-4468DF3F6A74}"/>
              </a:ext>
            </a:extLst>
          </p:cNvPr>
          <p:cNvSpPr txBox="1"/>
          <p:nvPr/>
        </p:nvSpPr>
        <p:spPr>
          <a:xfrm>
            <a:off x="3605084" y="783132"/>
            <a:ext cx="11077832" cy="838691"/>
          </a:xfrm>
          <a:prstGeom prst="rect">
            <a:avLst/>
          </a:prstGeom>
        </p:spPr>
        <p:txBody>
          <a:bodyPr wrap="square" lIns="0" tIns="0" rIns="0" bIns="0" rtlCol="0" anchor="t">
            <a:spAutoFit/>
          </a:bodyPr>
          <a:lstStyle/>
          <a:p>
            <a:pPr algn="ctr">
              <a:lnSpc>
                <a:spcPts val="6998"/>
              </a:lnSpc>
            </a:pPr>
            <a:r>
              <a:rPr lang="en-US" sz="5000" spc="118">
                <a:solidFill>
                  <a:srgbClr val="000000"/>
                </a:solidFill>
                <a:latin typeface="Girl Scout 2"/>
                <a:sym typeface="Girl Scout 2"/>
              </a:rPr>
              <a:t>Fall Program: Council-wide Goal</a:t>
            </a:r>
            <a:endParaRPr lang="en-US"/>
          </a:p>
        </p:txBody>
      </p:sp>
      <p:pic>
        <p:nvPicPr>
          <p:cNvPr id="8" name="Picture 7" descr="A green and white sign with text&#10;&#10;AI-generated content may be incorrect.">
            <a:extLst>
              <a:ext uri="{FF2B5EF4-FFF2-40B4-BE49-F238E27FC236}">
                <a16:creationId xmlns:a16="http://schemas.microsoft.com/office/drawing/2014/main" id="{3A507A99-CDDE-F0FA-1884-FD467E57FEF7}"/>
              </a:ext>
            </a:extLst>
          </p:cNvPr>
          <p:cNvPicPr>
            <a:picLocks noChangeAspect="1"/>
          </p:cNvPicPr>
          <p:nvPr/>
        </p:nvPicPr>
        <p:blipFill>
          <a:blip r:embed="rId5"/>
          <a:stretch>
            <a:fillRect/>
          </a:stretch>
        </p:blipFill>
        <p:spPr>
          <a:xfrm>
            <a:off x="5806711" y="1886123"/>
            <a:ext cx="11199357" cy="7026158"/>
          </a:xfrm>
          <a:prstGeom prst="rect">
            <a:avLst/>
          </a:prstGeom>
        </p:spPr>
      </p:pic>
      <p:pic>
        <p:nvPicPr>
          <p:cNvPr id="10" name="Picture 9" descr="A cartoon bear wearing a scarf&#10;&#10;AI-generated content may be incorrect.">
            <a:extLst>
              <a:ext uri="{FF2B5EF4-FFF2-40B4-BE49-F238E27FC236}">
                <a16:creationId xmlns:a16="http://schemas.microsoft.com/office/drawing/2014/main" id="{C71AE90D-1448-921F-A213-72C79D567081}"/>
              </a:ext>
            </a:extLst>
          </p:cNvPr>
          <p:cNvPicPr>
            <a:picLocks noChangeAspect="1"/>
          </p:cNvPicPr>
          <p:nvPr/>
        </p:nvPicPr>
        <p:blipFill>
          <a:blip r:embed="rId6"/>
          <a:stretch>
            <a:fillRect/>
          </a:stretch>
        </p:blipFill>
        <p:spPr>
          <a:xfrm>
            <a:off x="-406676" y="3144253"/>
            <a:ext cx="6213387" cy="5503728"/>
          </a:xfrm>
          <a:prstGeom prst="rect">
            <a:avLst/>
          </a:prstGeom>
        </p:spPr>
      </p:pic>
    </p:spTree>
    <p:extLst>
      <p:ext uri="{BB962C8B-B14F-4D97-AF65-F5344CB8AC3E}">
        <p14:creationId xmlns:p14="http://schemas.microsoft.com/office/powerpoint/2010/main" val="383780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5508-8592-CA51-6DE8-136A8FD600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F5B9C8-B04D-20A5-AEFD-C50F198B49F2}"/>
              </a:ext>
            </a:extLst>
          </p:cNvPr>
          <p:cNvSpPr/>
          <p:nvPr/>
        </p:nvSpPr>
        <p:spPr>
          <a:xfrm rot="10800000">
            <a:off x="-3" y="-1"/>
            <a:ext cx="18288001" cy="1045945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02136B6-1C5D-7FAB-26C5-474E71DD88B1}"/>
              </a:ext>
            </a:extLst>
          </p:cNvPr>
          <p:cNvSpPr txBox="1"/>
          <p:nvPr/>
        </p:nvSpPr>
        <p:spPr>
          <a:xfrm>
            <a:off x="1925629" y="-2515568"/>
            <a:ext cx="11709447" cy="824521"/>
          </a:xfrm>
          <a:prstGeom prst="rect">
            <a:avLst/>
          </a:prstGeom>
        </p:spPr>
        <p:txBody>
          <a:bodyPr wrap="square" lIns="0" tIns="0" rIns="0" bIns="0" rtlCol="0" anchor="t">
            <a:spAutoFit/>
          </a:bodyPr>
          <a:lstStyle/>
          <a:p>
            <a:pPr algn="ctr">
              <a:lnSpc>
                <a:spcPts val="6998"/>
              </a:lnSpc>
            </a:pPr>
            <a:r>
              <a:rPr lang="en-US" sz="5000" spc="118">
                <a:latin typeface="Girl Scout 2"/>
              </a:rPr>
              <a:t>Fall Program: How can you help?</a:t>
            </a:r>
          </a:p>
        </p:txBody>
      </p:sp>
      <p:sp>
        <p:nvSpPr>
          <p:cNvPr id="4" name="Rectangle: Rounded Corners 3">
            <a:extLst>
              <a:ext uri="{FF2B5EF4-FFF2-40B4-BE49-F238E27FC236}">
                <a16:creationId xmlns:a16="http://schemas.microsoft.com/office/drawing/2014/main" id="{10DBC33E-67AB-A2DB-16A7-F40AA4CCC0CA}"/>
              </a:ext>
            </a:extLst>
          </p:cNvPr>
          <p:cNvSpPr/>
          <p:nvPr/>
        </p:nvSpPr>
        <p:spPr>
          <a:xfrm>
            <a:off x="409783" y="979493"/>
            <a:ext cx="8127604" cy="8328013"/>
          </a:xfrm>
          <a:prstGeom prst="roundRect">
            <a:avLst/>
          </a:prstGeom>
          <a:solidFill>
            <a:srgbClr val="6B247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0" indent="-571500">
              <a:buFont typeface="Arial"/>
              <a:buChar char="•"/>
            </a:pPr>
            <a:endParaRPr lang="en-US" sz="4400">
              <a:ea typeface="Calibri"/>
              <a:cs typeface="Calibri"/>
            </a:endParaRPr>
          </a:p>
        </p:txBody>
      </p:sp>
      <p:pic>
        <p:nvPicPr>
          <p:cNvPr id="6" name="Picture 5" descr="A cartoon bear in a pool of water&#10;&#10;AI-generated content may be incorrect.">
            <a:extLst>
              <a:ext uri="{FF2B5EF4-FFF2-40B4-BE49-F238E27FC236}">
                <a16:creationId xmlns:a16="http://schemas.microsoft.com/office/drawing/2014/main" id="{DC92C5CE-8508-3B62-6C4E-52921033D5EA}"/>
              </a:ext>
            </a:extLst>
          </p:cNvPr>
          <p:cNvPicPr>
            <a:picLocks noChangeAspect="1"/>
          </p:cNvPicPr>
          <p:nvPr/>
        </p:nvPicPr>
        <p:blipFill>
          <a:blip r:embed="rId5"/>
          <a:stretch>
            <a:fillRect/>
          </a:stretch>
        </p:blipFill>
        <p:spPr>
          <a:xfrm>
            <a:off x="9333755" y="399236"/>
            <a:ext cx="8157874" cy="8042643"/>
          </a:xfrm>
          <a:prstGeom prst="rect">
            <a:avLst/>
          </a:prstGeom>
        </p:spPr>
      </p:pic>
      <p:grpSp>
        <p:nvGrpSpPr>
          <p:cNvPr id="12" name="Group 3">
            <a:extLst>
              <a:ext uri="{FF2B5EF4-FFF2-40B4-BE49-F238E27FC236}">
                <a16:creationId xmlns:a16="http://schemas.microsoft.com/office/drawing/2014/main" id="{313F172D-B47C-B14B-5145-46B17045C9B8}"/>
              </a:ext>
            </a:extLst>
          </p:cNvPr>
          <p:cNvGrpSpPr/>
          <p:nvPr/>
        </p:nvGrpSpPr>
        <p:grpSpPr>
          <a:xfrm>
            <a:off x="1474122" y="1625657"/>
            <a:ext cx="5487126" cy="7219527"/>
            <a:chOff x="5742533" y="2128784"/>
            <a:chExt cx="7316167" cy="9626036"/>
          </a:xfrm>
        </p:grpSpPr>
        <p:sp>
          <p:nvSpPr>
            <p:cNvPr id="9" name="Freeform 4">
              <a:extLst>
                <a:ext uri="{FF2B5EF4-FFF2-40B4-BE49-F238E27FC236}">
                  <a16:creationId xmlns:a16="http://schemas.microsoft.com/office/drawing/2014/main" id="{B05C4AAC-FD18-F5C3-F2AA-8C712EF1F4F2}"/>
                </a:ext>
              </a:extLst>
            </p:cNvPr>
            <p:cNvSpPr/>
            <p:nvPr/>
          </p:nvSpPr>
          <p:spPr>
            <a:xfrm>
              <a:off x="6092972" y="2128784"/>
              <a:ext cx="6965728" cy="4045056"/>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6"/>
              <a:stretch>
                <a:fillRect/>
              </a:stretch>
            </a:blipFill>
          </p:spPr>
          <p:txBody>
            <a:bodyPr/>
            <a:lstStyle/>
            <a:p>
              <a:endParaRPr lang="en-US"/>
            </a:p>
          </p:txBody>
        </p:sp>
        <p:sp>
          <p:nvSpPr>
            <p:cNvPr id="10" name="Freeform 5">
              <a:extLst>
                <a:ext uri="{FF2B5EF4-FFF2-40B4-BE49-F238E27FC236}">
                  <a16:creationId xmlns:a16="http://schemas.microsoft.com/office/drawing/2014/main" id="{4355AC63-94F2-D072-AC16-A51EF4AFB4E4}"/>
                </a:ext>
              </a:extLst>
            </p:cNvPr>
            <p:cNvSpPr/>
            <p:nvPr/>
          </p:nvSpPr>
          <p:spPr>
            <a:xfrm>
              <a:off x="5906067" y="7709766"/>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7"/>
              <a:stretch>
                <a:fillRect/>
              </a:stretch>
            </a:blipFill>
          </p:spPr>
          <p:txBody>
            <a:bodyPr/>
            <a:lstStyle/>
            <a:p>
              <a:endParaRPr lang="en-US"/>
            </a:p>
          </p:txBody>
        </p:sp>
        <p:sp>
          <p:nvSpPr>
            <p:cNvPr id="11" name="Freeform 6">
              <a:extLst>
                <a:ext uri="{FF2B5EF4-FFF2-40B4-BE49-F238E27FC236}">
                  <a16:creationId xmlns:a16="http://schemas.microsoft.com/office/drawing/2014/main" id="{DC0BDAE4-6A01-6AC8-CF74-C299EC5440B6}"/>
                </a:ext>
              </a:extLst>
            </p:cNvPr>
            <p:cNvSpPr/>
            <p:nvPr/>
          </p:nvSpPr>
          <p:spPr>
            <a:xfrm>
              <a:off x="5742533" y="6691597"/>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Tree>
    <p:extLst>
      <p:ext uri="{BB962C8B-B14F-4D97-AF65-F5344CB8AC3E}">
        <p14:creationId xmlns:p14="http://schemas.microsoft.com/office/powerpoint/2010/main" val="286193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61A54-82E1-20F1-3C19-AA5A20C21E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564C20-1E4C-5C06-7E34-8C847E5DE632}"/>
              </a:ext>
            </a:extLst>
          </p:cNvPr>
          <p:cNvSpPr/>
          <p:nvPr/>
        </p:nvSpPr>
        <p:spPr>
          <a:xfrm rot="10800000">
            <a:off x="-3" y="-1"/>
            <a:ext cx="18821401" cy="10507576"/>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A2012C28-5A89-4E3C-8DD2-D64B3B7DB9B5}"/>
              </a:ext>
            </a:extLst>
          </p:cNvPr>
          <p:cNvSpPr txBox="1"/>
          <p:nvPr/>
        </p:nvSpPr>
        <p:spPr>
          <a:xfrm>
            <a:off x="352812" y="930197"/>
            <a:ext cx="9688855" cy="1722203"/>
          </a:xfrm>
          <a:prstGeom prst="rect">
            <a:avLst/>
          </a:prstGeom>
        </p:spPr>
        <p:txBody>
          <a:bodyPr wrap="square" lIns="0" tIns="0" rIns="0" bIns="0" rtlCol="0" anchor="t">
            <a:spAutoFit/>
          </a:bodyPr>
          <a:lstStyle/>
          <a:p>
            <a:pPr algn="ctr">
              <a:lnSpc>
                <a:spcPts val="6998"/>
              </a:lnSpc>
            </a:pPr>
            <a:r>
              <a:rPr lang="en-US" sz="5000" spc="118">
                <a:latin typeface="Girl Scout 2"/>
              </a:rPr>
              <a:t>Fall Program: How can you help?</a:t>
            </a:r>
          </a:p>
        </p:txBody>
      </p:sp>
      <p:pic>
        <p:nvPicPr>
          <p:cNvPr id="5" name="Picture 4" descr="A white and black text on a white background&#10;&#10;AI-generated content may be incorrect.">
            <a:extLst>
              <a:ext uri="{FF2B5EF4-FFF2-40B4-BE49-F238E27FC236}">
                <a16:creationId xmlns:a16="http://schemas.microsoft.com/office/drawing/2014/main" id="{DBCB30F7-1235-E27B-0C35-9FBC27043E8A}"/>
              </a:ext>
            </a:extLst>
          </p:cNvPr>
          <p:cNvPicPr>
            <a:picLocks noChangeAspect="1"/>
          </p:cNvPicPr>
          <p:nvPr/>
        </p:nvPicPr>
        <p:blipFill>
          <a:blip r:embed="rId5"/>
          <a:stretch>
            <a:fillRect/>
          </a:stretch>
        </p:blipFill>
        <p:spPr>
          <a:xfrm>
            <a:off x="10149176" y="672740"/>
            <a:ext cx="6971800" cy="9162093"/>
          </a:xfrm>
          <a:prstGeom prst="rect">
            <a:avLst/>
          </a:prstGeom>
        </p:spPr>
      </p:pic>
      <p:pic>
        <p:nvPicPr>
          <p:cNvPr id="7" name="Picture 6" descr="A cartoon bear in a pond&#10;&#10;AI-generated content may be incorrect.">
            <a:extLst>
              <a:ext uri="{FF2B5EF4-FFF2-40B4-BE49-F238E27FC236}">
                <a16:creationId xmlns:a16="http://schemas.microsoft.com/office/drawing/2014/main" id="{C4ACC000-D7A8-D997-F76F-3A64A3909845}"/>
              </a:ext>
            </a:extLst>
          </p:cNvPr>
          <p:cNvPicPr>
            <a:picLocks noChangeAspect="1"/>
          </p:cNvPicPr>
          <p:nvPr/>
        </p:nvPicPr>
        <p:blipFill>
          <a:blip r:embed="rId6"/>
          <a:stretch>
            <a:fillRect/>
          </a:stretch>
        </p:blipFill>
        <p:spPr>
          <a:xfrm>
            <a:off x="1167024" y="2502570"/>
            <a:ext cx="8060432" cy="6432633"/>
          </a:xfrm>
          <a:prstGeom prst="rect">
            <a:avLst/>
          </a:prstGeom>
        </p:spPr>
      </p:pic>
    </p:spTree>
    <p:extLst>
      <p:ext uri="{BB962C8B-B14F-4D97-AF65-F5344CB8AC3E}">
        <p14:creationId xmlns:p14="http://schemas.microsoft.com/office/powerpoint/2010/main" val="17560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2619884"/>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a:t>
            </a:r>
            <a:endParaRPr lang="en-US" sz="5000" spc="118">
              <a:solidFill>
                <a:srgbClr val="000000"/>
              </a:solidFill>
              <a:latin typeface="Girl Scout 2"/>
              <a:ea typeface="Girl Scout 2"/>
              <a:cs typeface="Girl Scout 2"/>
              <a:sym typeface="Girl Scout 2"/>
            </a:endParaRPr>
          </a:p>
          <a:p>
            <a:pPr algn="ctr">
              <a:lnSpc>
                <a:spcPts val="6998"/>
              </a:lnSpc>
            </a:pPr>
            <a:r>
              <a:rPr lang="en-US" sz="5000" spc="118" dirty="0">
                <a:solidFill>
                  <a:srgbClr val="000000"/>
                </a:solidFill>
                <a:latin typeface="Girl Scout 2"/>
                <a:ea typeface="Girl Scout 2"/>
                <a:cs typeface="Girl Scout 2"/>
                <a:sym typeface="Girl Scout 2"/>
              </a:rPr>
              <a:t>Fall Product Program Data</a:t>
            </a:r>
            <a:endParaRPr lang="en-US" sz="5000" spc="118" dirty="0">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5BB2ABAA-7D23-0FF1-4DD2-328FB1088288}"/>
              </a:ext>
            </a:extLst>
          </p:cNvPr>
          <p:cNvSpPr txBox="1"/>
          <p:nvPr/>
        </p:nvSpPr>
        <p:spPr>
          <a:xfrm>
            <a:off x="10155001" y="2747517"/>
            <a:ext cx="6101041" cy="34663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784"/>
              </a:lnSpc>
            </a:pPr>
            <a:r>
              <a:rPr lang="en-US" sz="2800" dirty="0">
                <a:latin typeface="Girl Scout Text Book"/>
                <a:ea typeface="Calibri"/>
                <a:cs typeface="Segoe UI"/>
              </a:rPr>
              <a:t>Membership Year 2025</a:t>
            </a:r>
          </a:p>
          <a:p>
            <a:pPr>
              <a:lnSpc>
                <a:spcPts val="3784"/>
              </a:lnSpc>
            </a:pPr>
            <a:r>
              <a:rPr lang="en-US" sz="2800" dirty="0">
                <a:latin typeface="Girl Scout Text Book"/>
                <a:ea typeface="Calibri"/>
                <a:cs typeface="Segoe UI"/>
              </a:rPr>
              <a:t>Troop Participation Last Year -</a:t>
            </a:r>
            <a:endParaRPr lang="en-US" dirty="0"/>
          </a:p>
          <a:p>
            <a:pPr>
              <a:lnSpc>
                <a:spcPts val="3784"/>
              </a:lnSpc>
            </a:pPr>
            <a:r>
              <a:rPr lang="en-US" sz="2800" dirty="0">
                <a:latin typeface="Girl Scout Text Book"/>
                <a:ea typeface="Calibri"/>
                <a:cs typeface="Segoe UI"/>
              </a:rPr>
              <a:t>Girl Participation Last Year -</a:t>
            </a:r>
            <a:endParaRPr lang="en-US" sz="2800" dirty="0">
              <a:latin typeface="Girl Scout Text Book" panose="02020003000000000000" pitchFamily="18" charset="0"/>
              <a:ea typeface="Calibri"/>
              <a:cs typeface="Segoe UI"/>
            </a:endParaRPr>
          </a:p>
          <a:p>
            <a:pPr>
              <a:lnSpc>
                <a:spcPts val="3784"/>
              </a:lnSpc>
            </a:pPr>
            <a:endParaRPr lang="en-US" sz="2800" dirty="0">
              <a:latin typeface="Girl Scout Text Book" panose="02020003000000000000" pitchFamily="18" charset="0"/>
              <a:ea typeface="Calibri"/>
              <a:cs typeface="Segoe UI"/>
            </a:endParaRPr>
          </a:p>
          <a:p>
            <a:pPr>
              <a:lnSpc>
                <a:spcPts val="3784"/>
              </a:lnSpc>
            </a:pPr>
            <a:r>
              <a:rPr lang="en-US" sz="2800" dirty="0">
                <a:latin typeface="Girl Scout Text Book"/>
                <a:ea typeface="Calibri"/>
                <a:cs typeface="Segoe UI"/>
              </a:rPr>
              <a:t>For MY26</a:t>
            </a:r>
          </a:p>
          <a:p>
            <a:pPr>
              <a:lnSpc>
                <a:spcPts val="3784"/>
              </a:lnSpc>
            </a:pPr>
            <a:r>
              <a:rPr lang="en-US" sz="2800" dirty="0">
                <a:latin typeface="Girl Scout Text Book"/>
                <a:ea typeface="Calibri"/>
                <a:cs typeface="Segoe UI"/>
              </a:rPr>
              <a:t>Goal for Troop Participation -</a:t>
            </a:r>
            <a:endParaRPr lang="en-US" sz="2800" dirty="0">
              <a:latin typeface="Girl Scout Text Book" panose="02020003000000000000" pitchFamily="18" charset="0"/>
              <a:ea typeface="Calibri"/>
              <a:cs typeface="Segoe UI"/>
            </a:endParaRPr>
          </a:p>
          <a:p>
            <a:pPr>
              <a:lnSpc>
                <a:spcPts val="3784"/>
              </a:lnSpc>
            </a:pPr>
            <a:r>
              <a:rPr lang="en-US" sz="2800" dirty="0">
                <a:latin typeface="Girl Scout Text Book"/>
                <a:ea typeface="Calibri"/>
                <a:cs typeface="Segoe UI"/>
              </a:rPr>
              <a:t>Goal for Girl </a:t>
            </a:r>
            <a:r>
              <a:rPr lang="en-US" sz="2800">
                <a:latin typeface="Girl Scout Text Book"/>
                <a:ea typeface="Calibri"/>
                <a:cs typeface="Segoe UI"/>
              </a:rPr>
              <a:t>Participation</a:t>
            </a:r>
            <a:r>
              <a:rPr lang="en-US" sz="2800" dirty="0">
                <a:latin typeface="Girl Scout Text Book"/>
                <a:ea typeface="Calibri"/>
                <a:cs typeface="Segoe UI"/>
              </a:rPr>
              <a:t> - </a:t>
            </a:r>
            <a:endParaRPr lang="en-US" sz="2800" dirty="0">
              <a:latin typeface="Girl Scout Text Book" panose="02020003000000000000" pitchFamily="18" charset="0"/>
              <a:ea typeface="Calibri"/>
              <a:cs typeface="Segoe UI"/>
            </a:endParaRPr>
          </a:p>
        </p:txBody>
      </p:sp>
    </p:spTree>
    <p:extLst>
      <p:ext uri="{BB962C8B-B14F-4D97-AF65-F5344CB8AC3E}">
        <p14:creationId xmlns:p14="http://schemas.microsoft.com/office/powerpoint/2010/main" val="361921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99BCD-9B88-B8F0-F411-8E02819CB3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AD12DDF-D02B-768B-EE45-393C368A8D1B}"/>
              </a:ext>
            </a:extLst>
          </p:cNvPr>
          <p:cNvSpPr/>
          <p:nvPr/>
        </p:nvSpPr>
        <p:spPr>
          <a:xfrm rot="10800000">
            <a:off x="-3" y="-1"/>
            <a:ext cx="18288001" cy="10539664"/>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C19A63DE-536B-1D1B-C8EC-5489C03FA899}"/>
              </a:ext>
            </a:extLst>
          </p:cNvPr>
          <p:cNvSpPr txBox="1"/>
          <p:nvPr/>
        </p:nvSpPr>
        <p:spPr>
          <a:xfrm>
            <a:off x="1748174" y="273318"/>
            <a:ext cx="14791649" cy="825419"/>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rPr>
              <a:t>Upcoming Events- Search the Calendar!</a:t>
            </a:r>
            <a:endParaRPr lang="en-US" sz="4600"/>
          </a:p>
        </p:txBody>
      </p:sp>
      <p:pic>
        <p:nvPicPr>
          <p:cNvPr id="7" name="Picture 6">
            <a:extLst>
              <a:ext uri="{FF2B5EF4-FFF2-40B4-BE49-F238E27FC236}">
                <a16:creationId xmlns:a16="http://schemas.microsoft.com/office/drawing/2014/main" id="{F80E9671-D7C1-5C1B-7526-AEF4D806CC40}"/>
              </a:ext>
            </a:extLst>
          </p:cNvPr>
          <p:cNvPicPr>
            <a:picLocks noChangeAspect="1"/>
          </p:cNvPicPr>
          <p:nvPr/>
        </p:nvPicPr>
        <p:blipFill>
          <a:blip r:embed="rId5"/>
          <a:srcRect l="22125" t="4446" r="26511" b="5496"/>
          <a:stretch>
            <a:fillRect/>
          </a:stretch>
        </p:blipFill>
        <p:spPr>
          <a:xfrm>
            <a:off x="417096" y="2133600"/>
            <a:ext cx="7184600" cy="7652084"/>
          </a:xfrm>
          <a:prstGeom prst="rect">
            <a:avLst/>
          </a:prstGeom>
        </p:spPr>
      </p:pic>
      <p:pic>
        <p:nvPicPr>
          <p:cNvPr id="10" name="Picture 9">
            <a:extLst>
              <a:ext uri="{FF2B5EF4-FFF2-40B4-BE49-F238E27FC236}">
                <a16:creationId xmlns:a16="http://schemas.microsoft.com/office/drawing/2014/main" id="{566A13B2-4DDD-36BF-9837-A69A8762A506}"/>
              </a:ext>
            </a:extLst>
          </p:cNvPr>
          <p:cNvPicPr>
            <a:picLocks noChangeAspect="1"/>
          </p:cNvPicPr>
          <p:nvPr/>
        </p:nvPicPr>
        <p:blipFill>
          <a:blip r:embed="rId6"/>
          <a:srcRect l="37817" t="8116" r="38304" b="6426"/>
          <a:stretch>
            <a:fillRect/>
          </a:stretch>
        </p:blipFill>
        <p:spPr>
          <a:xfrm>
            <a:off x="8406063" y="1353429"/>
            <a:ext cx="3769895" cy="8432255"/>
          </a:xfrm>
          <a:prstGeom prst="rect">
            <a:avLst/>
          </a:prstGeom>
        </p:spPr>
      </p:pic>
      <p:pic>
        <p:nvPicPr>
          <p:cNvPr id="12" name="Picture 11">
            <a:extLst>
              <a:ext uri="{FF2B5EF4-FFF2-40B4-BE49-F238E27FC236}">
                <a16:creationId xmlns:a16="http://schemas.microsoft.com/office/drawing/2014/main" id="{47DD36BD-B117-BCAB-1E8E-DF24F6808CC6}"/>
              </a:ext>
            </a:extLst>
          </p:cNvPr>
          <p:cNvPicPr>
            <a:picLocks noChangeAspect="1"/>
          </p:cNvPicPr>
          <p:nvPr/>
        </p:nvPicPr>
        <p:blipFill>
          <a:blip r:embed="rId7"/>
          <a:srcRect l="36062" t="8577" r="35575" b="4873"/>
          <a:stretch>
            <a:fillRect/>
          </a:stretch>
        </p:blipFill>
        <p:spPr>
          <a:xfrm>
            <a:off x="12705348" y="1383632"/>
            <a:ext cx="4405402" cy="8402052"/>
          </a:xfrm>
          <a:prstGeom prst="rect">
            <a:avLst/>
          </a:prstGeom>
        </p:spPr>
      </p:pic>
    </p:spTree>
    <p:extLst>
      <p:ext uri="{BB962C8B-B14F-4D97-AF65-F5344CB8AC3E}">
        <p14:creationId xmlns:p14="http://schemas.microsoft.com/office/powerpoint/2010/main" val="189474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9E82-BFDF-B31E-2C89-343E9ECD1D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6A796B-F46B-465C-D72D-B804B16CCEA0}"/>
              </a:ext>
            </a:extLst>
          </p:cNvPr>
          <p:cNvSpPr/>
          <p:nvPr/>
        </p:nvSpPr>
        <p:spPr>
          <a:xfrm rot="10800000">
            <a:off x="-2" y="-1599454"/>
            <a:ext cx="18288001" cy="120262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4" name="Picture 3" descr="A sticker with a bus on it&#10;&#10;AI-generated content may be incorrect.">
            <a:extLst>
              <a:ext uri="{FF2B5EF4-FFF2-40B4-BE49-F238E27FC236}">
                <a16:creationId xmlns:a16="http://schemas.microsoft.com/office/drawing/2014/main" id="{A84565A3-61E3-68C6-32ED-6B5962BEDF62}"/>
              </a:ext>
            </a:extLst>
          </p:cNvPr>
          <p:cNvPicPr>
            <a:picLocks noChangeAspect="1"/>
          </p:cNvPicPr>
          <p:nvPr/>
        </p:nvPicPr>
        <p:blipFill>
          <a:blip r:embed="rId5"/>
          <a:stretch>
            <a:fillRect/>
          </a:stretch>
        </p:blipFill>
        <p:spPr>
          <a:xfrm>
            <a:off x="1316382" y="2975334"/>
            <a:ext cx="6507372" cy="6259722"/>
          </a:xfrm>
          <a:prstGeom prst="rect">
            <a:avLst/>
          </a:prstGeom>
        </p:spPr>
      </p:pic>
      <p:pic>
        <p:nvPicPr>
          <p:cNvPr id="5" name="Picture 4" descr="A colorful circle with text and rainbow&#10;&#10;AI-generated content may be incorrect.">
            <a:extLst>
              <a:ext uri="{FF2B5EF4-FFF2-40B4-BE49-F238E27FC236}">
                <a16:creationId xmlns:a16="http://schemas.microsoft.com/office/drawing/2014/main" id="{9BBC4DE6-9B78-A8A5-EDFB-78B6FF275BD6}"/>
              </a:ext>
            </a:extLst>
          </p:cNvPr>
          <p:cNvPicPr>
            <a:picLocks noChangeAspect="1"/>
          </p:cNvPicPr>
          <p:nvPr/>
        </p:nvPicPr>
        <p:blipFill>
          <a:blip r:embed="rId6"/>
          <a:stretch>
            <a:fillRect/>
          </a:stretch>
        </p:blipFill>
        <p:spPr>
          <a:xfrm>
            <a:off x="9140138" y="2624886"/>
            <a:ext cx="8849803" cy="6610170"/>
          </a:xfrm>
          <a:prstGeom prst="rect">
            <a:avLst/>
          </a:prstGeom>
        </p:spPr>
      </p:pic>
      <p:sp>
        <p:nvSpPr>
          <p:cNvPr id="3" name="TextBox 2">
            <a:extLst>
              <a:ext uri="{FF2B5EF4-FFF2-40B4-BE49-F238E27FC236}">
                <a16:creationId xmlns:a16="http://schemas.microsoft.com/office/drawing/2014/main" id="{B2B0C305-1327-D0FE-A5C7-A5A0125B0B69}"/>
              </a:ext>
            </a:extLst>
          </p:cNvPr>
          <p:cNvSpPr txBox="1"/>
          <p:nvPr/>
        </p:nvSpPr>
        <p:spPr>
          <a:xfrm>
            <a:off x="681938" y="528575"/>
            <a:ext cx="1691640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600" b="1">
                <a:latin typeface="Girl Scout Text Book" panose="02020003000000000000" pitchFamily="18" charset="0"/>
              </a:rPr>
              <a:t>NEW! Road Map to a Great Year and The Girl Scout Adventure- My First Year patches!</a:t>
            </a:r>
            <a:endParaRPr lang="en-US" sz="4600">
              <a:latin typeface="Girl Scout Text Book" panose="02020003000000000000" pitchFamily="18" charset="0"/>
              <a:ea typeface="Calibri"/>
              <a:cs typeface="Calibri"/>
            </a:endParaRPr>
          </a:p>
          <a:p>
            <a:pPr algn="ctr"/>
            <a:endParaRPr lang="en-US">
              <a:ea typeface="Calibri"/>
              <a:cs typeface="Calibri"/>
            </a:endParaRPr>
          </a:p>
        </p:txBody>
      </p:sp>
    </p:spTree>
    <p:extLst>
      <p:ext uri="{BB962C8B-B14F-4D97-AF65-F5344CB8AC3E}">
        <p14:creationId xmlns:p14="http://schemas.microsoft.com/office/powerpoint/2010/main" val="429068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0435E-3377-2AAE-4616-29F3EA1D3C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A3199C-4DB5-6747-CF41-2F21829EAE7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F13B820-1964-9F78-59D6-41D0FA3AEB0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DD2D8EC0-3CCE-7B5D-025B-96DC63B8EEE7}"/>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68741C6C-BB59-E666-02A4-C92360E185CF}"/>
              </a:ext>
            </a:extLst>
          </p:cNvPr>
          <p:cNvSpPr txBox="1"/>
          <p:nvPr/>
        </p:nvSpPr>
        <p:spPr>
          <a:xfrm>
            <a:off x="10155001" y="2747517"/>
            <a:ext cx="6101041" cy="67249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784"/>
              </a:lnSpc>
            </a:pPr>
            <a:r>
              <a:rPr lang="en-US" sz="2800">
                <a:latin typeface="Girl Scout Text Book" panose="02020003000000000000" pitchFamily="18" charset="0"/>
                <a:ea typeface="Calibri"/>
                <a:cs typeface="Segoe UI"/>
              </a:rPr>
              <a:t>Membership Year 2025</a:t>
            </a:r>
          </a:p>
          <a:p>
            <a:pPr>
              <a:lnSpc>
                <a:spcPts val="3784"/>
              </a:lnSpc>
            </a:pPr>
            <a:r>
              <a:rPr lang="en-US" sz="2800">
                <a:latin typeface="Girl Scout Text Book" panose="02020003000000000000" pitchFamily="18" charset="0"/>
                <a:ea typeface="Calibri"/>
                <a:cs typeface="Segoe UI"/>
              </a:rPr>
              <a:t>Total Girl Goal - 6,760</a:t>
            </a:r>
          </a:p>
          <a:p>
            <a:pPr>
              <a:lnSpc>
                <a:spcPts val="3786"/>
              </a:lnSpc>
            </a:pPr>
            <a:r>
              <a:rPr lang="en-US" sz="2800">
                <a:latin typeface="Girl Scout Text Book" panose="02020003000000000000" pitchFamily="18" charset="0"/>
                <a:ea typeface="Calibri"/>
                <a:cs typeface="Segoe UI"/>
              </a:rPr>
              <a:t>Total Adult Goal - 4,562</a:t>
            </a:r>
            <a:endParaRPr lang="en-US" sz="2800">
              <a:latin typeface="Girl Scout Text Book" panose="02020003000000000000" pitchFamily="18" charset="0"/>
              <a:ea typeface="Calibri"/>
              <a:cs typeface="Calibri"/>
            </a:endParaRP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As of 8/25/25...</a:t>
            </a:r>
            <a:endParaRPr lang="en-US" sz="2800">
              <a:latin typeface="Girl Scout Text Book" panose="02020003000000000000" pitchFamily="18" charset="0"/>
            </a:endParaRPr>
          </a:p>
          <a:p>
            <a:r>
              <a:rPr lang="en-US" sz="2800">
                <a:latin typeface="Girl Scout Text Book" panose="02020003000000000000" pitchFamily="18" charset="0"/>
                <a:ea typeface="Calibri"/>
                <a:cs typeface="Calibri"/>
              </a:rPr>
              <a:t>MY25 Girl Membership – 6,302</a:t>
            </a:r>
          </a:p>
          <a:p>
            <a:r>
              <a:rPr lang="en-US" sz="2800">
                <a:latin typeface="Girl Scout Text Book" panose="02020003000000000000" pitchFamily="18" charset="0"/>
                <a:ea typeface="Calibri"/>
                <a:cs typeface="Calibri"/>
              </a:rPr>
              <a:t>MY25 Adult Membership – 4,635</a:t>
            </a:r>
          </a:p>
          <a:p>
            <a:r>
              <a:rPr lang="en-US" sz="2800">
                <a:latin typeface="Girl Scout Text Book" panose="02020003000000000000" pitchFamily="18" charset="0"/>
                <a:ea typeface="Calibri"/>
                <a:cs typeface="Calibri"/>
              </a:rPr>
              <a:t>For a Total of 10,937</a:t>
            </a: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Membership Year 2026</a:t>
            </a:r>
          </a:p>
          <a:p>
            <a:r>
              <a:rPr lang="en-US" sz="2800">
                <a:latin typeface="Girl Scout Text Book" panose="02020003000000000000" pitchFamily="18" charset="0"/>
                <a:ea typeface="Calibri"/>
                <a:cs typeface="Calibri"/>
              </a:rPr>
              <a:t>Girl Goal 6500</a:t>
            </a:r>
          </a:p>
          <a:p>
            <a:r>
              <a:rPr lang="en-US" sz="2800">
                <a:latin typeface="Girl Scout Text Book" panose="02020003000000000000" pitchFamily="18" charset="0"/>
                <a:ea typeface="Calibri"/>
                <a:cs typeface="Calibri"/>
              </a:rPr>
              <a:t>New Troop Starts at 150</a:t>
            </a:r>
          </a:p>
          <a:p>
            <a:endParaRPr lang="en-US" sz="2800">
              <a:latin typeface="Girl Scout Text Book" panose="02020003000000000000" pitchFamily="18" charset="0"/>
              <a:ea typeface="Calibri"/>
              <a:cs typeface="Calibri"/>
            </a:endParaRPr>
          </a:p>
          <a:p>
            <a:r>
              <a:rPr lang="en-US" sz="2800">
                <a:latin typeface="Girl Scout Text Book" panose="02020003000000000000" pitchFamily="18" charset="0"/>
                <a:ea typeface="Calibri"/>
                <a:cs typeface="Calibri"/>
              </a:rPr>
              <a:t>As of 8/25/25…</a:t>
            </a:r>
          </a:p>
          <a:p>
            <a:r>
              <a:rPr lang="en-US" sz="2800">
                <a:latin typeface="Girl Scout Text Book" panose="02020003000000000000" pitchFamily="18" charset="0"/>
                <a:ea typeface="Calibri"/>
                <a:cs typeface="Calibri"/>
              </a:rPr>
              <a:t>MY26 Girl Membership – 3,331</a:t>
            </a:r>
          </a:p>
        </p:txBody>
      </p:sp>
    </p:spTree>
    <p:extLst>
      <p:ext uri="{BB962C8B-B14F-4D97-AF65-F5344CB8AC3E}">
        <p14:creationId xmlns:p14="http://schemas.microsoft.com/office/powerpoint/2010/main" val="2217417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71558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784"/>
              </a:lnSpc>
            </a:pPr>
            <a:r>
              <a:rPr lang="en-US" sz="2800" dirty="0">
                <a:latin typeface="Girl Scout Text Book"/>
                <a:ea typeface="Calibri"/>
                <a:cs typeface="Segoe UI"/>
              </a:rPr>
              <a:t>Membership Year 2025</a:t>
            </a:r>
          </a:p>
          <a:p>
            <a:pPr>
              <a:lnSpc>
                <a:spcPts val="3784"/>
              </a:lnSpc>
            </a:pPr>
            <a:r>
              <a:rPr lang="en-US" sz="2800" dirty="0">
                <a:latin typeface="Girl Scout Text Book"/>
                <a:ea typeface="Calibri"/>
                <a:cs typeface="Segoe UI"/>
              </a:rPr>
              <a:t>Total Girl Goal - </a:t>
            </a:r>
          </a:p>
          <a:p>
            <a:pPr>
              <a:lnSpc>
                <a:spcPts val="3786"/>
              </a:lnSpc>
            </a:pPr>
            <a:r>
              <a:rPr lang="en-US" sz="2800" dirty="0">
                <a:latin typeface="Girl Scout Text Book"/>
                <a:ea typeface="Calibri"/>
                <a:cs typeface="Segoe UI"/>
              </a:rPr>
              <a:t>Total Adult Goal - </a:t>
            </a:r>
            <a:endParaRPr lang="en-US" sz="2800" dirty="0">
              <a:latin typeface="Girl Scout Text Book"/>
              <a:ea typeface="Calibri"/>
              <a:cs typeface="Calibri"/>
            </a:endParaRPr>
          </a:p>
          <a:p>
            <a:endParaRPr lang="en-US" sz="2800">
              <a:latin typeface="Girl Scout Text Book" panose="02020003000000000000" pitchFamily="18" charset="0"/>
              <a:ea typeface="Calibri"/>
              <a:cs typeface="Calibri"/>
            </a:endParaRPr>
          </a:p>
          <a:p>
            <a:r>
              <a:rPr lang="en-US" sz="2800" dirty="0">
                <a:latin typeface="Girl Scout Text Book"/>
                <a:ea typeface="Calibri"/>
                <a:cs typeface="Calibri"/>
              </a:rPr>
              <a:t>As of 8/25/25...</a:t>
            </a:r>
            <a:endParaRPr lang="en-US" sz="2800" dirty="0">
              <a:latin typeface="Girl Scout Text Book"/>
            </a:endParaRPr>
          </a:p>
          <a:p>
            <a:r>
              <a:rPr lang="en-US" sz="2800" dirty="0">
                <a:latin typeface="Girl Scout Text Book"/>
                <a:ea typeface="Calibri"/>
                <a:cs typeface="Calibri"/>
              </a:rPr>
              <a:t>MY25 Girl Membership – </a:t>
            </a:r>
          </a:p>
          <a:p>
            <a:r>
              <a:rPr lang="en-US" sz="2800">
                <a:latin typeface="Girl Scout Text Book"/>
                <a:ea typeface="Calibri"/>
                <a:cs typeface="Calibri"/>
              </a:rPr>
              <a:t>MY25 Adult Membership – </a:t>
            </a:r>
          </a:p>
          <a:p>
            <a:r>
              <a:rPr lang="en-US" sz="2800">
                <a:latin typeface="Girl Scout Text Book"/>
                <a:ea typeface="Calibri"/>
                <a:cs typeface="Calibri"/>
              </a:rPr>
              <a:t>For a Total of </a:t>
            </a:r>
          </a:p>
          <a:p>
            <a:endParaRPr lang="en-US" sz="280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a:latin typeface="Girl Scout Text Book" panose="02020003000000000000" pitchFamily="18" charset="0"/>
              <a:ea typeface="Calibri"/>
              <a:cs typeface="Calibri"/>
            </a:endParaRPr>
          </a:p>
          <a:p>
            <a:r>
              <a:rPr lang="en-US" sz="2800" dirty="0">
                <a:latin typeface="Girl Scout Text Book"/>
                <a:ea typeface="Calibri"/>
                <a:cs typeface="Calibri"/>
              </a:rPr>
              <a:t>As of 8/25/25…</a:t>
            </a:r>
          </a:p>
          <a:p>
            <a:r>
              <a:rPr lang="en-US" sz="2800" dirty="0">
                <a:latin typeface="Girl Scout Text Book"/>
                <a:ea typeface="Calibri"/>
                <a:cs typeface="Calibri"/>
              </a:rPr>
              <a:t>MY26 Girl Membership – </a:t>
            </a:r>
          </a:p>
          <a:p>
            <a:r>
              <a:rPr lang="en-US" sz="2800">
                <a:latin typeface="Girl Scout Text Book"/>
                <a:ea typeface="Calibri"/>
                <a:cs typeface="Calibri"/>
              </a:rPr>
              <a:t>New Troops -</a:t>
            </a:r>
            <a:endParaRPr lang="en-US" sz="2800" dirty="0">
              <a:latin typeface="Girl Scout Text Book"/>
              <a:ea typeface="Calibri"/>
              <a:cs typeface="Calibri"/>
            </a:endParaRPr>
          </a:p>
        </p:txBody>
      </p:sp>
    </p:spTree>
    <p:extLst>
      <p:ext uri="{BB962C8B-B14F-4D97-AF65-F5344CB8AC3E}">
        <p14:creationId xmlns:p14="http://schemas.microsoft.com/office/powerpoint/2010/main" val="209789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171095" y="698118"/>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Fall Recruitment</a:t>
            </a:r>
          </a:p>
        </p:txBody>
      </p:sp>
      <p:sp>
        <p:nvSpPr>
          <p:cNvPr id="5" name="TextBox 5"/>
          <p:cNvSpPr txBox="1"/>
          <p:nvPr/>
        </p:nvSpPr>
        <p:spPr>
          <a:xfrm>
            <a:off x="8616916" y="1986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for your SU's Fall Recruitment</a:t>
            </a:r>
            <a:endParaRPr lang="en-US" sz="2800" spc="59" dirty="0">
              <a:latin typeface="Girl Scout 1"/>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September 22 at 8 p.m.</a:t>
            </a:r>
            <a:endParaRPr lang="en-US"/>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grpSp>
        <p:nvGrpSpPr>
          <p:cNvPr id="20" name="Group 20"/>
          <p:cNvGrpSpPr/>
          <p:nvPr/>
        </p:nvGrpSpPr>
        <p:grpSpPr>
          <a:xfrm>
            <a:off x="-3565778" y="6665985"/>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7"/>
              <a:stretch>
                <a:fillRect l="-16" r="-15" b="-1"/>
              </a:stretch>
            </a:blipFill>
          </p:spPr>
          <p:txBody>
            <a:bodyPr/>
            <a:lstStyle/>
            <a:p>
              <a:endParaRPr lang="en-US"/>
            </a:p>
          </p:txBody>
        </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8">
              <a:extLst>
                <a:ext uri="{96DAC541-7B7A-43D3-8B79-37D633B846F1}">
                  <asvg:svgBlip xmlns:asvg="http://schemas.microsoft.com/office/drawing/2016/SVG/main" r:embed="rId9"/>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sp>
        <p:nvSpPr>
          <p:cNvPr id="24" name="TextBox 24"/>
          <p:cNvSpPr txBox="1"/>
          <p:nvPr/>
        </p:nvSpPr>
        <p:spPr>
          <a:xfrm>
            <a:off x="2498017" y="1729569"/>
            <a:ext cx="12331440" cy="503215"/>
          </a:xfrm>
          <a:prstGeom prst="rect">
            <a:avLst/>
          </a:prstGeom>
        </p:spPr>
        <p:txBody>
          <a:bodyPr lIns="0" tIns="0" rIns="0" bIns="0" rtlCol="0" anchor="t">
            <a:spAutoFit/>
          </a:bodyPr>
          <a:lstStyle/>
          <a:p>
            <a:pPr algn="ctr">
              <a:lnSpc>
                <a:spcPts val="4201"/>
              </a:lnSpc>
              <a:spcBef>
                <a:spcPct val="0"/>
              </a:spcBef>
            </a:pPr>
            <a:r>
              <a:rPr lang="en-US" sz="3000" i="1" dirty="0">
                <a:solidFill>
                  <a:srgbClr val="FFFFFF"/>
                </a:solidFill>
                <a:latin typeface="Girl Scout 1"/>
                <a:sym typeface="Girl Scout 1"/>
              </a:rPr>
              <a:t>LIST HERE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p:cNvGrpSpPr/>
          <p:nvPr/>
        </p:nvGrpSpPr>
        <p:grpSpPr>
          <a:xfrm>
            <a:off x="833448" y="1430860"/>
            <a:ext cx="6243291" cy="7425281"/>
            <a:chOff x="0" y="0"/>
            <a:chExt cx="8324388" cy="9900374"/>
          </a:xfrm>
        </p:grpSpPr>
        <p:sp>
          <p:nvSpPr>
            <p:cNvPr id="4" name="Freeform 4"/>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Rallyhood!</a:t>
            </a:r>
          </a:p>
        </p:txBody>
      </p:sp>
      <p:sp>
        <p:nvSpPr>
          <p:cNvPr id="8" name="TextBox 8"/>
          <p:cNvSpPr txBox="1"/>
          <p:nvPr/>
        </p:nvSpPr>
        <p:spPr>
          <a:xfrm>
            <a:off x="8037816" y="2171700"/>
            <a:ext cx="9601907" cy="7593682"/>
          </a:xfrm>
          <a:prstGeom prst="rect">
            <a:avLst/>
          </a:prstGeom>
        </p:spPr>
        <p:txBody>
          <a:bodyPr wrap="square" lIns="0" tIns="0" rIns="0" bIns="0" rtlCol="0" anchor="t">
            <a:spAutoFit/>
          </a:bodyPr>
          <a:lstStyle/>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Private communication all in ONE platform</a:t>
            </a:r>
            <a:endParaRPr lang="en-US">
              <a:ea typeface="Calibri"/>
              <a:cs typeface="Calibri"/>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99" spc="59">
                <a:solidFill>
                  <a:srgbClr val="000000"/>
                </a:solidFill>
                <a:latin typeface="Girl Scout 1"/>
                <a:ea typeface="Girl Scout 1"/>
                <a:cs typeface="Girl Scout 1"/>
                <a:sym typeface="Girl Scout 1"/>
              </a:rPr>
              <a:t>Multiple rallies for communication between troops, service units and families!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Each service unit has its own rallies.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Each troop will have its own rally.</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Rallies all have: Message wall, calendar, opportunity to collect payment (for a small fee), space for photos (gallery), files for documents, most utilized links section and more</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Troop leaders will invite families to join.</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Rallies for Troop Fall Product and Service Unit Fall Product invitations going out next week!</a:t>
            </a:r>
            <a:endParaRPr lang="en-US" sz="2450" spc="59">
              <a:solidFill>
                <a:srgbClr val="000000"/>
              </a:solidFill>
              <a:latin typeface="Girl Scout 1"/>
              <a:ea typeface="Girl Scout 1"/>
              <a:cs typeface="Girl Scout 1"/>
            </a:endParaRPr>
          </a:p>
        </p:txBody>
      </p:sp>
    </p:spTree>
    <p:extLst>
      <p:ext uri="{BB962C8B-B14F-4D97-AF65-F5344CB8AC3E}">
        <p14:creationId xmlns:p14="http://schemas.microsoft.com/office/powerpoint/2010/main" val="123280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5D5B-D0EB-44ED-6CF7-205671C843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092BA3-67DB-64AA-1E7C-EC8264FC1B5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a:extLst>
              <a:ext uri="{FF2B5EF4-FFF2-40B4-BE49-F238E27FC236}">
                <a16:creationId xmlns:a16="http://schemas.microsoft.com/office/drawing/2014/main" id="{FAFA97BF-B2B3-29B9-9CA7-CF135C8D9159}"/>
              </a:ext>
            </a:extLst>
          </p:cNvPr>
          <p:cNvGrpSpPr/>
          <p:nvPr/>
        </p:nvGrpSpPr>
        <p:grpSpPr>
          <a:xfrm>
            <a:off x="833448" y="1430860"/>
            <a:ext cx="6243291" cy="7425281"/>
            <a:chOff x="0" y="0"/>
            <a:chExt cx="8324388" cy="9900374"/>
          </a:xfrm>
        </p:grpSpPr>
        <p:sp>
          <p:nvSpPr>
            <p:cNvPr id="4" name="Freeform 4">
              <a:extLst>
                <a:ext uri="{FF2B5EF4-FFF2-40B4-BE49-F238E27FC236}">
                  <a16:creationId xmlns:a16="http://schemas.microsoft.com/office/drawing/2014/main" id="{E6B9F549-E5AC-DF97-5FC7-9862E6BE81C4}"/>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0A118ADC-C506-C1F8-3320-E3F77F42790D}"/>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a:extLst>
                <a:ext uri="{FF2B5EF4-FFF2-40B4-BE49-F238E27FC236}">
                  <a16:creationId xmlns:a16="http://schemas.microsoft.com/office/drawing/2014/main" id="{BE4A39A5-3BEC-0C91-FE90-D3B96FA7F1B5}"/>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A8C1926A-D266-81E5-253E-BC6CF8B17C71}"/>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Rallyhood!</a:t>
            </a:r>
          </a:p>
        </p:txBody>
      </p:sp>
      <p:sp>
        <p:nvSpPr>
          <p:cNvPr id="8" name="TextBox 8">
            <a:extLst>
              <a:ext uri="{FF2B5EF4-FFF2-40B4-BE49-F238E27FC236}">
                <a16:creationId xmlns:a16="http://schemas.microsoft.com/office/drawing/2014/main" id="{53D61F12-F64F-3D94-6542-44EE5C0C8F82}"/>
              </a:ext>
            </a:extLst>
          </p:cNvPr>
          <p:cNvSpPr txBox="1"/>
          <p:nvPr/>
        </p:nvSpPr>
        <p:spPr>
          <a:xfrm>
            <a:off x="8389508" y="2242038"/>
            <a:ext cx="9601907" cy="8491364"/>
          </a:xfrm>
          <a:prstGeom prst="rect">
            <a:avLst/>
          </a:prstGeom>
        </p:spPr>
        <p:txBody>
          <a:bodyPr wrap="square" lIns="0" tIns="0" rIns="0" bIns="0" rtlCol="0" anchor="t">
            <a:spAutoFit/>
          </a:bodyPr>
          <a:lstStyle/>
          <a:p>
            <a:pPr>
              <a:lnSpc>
                <a:spcPts val="3499"/>
              </a:lnSpc>
            </a:pPr>
            <a:r>
              <a:rPr lang="en-US" sz="2450" spc="59" dirty="0">
                <a:solidFill>
                  <a:srgbClr val="000000"/>
                </a:solidFill>
                <a:latin typeface="Girl Scout 1"/>
                <a:ea typeface="Girl Scout 1"/>
                <a:cs typeface="Girl Scout 1"/>
                <a:sym typeface="Girl Scout 1"/>
              </a:rPr>
              <a:t>Rallies coming for:</a:t>
            </a:r>
            <a:endParaRPr lang="en-US" sz="2450" dirty="0">
              <a:solidFill>
                <a:srgbClr val="000000"/>
              </a:solidFill>
              <a:latin typeface="Calibri"/>
              <a:ea typeface="Calibri"/>
              <a:cs typeface="Calibri"/>
              <a:sym typeface="Girl Scout 1"/>
            </a:endParaRPr>
          </a:p>
          <a:p>
            <a:pPr marL="342900" indent="-342900">
              <a:lnSpc>
                <a:spcPts val="3499"/>
              </a:lnSpc>
              <a:buFont typeface="Arial"/>
              <a:buChar char="•"/>
            </a:pPr>
            <a:r>
              <a:rPr lang="en-US" sz="2450" spc="59" dirty="0">
                <a:solidFill>
                  <a:srgbClr val="000000"/>
                </a:solidFill>
                <a:latin typeface="Girl Scout 1"/>
                <a:ea typeface="Girl Scout 1"/>
                <a:cs typeface="Girl Scout 1"/>
                <a:sym typeface="Girl Scout 1"/>
              </a:rPr>
              <a:t>Daisy Troop Leaders</a:t>
            </a:r>
            <a:endParaRPr lang="en-US" sz="2450" dirty="0">
              <a:ea typeface="Calibri"/>
              <a:cs typeface="Calibri"/>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Brownie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Junior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Cadette Troop Leaders</a:t>
            </a:r>
            <a:endParaRPr lang="en-US" sz="2499" spc="59" dirty="0">
              <a:solidFill>
                <a:srgbClr val="000000"/>
              </a:solidFill>
              <a:latin typeface="Girl Scout 1"/>
              <a:ea typeface="Girl Scout 1"/>
              <a:cs typeface="Girl Scout 1"/>
            </a:endParaRPr>
          </a:p>
          <a:p>
            <a:pPr marL="342900" indent="-342900">
              <a:lnSpc>
                <a:spcPts val="3499"/>
              </a:lnSpc>
              <a:buFont typeface="Arial"/>
              <a:buChar char="•"/>
            </a:pPr>
            <a:r>
              <a:rPr lang="en-US" sz="2499" spc="59" dirty="0">
                <a:solidFill>
                  <a:srgbClr val="000000"/>
                </a:solidFill>
                <a:latin typeface="Girl Scout 1"/>
                <a:ea typeface="Girl Scout 1"/>
                <a:cs typeface="Girl Scout 1"/>
                <a:sym typeface="Girl Scout 1"/>
              </a:rPr>
              <a:t>Senior/Ambassador Troop Leaders</a:t>
            </a:r>
            <a:endParaRPr lang="en-US" sz="2499"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50" spc="59" dirty="0">
                <a:solidFill>
                  <a:srgbClr val="000000"/>
                </a:solidFill>
                <a:latin typeface="Girl Scout 1"/>
                <a:ea typeface="Girl Scout 1"/>
                <a:cs typeface="Girl Scout 1"/>
                <a:sym typeface="Girl Scout 1"/>
              </a:rPr>
              <a:t>Plus, rallies for outdoors, Highest Awards and more coming!</a:t>
            </a:r>
            <a:endParaRPr lang="en-US" sz="2450"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99" spc="59" dirty="0">
                <a:solidFill>
                  <a:srgbClr val="000000"/>
                </a:solidFill>
                <a:latin typeface="Girl Scout 1"/>
                <a:ea typeface="Girl Scout 1"/>
                <a:cs typeface="Girl Scout 1"/>
                <a:sym typeface="Girl Scout 1"/>
              </a:rPr>
              <a:t>Accept EACH invitation to each rally to join the conversation! And request to join the rallies you are interested in and hold the role!</a:t>
            </a:r>
            <a:endParaRPr lang="en-US" sz="2499" spc="59" dirty="0">
              <a:solidFill>
                <a:srgbClr val="000000"/>
              </a:solidFill>
              <a:latin typeface="Girl Scout 1"/>
              <a:ea typeface="Girl Scout 1"/>
              <a:cs typeface="Girl Scout 1"/>
            </a:endParaRPr>
          </a:p>
          <a:p>
            <a:pPr>
              <a:lnSpc>
                <a:spcPts val="3499"/>
              </a:lnSpc>
            </a:pPr>
            <a:endParaRPr lang="en-US" sz="2499" spc="59" dirty="0">
              <a:solidFill>
                <a:srgbClr val="000000"/>
              </a:solidFill>
              <a:latin typeface="Girl Scout 1"/>
              <a:ea typeface="Girl Scout 1"/>
              <a:cs typeface="Girl Scout 1"/>
            </a:endParaRPr>
          </a:p>
          <a:p>
            <a:pPr>
              <a:lnSpc>
                <a:spcPts val="3499"/>
              </a:lnSpc>
            </a:pPr>
            <a:r>
              <a:rPr lang="en-US" sz="2450" spc="59" dirty="0" err="1">
                <a:solidFill>
                  <a:srgbClr val="000000"/>
                </a:solidFill>
                <a:latin typeface="Girl Scout 1"/>
                <a:ea typeface="Girl Scout 1"/>
                <a:cs typeface="Girl Scout 1"/>
                <a:sym typeface="Girl Scout 1"/>
              </a:rPr>
              <a:t>Rallyhood</a:t>
            </a:r>
            <a:r>
              <a:rPr lang="en-US" sz="2450" spc="59" dirty="0">
                <a:solidFill>
                  <a:srgbClr val="000000"/>
                </a:solidFill>
                <a:latin typeface="Girl Scout 1"/>
                <a:ea typeface="Girl Scout 1"/>
                <a:cs typeface="Girl Scout 1"/>
                <a:sym typeface="Girl Scout 1"/>
              </a:rPr>
              <a:t> will become the PRIMARY communication device– all with one log-in- to fix trying to find items on website!</a:t>
            </a:r>
            <a:endParaRPr lang="en-US" sz="2450" spc="59" dirty="0">
              <a:solidFill>
                <a:srgbClr val="000000"/>
              </a:solidFill>
              <a:latin typeface="Girl Scout 1"/>
              <a:ea typeface="Girl Scout 1"/>
              <a:cs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a:p>
            <a:pPr algn="ctr">
              <a:lnSpc>
                <a:spcPts val="3499"/>
              </a:lnSpc>
            </a:pPr>
            <a:endParaRPr lang="en-US" sz="2499" spc="59" dirty="0">
              <a:solidFill>
                <a:srgbClr val="000000"/>
              </a:solidFill>
              <a:latin typeface="Girl Scout 1"/>
              <a:ea typeface="Girl Scout 1"/>
              <a:cs typeface="Girl Scout 1"/>
              <a:sym typeface="Girl Scout 1"/>
            </a:endParaRPr>
          </a:p>
        </p:txBody>
      </p:sp>
    </p:spTree>
    <p:extLst>
      <p:ext uri="{BB962C8B-B14F-4D97-AF65-F5344CB8AC3E}">
        <p14:creationId xmlns:p14="http://schemas.microsoft.com/office/powerpoint/2010/main" val="160776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6340-A333-828E-57F9-9B566EC875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10385B-6A82-4FAD-104D-E7538F6712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grpSp>
        <p:nvGrpSpPr>
          <p:cNvPr id="3" name="Group 3">
            <a:extLst>
              <a:ext uri="{FF2B5EF4-FFF2-40B4-BE49-F238E27FC236}">
                <a16:creationId xmlns:a16="http://schemas.microsoft.com/office/drawing/2014/main" id="{2F5B33E2-FD77-D804-9583-55BE0287E08B}"/>
              </a:ext>
            </a:extLst>
          </p:cNvPr>
          <p:cNvGrpSpPr/>
          <p:nvPr/>
        </p:nvGrpSpPr>
        <p:grpSpPr>
          <a:xfrm>
            <a:off x="833448" y="1430860"/>
            <a:ext cx="6243291" cy="7425281"/>
            <a:chOff x="0" y="0"/>
            <a:chExt cx="8324388" cy="9900374"/>
          </a:xfrm>
        </p:grpSpPr>
        <p:sp>
          <p:nvSpPr>
            <p:cNvPr id="4" name="Freeform 4">
              <a:extLst>
                <a:ext uri="{FF2B5EF4-FFF2-40B4-BE49-F238E27FC236}">
                  <a16:creationId xmlns:a16="http://schemas.microsoft.com/office/drawing/2014/main" id="{D04B83A1-B0BA-6428-AE3F-5E209ECAEE65}"/>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AA5C1E13-4878-D483-5A7B-09B10311E656}"/>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p>
              <a:endParaRPr lang="en-US"/>
            </a:p>
          </p:txBody>
        </p:sp>
        <p:sp>
          <p:nvSpPr>
            <p:cNvPr id="6" name="Freeform 6">
              <a:extLst>
                <a:ext uri="{FF2B5EF4-FFF2-40B4-BE49-F238E27FC236}">
                  <a16:creationId xmlns:a16="http://schemas.microsoft.com/office/drawing/2014/main" id="{59DA7722-87CD-77A4-9453-7A7A2404D7ED}"/>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7" name="TextBox 7">
            <a:extLst>
              <a:ext uri="{FF2B5EF4-FFF2-40B4-BE49-F238E27FC236}">
                <a16:creationId xmlns:a16="http://schemas.microsoft.com/office/drawing/2014/main" id="{C41FF62D-3BA8-7DBC-D15D-E4F0C01BA1C9}"/>
              </a:ext>
            </a:extLst>
          </p:cNvPr>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err="1">
                <a:solidFill>
                  <a:srgbClr val="000000"/>
                </a:solidFill>
                <a:latin typeface="Girl Scout 2"/>
                <a:ea typeface="Girl Scout 2"/>
                <a:cs typeface="Girl Scout 2"/>
                <a:sym typeface="Girl Scout 2"/>
              </a:rPr>
              <a:t>Rallyhood</a:t>
            </a:r>
            <a:r>
              <a:rPr lang="en-US" sz="5000" spc="118">
                <a:solidFill>
                  <a:srgbClr val="000000"/>
                </a:solidFill>
                <a:latin typeface="Girl Scout 2"/>
                <a:ea typeface="Girl Scout 2"/>
                <a:cs typeface="Girl Scout 2"/>
                <a:sym typeface="Girl Scout 2"/>
              </a:rPr>
              <a:t> Training!</a:t>
            </a:r>
          </a:p>
        </p:txBody>
      </p:sp>
      <p:sp>
        <p:nvSpPr>
          <p:cNvPr id="8" name="TextBox 8">
            <a:extLst>
              <a:ext uri="{FF2B5EF4-FFF2-40B4-BE49-F238E27FC236}">
                <a16:creationId xmlns:a16="http://schemas.microsoft.com/office/drawing/2014/main" id="{7ECA6CBA-BFF7-277A-4CDA-EFB3DF01823E}"/>
              </a:ext>
            </a:extLst>
          </p:cNvPr>
          <p:cNvSpPr txBox="1"/>
          <p:nvPr/>
        </p:nvSpPr>
        <p:spPr>
          <a:xfrm>
            <a:off x="8037816" y="2171700"/>
            <a:ext cx="9601907" cy="7144841"/>
          </a:xfrm>
          <a:prstGeom prst="rect">
            <a:avLst/>
          </a:prstGeom>
        </p:spPr>
        <p:txBody>
          <a:bodyPr wrap="square" lIns="0" tIns="0" rIns="0" bIns="0" rtlCol="0" anchor="t">
            <a:spAutoFit/>
          </a:bodyPr>
          <a:lstStyle/>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Learn how to be an ADMIN for your Service Unit Rallies or your Troop Rally.</a:t>
            </a:r>
            <a:endParaRPr lang="en-US">
              <a:ea typeface="Calibri"/>
              <a:cs typeface="Calibri"/>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99" spc="59">
                <a:solidFill>
                  <a:srgbClr val="000000"/>
                </a:solidFill>
                <a:latin typeface="Girl Scout 1"/>
                <a:ea typeface="Girl Scout 1"/>
                <a:cs typeface="Girl Scout 1"/>
                <a:sym typeface="Girl Scout 1"/>
              </a:rPr>
              <a:t>Troop Leadership and Service Unit Specialists receive invites to Admin Training in the next two weeks</a:t>
            </a:r>
            <a:endParaRPr lang="en-US" sz="2499"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Training: September 18 from 8-9 p.m.</a:t>
            </a:r>
            <a:endParaRPr lang="en-US" sz="2450" spc="59">
              <a:solidFill>
                <a:srgbClr val="000000"/>
              </a:solidFill>
              <a:latin typeface="Girl Scout 1"/>
              <a:ea typeface="Girl Scout 1"/>
              <a:cs typeface="Girl Scout 1"/>
            </a:endParaRPr>
          </a:p>
          <a:p>
            <a:pPr marL="800100" lvl="1" indent="-342900">
              <a:lnSpc>
                <a:spcPts val="3499"/>
              </a:lnSpc>
              <a:buFont typeface="Courier New"/>
              <a:buChar char="o"/>
            </a:pPr>
            <a:r>
              <a:rPr lang="en-US" sz="2450" spc="59">
                <a:solidFill>
                  <a:srgbClr val="000000"/>
                </a:solidFill>
                <a:latin typeface="Girl Scout 1"/>
                <a:ea typeface="Girl Scout 1"/>
                <a:cs typeface="Girl Scout 1"/>
                <a:sym typeface="Girl Scout 1"/>
              </a:rPr>
              <a:t>Can’t make it? It will be recorded!</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REMINDER! Accept the invitations to the "Welcome Volunteers" Rally! You will also receive invitations to Level Rallies, SU Team Rallies and more.  Accept now to be included in the conversation.</a:t>
            </a:r>
            <a:endParaRPr lang="en-US" sz="2450" spc="59">
              <a:solidFill>
                <a:srgbClr val="000000"/>
              </a:solidFill>
              <a:latin typeface="Girl Scout 1"/>
              <a:ea typeface="Girl Scout 1"/>
              <a:cs typeface="Girl Scout 1"/>
            </a:endParaRPr>
          </a:p>
          <a:p>
            <a:pPr marL="342900" indent="-342900">
              <a:lnSpc>
                <a:spcPts val="3499"/>
              </a:lnSpc>
              <a:buFont typeface="Arial"/>
              <a:buChar char="•"/>
            </a:pPr>
            <a:endParaRPr lang="en-US" sz="2499" spc="59">
              <a:solidFill>
                <a:srgbClr val="000000"/>
              </a:solidFill>
              <a:latin typeface="Girl Scout 1"/>
              <a:ea typeface="Girl Scout 1"/>
              <a:cs typeface="Girl Scout 1"/>
            </a:endParaRPr>
          </a:p>
          <a:p>
            <a:pPr marL="342900" indent="-342900">
              <a:lnSpc>
                <a:spcPts val="3499"/>
              </a:lnSpc>
              <a:buFont typeface="Arial"/>
              <a:buChar char="•"/>
            </a:pPr>
            <a:r>
              <a:rPr lang="en-US" sz="2450" spc="59">
                <a:solidFill>
                  <a:srgbClr val="000000"/>
                </a:solidFill>
                <a:latin typeface="Girl Scout 1"/>
                <a:ea typeface="Girl Scout 1"/>
                <a:cs typeface="Girl Scout 1"/>
                <a:sym typeface="Girl Scout 1"/>
              </a:rPr>
              <a:t>The "Welcome Volunteers" Rally is a GREAT PLACE to ask questions!</a:t>
            </a:r>
            <a:endParaRPr lang="en-US" sz="2450" spc="59">
              <a:solidFill>
                <a:srgbClr val="000000"/>
              </a:solidFill>
              <a:latin typeface="Girl Scout 1"/>
              <a:ea typeface="Girl Scout 1"/>
              <a:cs typeface="Girl Scout 1"/>
            </a:endParaRPr>
          </a:p>
        </p:txBody>
      </p:sp>
    </p:spTree>
    <p:extLst>
      <p:ext uri="{BB962C8B-B14F-4D97-AF65-F5344CB8AC3E}">
        <p14:creationId xmlns:p14="http://schemas.microsoft.com/office/powerpoint/2010/main" val="30122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02732" y="723900"/>
            <a:ext cx="8123285" cy="2619884"/>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Service Unit Delegates!  YOUR DIRECT REPRESENTATION!</a:t>
            </a:r>
          </a:p>
        </p:txBody>
      </p:sp>
      <p:pic>
        <p:nvPicPr>
          <p:cNvPr id="7" name="Picture 6" descr="A black and white icon of a person with a group of people&#10;&#10;AI-generated content may be incorrect.">
            <a:extLst>
              <a:ext uri="{FF2B5EF4-FFF2-40B4-BE49-F238E27FC236}">
                <a16:creationId xmlns:a16="http://schemas.microsoft.com/office/drawing/2014/main" id="{C2CA8899-BD26-AE37-97A5-9261A34849C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466435" y="4076192"/>
            <a:ext cx="5734050" cy="5734050"/>
          </a:xfrm>
          <a:prstGeom prst="rect">
            <a:avLst/>
          </a:prstGeom>
        </p:spPr>
      </p:pic>
    </p:spTree>
    <p:extLst>
      <p:ext uri="{BB962C8B-B14F-4D97-AF65-F5344CB8AC3E}">
        <p14:creationId xmlns:p14="http://schemas.microsoft.com/office/powerpoint/2010/main" val="389406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p:cNvSpPr txBox="1"/>
          <p:nvPr/>
        </p:nvSpPr>
        <p:spPr>
          <a:xfrm>
            <a:off x="998621" y="613198"/>
            <a:ext cx="16290758"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33E7B65E-A83E-D0A2-4C92-551C9426E4F3}"/>
              </a:ext>
            </a:extLst>
          </p:cNvPr>
          <p:cNvSpPr txBox="1"/>
          <p:nvPr/>
        </p:nvSpPr>
        <p:spPr>
          <a:xfrm>
            <a:off x="786063" y="3578481"/>
            <a:ext cx="18242280" cy="4093428"/>
          </a:xfrm>
          <a:prstGeom prst="rect">
            <a:avLst/>
          </a:prstGeom>
          <a:noFill/>
        </p:spPr>
        <p:txBody>
          <a:bodyPr wrap="square" lIns="91440" tIns="45720" rIns="91440" bIns="45720" rtlCol="0" anchor="t">
            <a:spAutoFit/>
          </a:bodyPr>
          <a:lstStyle/>
          <a:p>
            <a:r>
              <a:rPr lang="en-US" sz="2600" dirty="0">
                <a:latin typeface="Girl Scout 1"/>
              </a:rPr>
              <a:t>Delegate Count – </a:t>
            </a:r>
          </a:p>
          <a:p>
            <a:endParaRPr lang="en-US" sz="2600" dirty="0">
              <a:latin typeface="Girl Scout 1"/>
            </a:endParaRPr>
          </a:p>
          <a:p>
            <a:r>
              <a:rPr lang="en-US" sz="2600" dirty="0">
                <a:latin typeface="Girl Scout 1"/>
              </a:rPr>
              <a:t>Each Service unit gets one delegate per 100 girls registered for the previous year.</a:t>
            </a:r>
          </a:p>
          <a:p>
            <a:endParaRPr lang="en-US" sz="2600" dirty="0">
              <a:latin typeface="Girl Scout 1"/>
            </a:endParaRPr>
          </a:p>
          <a:p>
            <a:r>
              <a:rPr lang="en-US" sz="2600" dirty="0">
                <a:latin typeface="Girl Scout 1"/>
              </a:rPr>
              <a:t>1-100 girls: 1 Delegate/1 Alternate</a:t>
            </a:r>
          </a:p>
          <a:p>
            <a:r>
              <a:rPr lang="en-US" sz="2600" dirty="0">
                <a:latin typeface="Girl Scout 1"/>
              </a:rPr>
              <a:t>101-200 girls: 2 Delegates/2 Alternates</a:t>
            </a:r>
          </a:p>
          <a:p>
            <a:r>
              <a:rPr lang="en-US" sz="2600" dirty="0">
                <a:latin typeface="Girl Scout 1"/>
              </a:rPr>
              <a:t>201-300 girls: 3 Delegates/3 Alternates</a:t>
            </a:r>
          </a:p>
          <a:p>
            <a:r>
              <a:rPr lang="en-US" sz="2600" dirty="0">
                <a:latin typeface="Girl Scout 1"/>
              </a:rPr>
              <a:t>301–400 girls: 4 Delegates/4 Alternates</a:t>
            </a:r>
          </a:p>
          <a:p>
            <a:r>
              <a:rPr lang="en-US" sz="2600" dirty="0">
                <a:latin typeface="Girl Scout 1"/>
              </a:rPr>
              <a:t>401–500 girls: 5 Delegates/5 Alternates</a:t>
            </a:r>
          </a:p>
          <a:p>
            <a:endParaRPr lang="en-US" sz="2600" dirty="0">
              <a:latin typeface="Girl Scout 2"/>
            </a:endParaRPr>
          </a:p>
        </p:txBody>
      </p:sp>
      <p:graphicFrame>
        <p:nvGraphicFramePr>
          <p:cNvPr id="5" name="Table 4">
            <a:extLst>
              <a:ext uri="{FF2B5EF4-FFF2-40B4-BE49-F238E27FC236}">
                <a16:creationId xmlns:a16="http://schemas.microsoft.com/office/drawing/2014/main" id="{DFCD2ACE-0164-84FA-89B4-5708B1C9DB76}"/>
              </a:ext>
            </a:extLst>
          </p:cNvPr>
          <p:cNvGraphicFramePr>
            <a:graphicFrameLocks noGrp="1"/>
          </p:cNvGraphicFramePr>
          <p:nvPr>
            <p:extLst>
              <p:ext uri="{D42A27DB-BD31-4B8C-83A1-F6EECF244321}">
                <p14:modId xmlns:p14="http://schemas.microsoft.com/office/powerpoint/2010/main" val="1157836469"/>
              </p:ext>
            </p:extLst>
          </p:nvPr>
        </p:nvGraphicFramePr>
        <p:xfrm>
          <a:off x="7828547" y="5821097"/>
          <a:ext cx="10042359" cy="4131796"/>
        </p:xfrm>
        <a:graphic>
          <a:graphicData uri="http://schemas.openxmlformats.org/drawingml/2006/table">
            <a:tbl>
              <a:tblPr firstRow="1" bandRow="1">
                <a:tableStyleId>{5C22544A-7EE6-4342-B048-85BDC9FD1C3A}</a:tableStyleId>
              </a:tblPr>
              <a:tblGrid>
                <a:gridCol w="3347453">
                  <a:extLst>
                    <a:ext uri="{9D8B030D-6E8A-4147-A177-3AD203B41FA5}">
                      <a16:colId xmlns:a16="http://schemas.microsoft.com/office/drawing/2014/main" val="1501623631"/>
                    </a:ext>
                  </a:extLst>
                </a:gridCol>
                <a:gridCol w="3347453">
                  <a:extLst>
                    <a:ext uri="{9D8B030D-6E8A-4147-A177-3AD203B41FA5}">
                      <a16:colId xmlns:a16="http://schemas.microsoft.com/office/drawing/2014/main" val="2450418850"/>
                    </a:ext>
                  </a:extLst>
                </a:gridCol>
                <a:gridCol w="3347453">
                  <a:extLst>
                    <a:ext uri="{9D8B030D-6E8A-4147-A177-3AD203B41FA5}">
                      <a16:colId xmlns:a16="http://schemas.microsoft.com/office/drawing/2014/main" val="3764666042"/>
                    </a:ext>
                  </a:extLst>
                </a:gridCol>
              </a:tblGrid>
              <a:tr h="1587111">
                <a:tc>
                  <a:txBody>
                    <a:bodyPr/>
                    <a:lstStyle/>
                    <a:p>
                      <a:r>
                        <a:rPr lang="en-US" sz="2000">
                          <a:latin typeface="Girl Scout 2"/>
                        </a:rPr>
                        <a:t>Service Unit</a:t>
                      </a:r>
                    </a:p>
                  </a:txBody>
                  <a:tcPr/>
                </a:tc>
                <a:tc>
                  <a:txBody>
                    <a:bodyPr/>
                    <a:lstStyle/>
                    <a:p>
                      <a:r>
                        <a:rPr lang="en-US" sz="2000">
                          <a:latin typeface="Girl Scout 2"/>
                        </a:rPr>
                        <a:t>Total Girls registered by August  2025</a:t>
                      </a:r>
                    </a:p>
                  </a:txBody>
                  <a:tcPr/>
                </a:tc>
                <a:tc>
                  <a:txBody>
                    <a:bodyPr/>
                    <a:lstStyle/>
                    <a:p>
                      <a:r>
                        <a:rPr lang="en-US" sz="2000">
                          <a:latin typeface="Girl Scout 2"/>
                        </a:rPr>
                        <a:t>Total Number of Delegates</a:t>
                      </a:r>
                    </a:p>
                  </a:txBody>
                  <a:tcPr/>
                </a:tc>
                <a:extLst>
                  <a:ext uri="{0D108BD9-81ED-4DB2-BD59-A6C34878D82A}">
                    <a16:rowId xmlns:a16="http://schemas.microsoft.com/office/drawing/2014/main" val="1475590531"/>
                  </a:ext>
                </a:extLst>
              </a:tr>
              <a:tr h="508937">
                <a:tc>
                  <a:txBody>
                    <a:bodyPr/>
                    <a:lstStyle/>
                    <a:p>
                      <a:pPr algn="ctr"/>
                      <a:r>
                        <a:rPr lang="en-US" sz="2000">
                          <a:latin typeface="Girl Scout 2"/>
                        </a:rPr>
                        <a:t>Service Unit 129</a:t>
                      </a:r>
                    </a:p>
                  </a:txBody>
                  <a:tcPr/>
                </a:tc>
                <a:tc>
                  <a:txBody>
                    <a:bodyPr/>
                    <a:lstStyle/>
                    <a:p>
                      <a:pPr algn="ctr"/>
                      <a:r>
                        <a:rPr lang="en-US" sz="2000">
                          <a:latin typeface="Girl Scout 2"/>
                        </a:rPr>
                        <a:t>201</a:t>
                      </a:r>
                    </a:p>
                  </a:txBody>
                  <a:tcPr/>
                </a:tc>
                <a:tc>
                  <a:txBody>
                    <a:bodyPr/>
                    <a:lstStyle/>
                    <a:p>
                      <a:pPr algn="ctr"/>
                      <a:r>
                        <a:rPr lang="en-US" sz="2000">
                          <a:latin typeface="Girl Scout 2"/>
                        </a:rPr>
                        <a:t>3 Delegates/3Alternates</a:t>
                      </a:r>
                    </a:p>
                  </a:txBody>
                  <a:tcPr/>
                </a:tc>
                <a:extLst>
                  <a:ext uri="{0D108BD9-81ED-4DB2-BD59-A6C34878D82A}">
                    <a16:rowId xmlns:a16="http://schemas.microsoft.com/office/drawing/2014/main" val="3655918266"/>
                  </a:ext>
                </a:extLst>
              </a:tr>
              <a:tr h="508937">
                <a:tc>
                  <a:txBody>
                    <a:bodyPr/>
                    <a:lstStyle/>
                    <a:p>
                      <a:pPr algn="ctr"/>
                      <a:r>
                        <a:rPr lang="en-US" sz="2000">
                          <a:latin typeface="Girl Scout 2"/>
                        </a:rPr>
                        <a:t>Service Unit 127</a:t>
                      </a:r>
                    </a:p>
                  </a:txBody>
                  <a:tcPr/>
                </a:tc>
                <a:tc>
                  <a:txBody>
                    <a:bodyPr/>
                    <a:lstStyle/>
                    <a:p>
                      <a:pPr algn="ctr"/>
                      <a:r>
                        <a:rPr lang="en-US" sz="2000">
                          <a:latin typeface="Girl Scout 2"/>
                        </a:rPr>
                        <a:t>99</a:t>
                      </a:r>
                    </a:p>
                  </a:txBody>
                  <a:tcPr/>
                </a:tc>
                <a:tc>
                  <a:txBody>
                    <a:bodyPr/>
                    <a:lstStyle/>
                    <a:p>
                      <a:pPr algn="ctr"/>
                      <a:r>
                        <a:rPr lang="en-US" sz="2000">
                          <a:latin typeface="Girl Scout 2"/>
                        </a:rPr>
                        <a:t>1 Delegate/1 Alternate</a:t>
                      </a:r>
                    </a:p>
                  </a:txBody>
                  <a:tcPr/>
                </a:tc>
                <a:extLst>
                  <a:ext uri="{0D108BD9-81ED-4DB2-BD59-A6C34878D82A}">
                    <a16:rowId xmlns:a16="http://schemas.microsoft.com/office/drawing/2014/main" val="1702117472"/>
                  </a:ext>
                </a:extLst>
              </a:tr>
              <a:tr h="508937">
                <a:tc>
                  <a:txBody>
                    <a:bodyPr/>
                    <a:lstStyle/>
                    <a:p>
                      <a:pPr algn="ctr"/>
                      <a:r>
                        <a:rPr lang="en-US" sz="2000">
                          <a:latin typeface="Girl Scout 2"/>
                        </a:rPr>
                        <a:t>Service Unit 144</a:t>
                      </a:r>
                    </a:p>
                  </a:txBody>
                  <a:tcPr/>
                </a:tc>
                <a:tc>
                  <a:txBody>
                    <a:bodyPr/>
                    <a:lstStyle/>
                    <a:p>
                      <a:pPr algn="ctr"/>
                      <a:r>
                        <a:rPr lang="en-US" sz="2000">
                          <a:latin typeface="Girl Scout 2"/>
                        </a:rPr>
                        <a:t>335</a:t>
                      </a:r>
                    </a:p>
                  </a:txBody>
                  <a:tcPr/>
                </a:tc>
                <a:tc>
                  <a:txBody>
                    <a:bodyPr/>
                    <a:lstStyle/>
                    <a:p>
                      <a:pPr algn="ctr"/>
                      <a:r>
                        <a:rPr lang="en-US" sz="2000">
                          <a:latin typeface="Girl Scout 2"/>
                        </a:rPr>
                        <a:t>4 Delegates/4 Alternates</a:t>
                      </a:r>
                    </a:p>
                  </a:txBody>
                  <a:tcPr/>
                </a:tc>
                <a:extLst>
                  <a:ext uri="{0D108BD9-81ED-4DB2-BD59-A6C34878D82A}">
                    <a16:rowId xmlns:a16="http://schemas.microsoft.com/office/drawing/2014/main" val="1031967555"/>
                  </a:ext>
                </a:extLst>
              </a:tr>
              <a:tr h="508937">
                <a:tc>
                  <a:txBody>
                    <a:bodyPr/>
                    <a:lstStyle/>
                    <a:p>
                      <a:pPr algn="ctr"/>
                      <a:r>
                        <a:rPr lang="en-US" sz="2000">
                          <a:latin typeface="Girl Scout 2"/>
                        </a:rPr>
                        <a:t>Service Unit 151</a:t>
                      </a:r>
                    </a:p>
                  </a:txBody>
                  <a:tcPr/>
                </a:tc>
                <a:tc>
                  <a:txBody>
                    <a:bodyPr/>
                    <a:lstStyle/>
                    <a:p>
                      <a:pPr algn="ctr"/>
                      <a:r>
                        <a:rPr lang="en-US" sz="2000">
                          <a:latin typeface="Girl Scout 2"/>
                        </a:rPr>
                        <a:t>157</a:t>
                      </a:r>
                    </a:p>
                  </a:txBody>
                  <a:tcPr/>
                </a:tc>
                <a:tc>
                  <a:txBody>
                    <a:bodyPr/>
                    <a:lstStyle/>
                    <a:p>
                      <a:pPr algn="ctr"/>
                      <a:r>
                        <a:rPr lang="en-US" sz="2000">
                          <a:latin typeface="Girl Scout 2"/>
                        </a:rPr>
                        <a:t>2 Delegates/2 Alternates</a:t>
                      </a:r>
                    </a:p>
                  </a:txBody>
                  <a:tcPr/>
                </a:tc>
                <a:extLst>
                  <a:ext uri="{0D108BD9-81ED-4DB2-BD59-A6C34878D82A}">
                    <a16:rowId xmlns:a16="http://schemas.microsoft.com/office/drawing/2014/main" val="2683014197"/>
                  </a:ext>
                </a:extLst>
              </a:tr>
              <a:tr h="508937">
                <a:tc>
                  <a:txBody>
                    <a:bodyPr/>
                    <a:lstStyle/>
                    <a:p>
                      <a:pPr algn="ctr"/>
                      <a:r>
                        <a:rPr lang="en-US" sz="2000">
                          <a:latin typeface="Girl Scout 2"/>
                        </a:rPr>
                        <a:t>Service Unit 117</a:t>
                      </a:r>
                    </a:p>
                  </a:txBody>
                  <a:tcPr/>
                </a:tc>
                <a:tc>
                  <a:txBody>
                    <a:bodyPr/>
                    <a:lstStyle/>
                    <a:p>
                      <a:pPr algn="ctr"/>
                      <a:r>
                        <a:rPr lang="en-US" sz="2000">
                          <a:latin typeface="Girl Scout 2"/>
                        </a:rPr>
                        <a:t>425</a:t>
                      </a:r>
                    </a:p>
                  </a:txBody>
                  <a:tcPr/>
                </a:tc>
                <a:tc>
                  <a:txBody>
                    <a:bodyPr/>
                    <a:lstStyle/>
                    <a:p>
                      <a:pPr algn="ctr"/>
                      <a:r>
                        <a:rPr lang="en-US" sz="2000">
                          <a:latin typeface="Girl Scout 2"/>
                        </a:rPr>
                        <a:t>5 Delegates/5 Alternates</a:t>
                      </a:r>
                    </a:p>
                  </a:txBody>
                  <a:tcPr/>
                </a:tc>
                <a:extLst>
                  <a:ext uri="{0D108BD9-81ED-4DB2-BD59-A6C34878D82A}">
                    <a16:rowId xmlns:a16="http://schemas.microsoft.com/office/drawing/2014/main" val="1890765110"/>
                  </a:ext>
                </a:extLst>
              </a:tr>
            </a:tbl>
          </a:graphicData>
        </a:graphic>
      </p:graphicFrame>
      <p:sp>
        <p:nvSpPr>
          <p:cNvPr id="6" name="TextBox 5">
            <a:extLst>
              <a:ext uri="{FF2B5EF4-FFF2-40B4-BE49-F238E27FC236}">
                <a16:creationId xmlns:a16="http://schemas.microsoft.com/office/drawing/2014/main" id="{ECA337D1-BB94-FEA7-50B2-47F22DDF9A71}"/>
              </a:ext>
            </a:extLst>
          </p:cNvPr>
          <p:cNvSpPr txBox="1"/>
          <p:nvPr/>
        </p:nvSpPr>
        <p:spPr>
          <a:xfrm>
            <a:off x="3665621" y="8965916"/>
            <a:ext cx="4953000" cy="707886"/>
          </a:xfrm>
          <a:prstGeom prst="rect">
            <a:avLst/>
          </a:prstGeom>
          <a:noFill/>
        </p:spPr>
        <p:txBody>
          <a:bodyPr wrap="square" lIns="91440" tIns="45720" rIns="91440" bIns="45720" rtlCol="0" anchor="t">
            <a:spAutoFit/>
          </a:bodyPr>
          <a:lstStyle/>
          <a:p>
            <a:r>
              <a:rPr lang="en-US" sz="4000" b="1">
                <a:latin typeface="Girl Scout 2"/>
              </a:rPr>
              <a:t>EXAMPLE:</a:t>
            </a:r>
          </a:p>
        </p:txBody>
      </p:sp>
    </p:spTree>
    <p:extLst>
      <p:ext uri="{BB962C8B-B14F-4D97-AF65-F5344CB8AC3E}">
        <p14:creationId xmlns:p14="http://schemas.microsoft.com/office/powerpoint/2010/main" val="6253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46FC-4EA4-9D6A-4B02-4D443AB5D0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FFAC06-7397-966B-B8C7-FC41B6CB5619}"/>
              </a:ext>
            </a:extLst>
          </p:cNvPr>
          <p:cNvSpPr/>
          <p:nvPr/>
        </p:nvSpPr>
        <p:spPr>
          <a:xfrm rot="-10800000">
            <a:off x="-3" y="0"/>
            <a:ext cx="18288001" cy="10464130"/>
          </a:xfrm>
          <a:custGeom>
            <a:avLst/>
            <a:gdLst/>
            <a:ahLst/>
            <a:cxnLst/>
            <a:rect l="l" t="t" r="r" b="b"/>
            <a:pathLst>
              <a:path w="24526465" h="12026230">
                <a:moveTo>
                  <a:pt x="0" y="0"/>
                </a:moveTo>
                <a:lnTo>
                  <a:pt x="24526465" y="0"/>
                </a:lnTo>
                <a:lnTo>
                  <a:pt x="24526465" y="12026231"/>
                </a:lnTo>
                <a:lnTo>
                  <a:pt x="0" y="12026231"/>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TextBox 3">
            <a:extLst>
              <a:ext uri="{FF2B5EF4-FFF2-40B4-BE49-F238E27FC236}">
                <a16:creationId xmlns:a16="http://schemas.microsoft.com/office/drawing/2014/main" id="{2BF19E3A-7F2F-9417-1F4A-1D7AEBB01BA1}"/>
              </a:ext>
            </a:extLst>
          </p:cNvPr>
          <p:cNvSpPr txBox="1"/>
          <p:nvPr/>
        </p:nvSpPr>
        <p:spPr>
          <a:xfrm>
            <a:off x="1359564" y="435013"/>
            <a:ext cx="15568866" cy="2619884"/>
          </a:xfrm>
          <a:prstGeom prst="rect">
            <a:avLst/>
          </a:prstGeom>
        </p:spPr>
        <p:txBody>
          <a:bodyPr wrap="square" lIns="0" tIns="0" rIns="0" bIns="0" rtlCol="0" anchor="t">
            <a:spAutoFit/>
          </a:bodyPr>
          <a:lstStyle/>
          <a:p>
            <a:pPr algn="ctr">
              <a:lnSpc>
                <a:spcPts val="6999"/>
              </a:lnSpc>
            </a:pPr>
            <a:r>
              <a:rPr lang="en-US" sz="4600" spc="118">
                <a:solidFill>
                  <a:srgbClr val="000000"/>
                </a:solidFill>
                <a:latin typeface="Girl Scout 2"/>
                <a:ea typeface="Girl Scout 2"/>
                <a:cs typeface="Girl Scout 2"/>
                <a:sym typeface="Girl Scout 2"/>
              </a:rPr>
              <a:t>Volunteer Run, Volunteer Led – Your SU Delegates give and get feedback and represent with your Volunteer Board of Directors</a:t>
            </a:r>
          </a:p>
        </p:txBody>
      </p:sp>
      <p:sp>
        <p:nvSpPr>
          <p:cNvPr id="4" name="TextBox 3">
            <a:extLst>
              <a:ext uri="{FF2B5EF4-FFF2-40B4-BE49-F238E27FC236}">
                <a16:creationId xmlns:a16="http://schemas.microsoft.com/office/drawing/2014/main" id="{361DBAA9-EF85-E5A0-5307-05EF47DA3581}"/>
              </a:ext>
            </a:extLst>
          </p:cNvPr>
          <p:cNvSpPr txBox="1"/>
          <p:nvPr/>
        </p:nvSpPr>
        <p:spPr>
          <a:xfrm>
            <a:off x="609596" y="3477602"/>
            <a:ext cx="17068801" cy="5693866"/>
          </a:xfrm>
          <a:prstGeom prst="rect">
            <a:avLst/>
          </a:prstGeom>
          <a:noFill/>
        </p:spPr>
        <p:txBody>
          <a:bodyPr wrap="square" lIns="91440" tIns="45720" rIns="91440" bIns="45720" rtlCol="0" anchor="t">
            <a:spAutoFit/>
          </a:bodyPr>
          <a:lstStyle/>
          <a:p>
            <a:r>
              <a:rPr lang="en-US" sz="2600">
                <a:latin typeface="Girl Scout 1"/>
              </a:rPr>
              <a:t>NEW PROCESS TO PROVIDING FEEDBACK AT FORUMS:</a:t>
            </a:r>
          </a:p>
          <a:p>
            <a:pPr marL="457200" indent="-457200">
              <a:buFont typeface="Arial"/>
              <a:buChar char="•"/>
            </a:pPr>
            <a:r>
              <a:rPr lang="en-US" sz="2600">
                <a:latin typeface="Girl Scout 1"/>
              </a:rPr>
              <a:t>Service Units Elect delegates between October 1 and December 15, 2025.</a:t>
            </a:r>
          </a:p>
          <a:p>
            <a:pPr marL="457200" indent="-457200">
              <a:buFont typeface="Arial"/>
              <a:buChar char="•"/>
            </a:pPr>
            <a:r>
              <a:rPr lang="en-US" sz="2600">
                <a:latin typeface="Girl Scout 1"/>
              </a:rPr>
              <a:t>Delegates and Alternate Delegates register in role in Volunteer Systems for a 1-year term ending September 30, 2026.</a:t>
            </a:r>
          </a:p>
          <a:p>
            <a:pPr marL="457200" indent="-457200">
              <a:buFont typeface="Arial"/>
              <a:buChar char="•"/>
            </a:pPr>
            <a:r>
              <a:rPr lang="en-US" sz="2600">
                <a:latin typeface="Girl Scout 1"/>
              </a:rPr>
              <a:t>Girl Delegates/Alternates (aged 14 years of age or older by January 1) that are elected contact </a:t>
            </a:r>
            <a:r>
              <a:rPr lang="en-US" sz="2600">
                <a:latin typeface="Girl Scout 1"/>
                <a:hlinkClick r:id="rId5"/>
              </a:rPr>
              <a:t>Info@girlscoutsp2p.org</a:t>
            </a:r>
            <a:r>
              <a:rPr lang="en-US" sz="2600">
                <a:latin typeface="Girl Scout 1"/>
              </a:rPr>
              <a:t> to be added to role.</a:t>
            </a:r>
          </a:p>
          <a:p>
            <a:pPr marL="457200" indent="-457200">
              <a:buFont typeface="Arial"/>
              <a:buChar char="•"/>
            </a:pPr>
            <a:r>
              <a:rPr lang="en-US" sz="2600">
                <a:latin typeface="Girl Scout 1"/>
              </a:rPr>
              <a:t>Delegates receive questions from board to get feedback from Service Unit volunteers.</a:t>
            </a:r>
          </a:p>
          <a:p>
            <a:pPr marL="457200" indent="-457200">
              <a:buFont typeface="Arial"/>
              <a:buChar char="•"/>
            </a:pPr>
            <a:r>
              <a:rPr lang="en-US" sz="2600">
                <a:latin typeface="Girl Scout 1"/>
              </a:rPr>
              <a:t>Delegates and Alternates </a:t>
            </a:r>
            <a:r>
              <a:rPr lang="en-US" sz="2600" b="1">
                <a:latin typeface="Girl Scout 1"/>
              </a:rPr>
              <a:t>attend one FORUM </a:t>
            </a:r>
            <a:r>
              <a:rPr lang="en-US" sz="2600">
                <a:latin typeface="Girl Scout 1"/>
              </a:rPr>
              <a:t>to give and receive feedback and information with Board members.</a:t>
            </a:r>
          </a:p>
          <a:p>
            <a:pPr marL="914400" lvl="1" indent="-457200">
              <a:buFont typeface="Courier New"/>
              <a:buChar char="o"/>
            </a:pPr>
            <a:r>
              <a:rPr lang="en-US" sz="2600">
                <a:latin typeface="Girl Scout 1"/>
              </a:rPr>
              <a:t>Forums will be held in each office location in February and March 2026.</a:t>
            </a:r>
          </a:p>
          <a:p>
            <a:pPr marL="457200" indent="-457200">
              <a:buFont typeface="Arial"/>
              <a:buChar char="•"/>
            </a:pPr>
            <a:r>
              <a:rPr lang="en-US" sz="2600">
                <a:latin typeface="Girl Scout 1"/>
              </a:rPr>
              <a:t>Delegates go back to their service unit and share feedback and experience at forums and prep for Annual meeting votes.</a:t>
            </a:r>
          </a:p>
          <a:p>
            <a:pPr marL="457200" indent="-457200">
              <a:buFont typeface="Arial"/>
              <a:buChar char="•"/>
            </a:pPr>
            <a:r>
              <a:rPr lang="en-US" sz="2600">
                <a:latin typeface="Girl Scout 1"/>
              </a:rPr>
              <a:t>Delegates attend Annual Meeting in April – Alternates are promoted to Delegate if Delegate cannot attend.</a:t>
            </a:r>
          </a:p>
        </p:txBody>
      </p:sp>
    </p:spTree>
    <p:extLst>
      <p:ext uri="{BB962C8B-B14F-4D97-AF65-F5344CB8AC3E}">
        <p14:creationId xmlns:p14="http://schemas.microsoft.com/office/powerpoint/2010/main" val="2053480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e32a821fc519f9541238cb7e268f56a6">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eb4c0d41cc145ed37ea919055de70409"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FD06D0-F2A9-4E6E-AF12-28FCEC6CE650}">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3.xml><?xml version="1.0" encoding="utf-8"?>
<ds:datastoreItem xmlns:ds="http://schemas.openxmlformats.org/officeDocument/2006/customXml" ds:itemID="{97644DE0-EE62-426D-BA67-3CA71C141910}">
  <ds:schemaRefs>
    <ds:schemaRef ds:uri="4f11abea-e276-4f72-86ba-0852261825f0"/>
    <ds:schemaRef ds:uri="9c8b3e01-21a3-4231-92db-e43f121983e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TotalTime>
  <Words>3915</Words>
  <Application>Microsoft Office PowerPoint</Application>
  <PresentationFormat>Custom</PresentationFormat>
  <Paragraphs>436</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Courier New</vt:lpstr>
      <vt:lpstr>Calibri</vt:lpstr>
      <vt:lpstr>Girl Scout 2</vt:lpstr>
      <vt:lpstr>Arial</vt:lpstr>
      <vt:lpstr>Symbol,Sans-Serif</vt:lpstr>
      <vt:lpstr>Girl Scout 1</vt:lpstr>
      <vt:lpstr>Girl Scout Text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74</cp:revision>
  <dcterms:created xsi:type="dcterms:W3CDTF">2006-08-16T00:00:00Z</dcterms:created>
  <dcterms:modified xsi:type="dcterms:W3CDTF">2025-09-02T18:25:37Z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