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7"/>
  </p:notesMasterIdLst>
  <p:sldIdLst>
    <p:sldId id="256" r:id="rId2"/>
    <p:sldId id="257" r:id="rId3"/>
    <p:sldId id="284" r:id="rId4"/>
    <p:sldId id="294" r:id="rId5"/>
    <p:sldId id="292" r:id="rId6"/>
    <p:sldId id="258" r:id="rId7"/>
    <p:sldId id="262" r:id="rId8"/>
    <p:sldId id="263" r:id="rId9"/>
    <p:sldId id="264" r:id="rId10"/>
    <p:sldId id="265" r:id="rId11"/>
    <p:sldId id="266" r:id="rId12"/>
    <p:sldId id="267" r:id="rId13"/>
    <p:sldId id="270" r:id="rId14"/>
    <p:sldId id="271" r:id="rId15"/>
    <p:sldId id="272" r:id="rId16"/>
    <p:sldId id="268" r:id="rId17"/>
    <p:sldId id="269" r:id="rId18"/>
    <p:sldId id="293" r:id="rId19"/>
    <p:sldId id="273" r:id="rId20"/>
    <p:sldId id="275" r:id="rId21"/>
    <p:sldId id="278" r:id="rId22"/>
    <p:sldId id="277" r:id="rId23"/>
    <p:sldId id="279" r:id="rId24"/>
    <p:sldId id="280" r:id="rId25"/>
    <p:sldId id="281" r:id="rId26"/>
    <p:sldId id="282" r:id="rId27"/>
    <p:sldId id="283" r:id="rId28"/>
    <p:sldId id="295" r:id="rId29"/>
    <p:sldId id="285" r:id="rId30"/>
    <p:sldId id="286" r:id="rId31"/>
    <p:sldId id="287" r:id="rId32"/>
    <p:sldId id="288" r:id="rId33"/>
    <p:sldId id="289" r:id="rId34"/>
    <p:sldId id="290" r:id="rId35"/>
    <p:sldId id="291" r:id="rId36"/>
  </p:sldIdLst>
  <p:sldSz cx="18288000" cy="10287000"/>
  <p:notesSz cx="6858000" cy="9144000"/>
  <p:embeddedFontLst>
    <p:embeddedFont>
      <p:font typeface="Girl Scout 1" panose="020B0604020202020204" charset="0"/>
      <p:regular r:id="rId38"/>
    </p:embeddedFont>
    <p:embeddedFont>
      <p:font typeface="Girl Scout 2" panose="020B0604020202020204" charset="0"/>
      <p:regular r:id="rId39"/>
    </p:embeddedFont>
    <p:embeddedFont>
      <p:font typeface="Girl Scout 3" panose="020B0604020202020204" charset="0"/>
      <p:regular r:id="rId40"/>
    </p:embeddedFont>
    <p:embeddedFont>
      <p:font typeface="Girl Scout 4" panose="020B0604020202020204" charset="0"/>
      <p:regular r:id="rId41"/>
    </p:embeddedFont>
    <p:embeddedFont>
      <p:font typeface="Open Sans" panose="020B0606030504020204" pitchFamily="34" charset="0"/>
      <p:regular r:id="rId42"/>
      <p:bold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CFCB9F-02B7-495E-B174-EFFD17F1C3DD}" v="1" dt="2026-08-27T19:43:18.1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0" d="100"/>
          <a:sy n="60" d="100"/>
        </p:scale>
        <p:origin x="37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lyn Johnson" userId="fe93cd4b-5131-4483-8536-9c03ea42d0c2" providerId="ADAL" clId="{88340363-F6DB-4248-91C2-B92AE537B9B0}"/>
    <pc:docChg chg="modSld sldOrd">
      <pc:chgData name="Jaclyn Johnson" userId="fe93cd4b-5131-4483-8536-9c03ea42d0c2" providerId="ADAL" clId="{88340363-F6DB-4248-91C2-B92AE537B9B0}" dt="2026-08-27T19:43:18.109" v="9"/>
      <pc:docMkLst>
        <pc:docMk/>
      </pc:docMkLst>
      <pc:sldChg chg="delSp">
        <pc:chgData name="Jaclyn Johnson" userId="fe93cd4b-5131-4483-8536-9c03ea42d0c2" providerId="ADAL" clId="{88340363-F6DB-4248-91C2-B92AE537B9B0}" dt="2026-08-27T19:36:40.090" v="0"/>
        <pc:sldMkLst>
          <pc:docMk/>
          <pc:sldMk cId="0" sldId="257"/>
        </pc:sldMkLst>
        <pc:spChg chg="del">
          <ac:chgData name="Jaclyn Johnson" userId="fe93cd4b-5131-4483-8536-9c03ea42d0c2" providerId="ADAL" clId="{88340363-F6DB-4248-91C2-B92AE537B9B0}" dt="2026-08-27T19:36:40.090" v="0"/>
          <ac:spMkLst>
            <pc:docMk/>
            <pc:sldMk cId="0" sldId="257"/>
            <ac:spMk id="19" creationId="{00000000-0000-0000-0000-000000000000}"/>
          </ac:spMkLst>
        </pc:spChg>
      </pc:sldChg>
      <pc:sldChg chg="delSp ord modNotes">
        <pc:chgData name="Jaclyn Johnson" userId="fe93cd4b-5131-4483-8536-9c03ea42d0c2" providerId="ADAL" clId="{88340363-F6DB-4248-91C2-B92AE537B9B0}" dt="2026-08-27T19:38:05.412" v="2"/>
        <pc:sldMkLst>
          <pc:docMk/>
          <pc:sldMk cId="0" sldId="258"/>
        </pc:sldMkLst>
        <pc:spChg chg="del">
          <ac:chgData name="Jaclyn Johnson" userId="fe93cd4b-5131-4483-8536-9c03ea42d0c2" providerId="ADAL" clId="{88340363-F6DB-4248-91C2-B92AE537B9B0}" dt="2026-08-27T19:38:05.412" v="2"/>
          <ac:spMkLst>
            <pc:docMk/>
            <pc:sldMk cId="0" sldId="258"/>
            <ac:spMk id="21" creationId="{00000000-0000-0000-0000-000000000000}"/>
          </ac:spMkLst>
        </pc:spChg>
      </pc:sldChg>
      <pc:sldChg chg="delSp">
        <pc:chgData name="Jaclyn Johnson" userId="fe93cd4b-5131-4483-8536-9c03ea42d0c2" providerId="ADAL" clId="{88340363-F6DB-4248-91C2-B92AE537B9B0}" dt="2026-08-27T19:38:50.412" v="3"/>
        <pc:sldMkLst>
          <pc:docMk/>
          <pc:sldMk cId="0" sldId="264"/>
        </pc:sldMkLst>
        <pc:spChg chg="del">
          <ac:chgData name="Jaclyn Johnson" userId="fe93cd4b-5131-4483-8536-9c03ea42d0c2" providerId="ADAL" clId="{88340363-F6DB-4248-91C2-B92AE537B9B0}" dt="2026-08-27T19:38:50.412" v="3"/>
          <ac:spMkLst>
            <pc:docMk/>
            <pc:sldMk cId="0" sldId="264"/>
            <ac:spMk id="21" creationId="{00000000-0000-0000-0000-000000000000}"/>
          </ac:spMkLst>
        </pc:spChg>
      </pc:sldChg>
      <pc:sldChg chg="ord">
        <pc:chgData name="Jaclyn Johnson" userId="fe93cd4b-5131-4483-8536-9c03ea42d0c2" providerId="ADAL" clId="{88340363-F6DB-4248-91C2-B92AE537B9B0}" dt="2026-08-27T19:39:01.586" v="4"/>
        <pc:sldMkLst>
          <pc:docMk/>
          <pc:sldMk cId="0" sldId="270"/>
        </pc:sldMkLst>
      </pc:sldChg>
      <pc:sldChg chg="ord">
        <pc:chgData name="Jaclyn Johnson" userId="fe93cd4b-5131-4483-8536-9c03ea42d0c2" providerId="ADAL" clId="{88340363-F6DB-4248-91C2-B92AE537B9B0}" dt="2026-08-27T19:39:03.536" v="5"/>
        <pc:sldMkLst>
          <pc:docMk/>
          <pc:sldMk cId="0" sldId="271"/>
        </pc:sldMkLst>
      </pc:sldChg>
      <pc:sldChg chg="ord">
        <pc:chgData name="Jaclyn Johnson" userId="fe93cd4b-5131-4483-8536-9c03ea42d0c2" providerId="ADAL" clId="{88340363-F6DB-4248-91C2-B92AE537B9B0}" dt="2026-08-27T19:39:06.545" v="6"/>
        <pc:sldMkLst>
          <pc:docMk/>
          <pc:sldMk cId="0" sldId="272"/>
        </pc:sldMkLst>
      </pc:sldChg>
      <pc:sldChg chg="delSp">
        <pc:chgData name="Jaclyn Johnson" userId="fe93cd4b-5131-4483-8536-9c03ea42d0c2" providerId="ADAL" clId="{88340363-F6DB-4248-91C2-B92AE537B9B0}" dt="2026-08-27T19:39:38.717" v="7"/>
        <pc:sldMkLst>
          <pc:docMk/>
          <pc:sldMk cId="0" sldId="273"/>
        </pc:sldMkLst>
        <pc:spChg chg="del">
          <ac:chgData name="Jaclyn Johnson" userId="fe93cd4b-5131-4483-8536-9c03ea42d0c2" providerId="ADAL" clId="{88340363-F6DB-4248-91C2-B92AE537B9B0}" dt="2026-08-27T19:39:38.717" v="7"/>
          <ac:spMkLst>
            <pc:docMk/>
            <pc:sldMk cId="0" sldId="273"/>
            <ac:spMk id="17" creationId="{00000000-0000-0000-0000-000000000000}"/>
          </ac:spMkLst>
        </pc:spChg>
      </pc:sldChg>
      <pc:sldChg chg="modSp ord">
        <pc:chgData name="Jaclyn Johnson" userId="fe93cd4b-5131-4483-8536-9c03ea42d0c2" providerId="ADAL" clId="{88340363-F6DB-4248-91C2-B92AE537B9B0}" dt="2026-08-27T19:43:18.109" v="9"/>
        <pc:sldMkLst>
          <pc:docMk/>
          <pc:sldMk cId="0" sldId="284"/>
        </pc:sldMkLst>
        <pc:spChg chg="mod">
          <ac:chgData name="Jaclyn Johnson" userId="fe93cd4b-5131-4483-8536-9c03ea42d0c2" providerId="ADAL" clId="{88340363-F6DB-4248-91C2-B92AE537B9B0}" dt="2026-08-27T19:43:18.109" v="9"/>
          <ac:spMkLst>
            <pc:docMk/>
            <pc:sldMk cId="0" sldId="284"/>
            <ac:spMk id="1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27.08.2026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Get Your Troop Ready</a:t>
            </a:r>
          </a:p>
          <a:p>
            <a:endParaRPr lang="en-US"/>
          </a:p>
          <a:p>
            <a:r>
              <a:rPr lang="en-US"/>
              <a:t>Before September 14:</a:t>
            </a:r>
          </a:p>
          <a:p>
            <a:r>
              <a:rPr lang="en-US"/>
              <a:t>Complete all of your trainings. If you missed our virtual sessions the recordings are available in GS Learn</a:t>
            </a:r>
          </a:p>
          <a:p>
            <a:endParaRPr lang="en-US"/>
          </a:p>
          <a:p>
            <a:r>
              <a:rPr lang="en-US"/>
              <a:t>Dont forget to submit your troop’s annual ACH form</a:t>
            </a:r>
          </a:p>
          <a:p>
            <a:r>
              <a:rPr lang="en-US"/>
              <a:t>A new ACH form is required each membership year</a:t>
            </a:r>
          </a:p>
          <a:p>
            <a:r>
              <a:rPr lang="en-US"/>
              <a:t>We encourage troops to complete this early so you’re ready for the new year.</a:t>
            </a:r>
          </a:p>
          <a:p>
            <a:endParaRPr lang="en-US"/>
          </a:p>
          <a:p>
            <a:r>
              <a:rPr lang="en-US"/>
              <a:t>Thank you for everything you do to make the Product Program a success. Your leadership and support create incredible opportunities for girls across our council—we couldn't do it without you!</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F2F92-E0D1-36F9-F905-41A4C1D31B80}"/>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0F53378-6924-178B-5695-988E7C2E2D25}"/>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2D0B807-99D5-C4C7-1AEC-A5E58DACDB6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390A383E-D320-9292-7465-B2DF48F57D21}"/>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6667386-B331-9F7C-9026-7276DC93513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Get Your Troop Ready</a:t>
            </a:r>
          </a:p>
          <a:p>
            <a:endParaRPr lang="en-US"/>
          </a:p>
          <a:p>
            <a:r>
              <a:rPr lang="en-US"/>
              <a:t>Before September 14:</a:t>
            </a:r>
          </a:p>
          <a:p>
            <a:r>
              <a:rPr lang="en-US"/>
              <a:t>Complete all of your trainings. If you missed our virtual sessions the recordings are available in GS Learn</a:t>
            </a:r>
          </a:p>
          <a:p>
            <a:endParaRPr lang="en-US"/>
          </a:p>
          <a:p>
            <a:r>
              <a:rPr lang="en-US"/>
              <a:t>Dont forget to submit your troop’s annual ACH form</a:t>
            </a:r>
          </a:p>
          <a:p>
            <a:r>
              <a:rPr lang="en-US"/>
              <a:t>A new ACH form is required each membership year</a:t>
            </a:r>
          </a:p>
          <a:p>
            <a:r>
              <a:rPr lang="en-US"/>
              <a:t>We encourage troops to complete this early so you’re ready for the new year.</a:t>
            </a:r>
          </a:p>
          <a:p>
            <a:endParaRPr lang="en-US"/>
          </a:p>
          <a:p>
            <a:r>
              <a:rPr lang="en-US"/>
              <a:t>Thank you for everything you do to make the Product Program a success. Your leadership and support create incredible opportunities for girls across our council—we couldn't do it without you!</a:t>
            </a:r>
          </a:p>
        </p:txBody>
      </p:sp>
      <p:sp>
        <p:nvSpPr>
          <p:cNvPr id="6" name="Footer Placeholder 5">
            <a:extLst>
              <a:ext uri="{FF2B5EF4-FFF2-40B4-BE49-F238E27FC236}">
                <a16:creationId xmlns:a16="http://schemas.microsoft.com/office/drawing/2014/main" id="{842FF909-1A23-C8B9-09BB-415E07A2429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712E442F-C3FF-9EEB-0EC1-D8D3D9EE83B8}"/>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587759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girlscoutsp2p.org/content/dam/girlscoutsp2p-redesign/forms-and-documents/engagement/Troop%20Committee%20Roles%20and%20Expectations.pdf" TargetMode="External"/><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sv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svg"/><Relationship Id="rId1" Type="http://schemas.openxmlformats.org/officeDocument/2006/relationships/slideLayout" Target="../slideLayouts/slideLayout7.xml"/><Relationship Id="rId4" Type="http://schemas.openxmlformats.org/officeDocument/2006/relationships/hyperlink" Target="https://issuu.com/gscp2p/docs/girl_scout_program_guide_august-december_2026"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sv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sv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sv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svg"/><Relationship Id="rId1" Type="http://schemas.openxmlformats.org/officeDocument/2006/relationships/slideLayout" Target="../slideLayouts/slideLayout7.xml"/><Relationship Id="rId4" Type="http://schemas.openxmlformats.org/officeDocument/2006/relationships/image" Target="../media/image24.svg"/></Relationships>
</file>

<file path=ppt/slides/_rels/slide25.xml.rels><?xml version="1.0" encoding="UTF-8" standalone="yes"?>
<Relationships xmlns="http://schemas.openxmlformats.org/package/2006/relationships"><Relationship Id="rId3" Type="http://schemas.openxmlformats.org/officeDocument/2006/relationships/hyperlink" Target="https://www.girlscoutsp2p.org/en/members/for-volunteers/rallyhood.html" TargetMode="External"/><Relationship Id="rId2" Type="http://schemas.openxmlformats.org/officeDocument/2006/relationships/image" Target="../media/image5.sv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5.sv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2.sv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5.svg"/><Relationship Id="rId1" Type="http://schemas.openxmlformats.org/officeDocument/2006/relationships/slideLayout" Target="../slideLayouts/slideLayout7.xml"/><Relationship Id="rId6" Type="http://schemas.openxmlformats.org/officeDocument/2006/relationships/image" Target="../media/image37.jpeg"/><Relationship Id="rId11" Type="http://schemas.openxmlformats.org/officeDocument/2006/relationships/image" Target="../media/image42.jpeg"/><Relationship Id="rId5" Type="http://schemas.openxmlformats.org/officeDocument/2006/relationships/image" Target="../media/image36.jpe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jpeg"/></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5.svg"/><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3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sv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3" name="Freeform 3"/>
          <p:cNvSpPr/>
          <p:nvPr/>
        </p:nvSpPr>
        <p:spPr>
          <a:xfrm>
            <a:off x="13243609" y="8138916"/>
            <a:ext cx="59332" cy="343421"/>
          </a:xfrm>
          <a:custGeom>
            <a:avLst/>
            <a:gdLst/>
            <a:ahLst/>
            <a:cxnLst/>
            <a:rect l="l" t="t" r="r" b="b"/>
            <a:pathLst>
              <a:path w="59332" h="343421">
                <a:moveTo>
                  <a:pt x="0" y="343420"/>
                </a:moveTo>
                <a:quadBezTo>
                  <a:pt x="29666" y="171710"/>
                  <a:pt x="59331" y="0"/>
                </a:quadBezTo>
              </a:path>
            </a:pathLst>
          </a:custGeom>
          <a:ln w="104775" cap="rnd">
            <a:solidFill>
              <a:srgbClr val="FFFAF2"/>
            </a:solidFill>
            <a:prstDash val="solid"/>
            <a:headEnd type="none" w="sm" len="sm"/>
            <a:tailEnd type="none" w="sm" len="sm"/>
          </a:ln>
        </p:spPr>
        <p:txBody>
          <a:bodyPr/>
          <a:lstStyle/>
          <a:p>
            <a:endParaRPr lang="en-US"/>
          </a:p>
        </p:txBody>
      </p:sp>
      <p:grpSp>
        <p:nvGrpSpPr>
          <p:cNvPr id="4" name="Group 4"/>
          <p:cNvGrpSpPr/>
          <p:nvPr/>
        </p:nvGrpSpPr>
        <p:grpSpPr>
          <a:xfrm>
            <a:off x="4627005" y="833610"/>
            <a:ext cx="8821055" cy="8501121"/>
            <a:chOff x="0" y="0"/>
            <a:chExt cx="11761407" cy="11334828"/>
          </a:xfrm>
        </p:grpSpPr>
        <p:sp>
          <p:nvSpPr>
            <p:cNvPr id="5" name="Freeform 5"/>
            <p:cNvSpPr/>
            <p:nvPr/>
          </p:nvSpPr>
          <p:spPr>
            <a:xfrm>
              <a:off x="0" y="0"/>
              <a:ext cx="11761407" cy="11334828"/>
            </a:xfrm>
            <a:custGeom>
              <a:avLst/>
              <a:gdLst/>
              <a:ahLst/>
              <a:cxnLst/>
              <a:rect l="l" t="t" r="r" b="b"/>
              <a:pathLst>
                <a:path w="11761407" h="11334828">
                  <a:moveTo>
                    <a:pt x="0" y="0"/>
                  </a:moveTo>
                  <a:lnTo>
                    <a:pt x="11761407" y="0"/>
                  </a:lnTo>
                  <a:lnTo>
                    <a:pt x="11761407" y="11334828"/>
                  </a:lnTo>
                  <a:lnTo>
                    <a:pt x="0" y="11334828"/>
                  </a:lnTo>
                  <a:lnTo>
                    <a:pt x="0" y="0"/>
                  </a:lnTo>
                  <a:close/>
                </a:path>
              </a:pathLst>
            </a:custGeom>
            <a:blipFill>
              <a:blip r:embed="rId2"/>
              <a:stretch>
                <a:fillRect l="-4" r="-4"/>
              </a:stretch>
            </a:blipFill>
          </p:spPr>
          <p:txBody>
            <a:bodyPr/>
            <a:lstStyle/>
            <a:p>
              <a:endParaRPr lang="en-US"/>
            </a:p>
          </p:txBody>
        </p:sp>
        <p:sp>
          <p:nvSpPr>
            <p:cNvPr id="6" name="Freeform 6"/>
            <p:cNvSpPr/>
            <p:nvPr/>
          </p:nvSpPr>
          <p:spPr>
            <a:xfrm>
              <a:off x="620799" y="598283"/>
              <a:ext cx="10519810" cy="10138262"/>
            </a:xfrm>
            <a:custGeom>
              <a:avLst/>
              <a:gdLst/>
              <a:ahLst/>
              <a:cxnLst/>
              <a:rect l="l" t="t" r="r" b="b"/>
              <a:pathLst>
                <a:path w="10519810" h="10138262">
                  <a:moveTo>
                    <a:pt x="0" y="0"/>
                  </a:moveTo>
                  <a:lnTo>
                    <a:pt x="10519810" y="0"/>
                  </a:lnTo>
                  <a:lnTo>
                    <a:pt x="10519810" y="10138262"/>
                  </a:lnTo>
                  <a:lnTo>
                    <a:pt x="0" y="10138262"/>
                  </a:lnTo>
                  <a:lnTo>
                    <a:pt x="0" y="0"/>
                  </a:lnTo>
                  <a:close/>
                </a:path>
              </a:pathLst>
            </a:custGeom>
            <a:blipFill>
              <a:blip r:embed="rId3"/>
              <a:stretch>
                <a:fillRect l="-4" r="-4"/>
              </a:stretch>
            </a:blipFill>
          </p:spPr>
          <p:txBody>
            <a:bodyPr/>
            <a:lstStyle/>
            <a:p>
              <a:endParaRPr lang="en-US"/>
            </a:p>
          </p:txBody>
        </p:sp>
        <p:sp>
          <p:nvSpPr>
            <p:cNvPr id="7" name="Freeform 7"/>
            <p:cNvSpPr/>
            <p:nvPr/>
          </p:nvSpPr>
          <p:spPr>
            <a:xfrm>
              <a:off x="1211540" y="1167598"/>
              <a:ext cx="9338328" cy="8999632"/>
            </a:xfrm>
            <a:custGeom>
              <a:avLst/>
              <a:gdLst/>
              <a:ahLst/>
              <a:cxnLst/>
              <a:rect l="l" t="t" r="r" b="b"/>
              <a:pathLst>
                <a:path w="9338328" h="8999632">
                  <a:moveTo>
                    <a:pt x="0" y="0"/>
                  </a:moveTo>
                  <a:lnTo>
                    <a:pt x="9338328" y="0"/>
                  </a:lnTo>
                  <a:lnTo>
                    <a:pt x="9338328" y="8999632"/>
                  </a:lnTo>
                  <a:lnTo>
                    <a:pt x="0" y="8999632"/>
                  </a:lnTo>
                  <a:lnTo>
                    <a:pt x="0" y="0"/>
                  </a:lnTo>
                  <a:close/>
                </a:path>
              </a:pathLst>
            </a:custGeom>
            <a:blipFill>
              <a:blip r:embed="rId4"/>
              <a:stretch>
                <a:fillRect l="-4" r="-4"/>
              </a:stretch>
            </a:blipFill>
          </p:spPr>
          <p:txBody>
            <a:bodyPr/>
            <a:lstStyle/>
            <a:p>
              <a:endParaRPr lang="en-US"/>
            </a:p>
          </p:txBody>
        </p:sp>
        <p:sp>
          <p:nvSpPr>
            <p:cNvPr id="9" name="TextBox 9"/>
            <p:cNvSpPr txBox="1"/>
            <p:nvPr/>
          </p:nvSpPr>
          <p:spPr>
            <a:xfrm>
              <a:off x="863073" y="3106452"/>
              <a:ext cx="10035259" cy="3359552"/>
            </a:xfrm>
            <a:prstGeom prst="rect">
              <a:avLst/>
            </a:prstGeom>
          </p:spPr>
          <p:txBody>
            <a:bodyPr lIns="0" tIns="0" rIns="0" bIns="0" rtlCol="0" anchor="t">
              <a:spAutoFit/>
            </a:bodyPr>
            <a:lstStyle/>
            <a:p>
              <a:pPr algn="ctr">
                <a:lnSpc>
                  <a:spcPts val="9849"/>
                </a:lnSpc>
              </a:pPr>
              <a:r>
                <a:rPr lang="en-US" sz="10590" dirty="0">
                  <a:solidFill>
                    <a:srgbClr val="FFFFFF"/>
                  </a:solidFill>
                  <a:latin typeface="Girl Scout 1"/>
                  <a:ea typeface="Girl Scout 1"/>
                  <a:cs typeface="Girl Scout 1"/>
                  <a:sym typeface="Girl Scout 1"/>
                </a:rPr>
                <a:t>Service Unit</a:t>
              </a:r>
            </a:p>
          </p:txBody>
        </p:sp>
        <p:sp>
          <p:nvSpPr>
            <p:cNvPr id="10" name="TextBox 10"/>
            <p:cNvSpPr txBox="1"/>
            <p:nvPr/>
          </p:nvSpPr>
          <p:spPr>
            <a:xfrm>
              <a:off x="874980" y="6971169"/>
              <a:ext cx="10035259" cy="1683880"/>
            </a:xfrm>
            <a:prstGeom prst="rect">
              <a:avLst/>
            </a:prstGeom>
          </p:spPr>
          <p:txBody>
            <a:bodyPr lIns="0" tIns="0" rIns="0" bIns="0" rtlCol="0" anchor="t">
              <a:spAutoFit/>
            </a:bodyPr>
            <a:lstStyle/>
            <a:p>
              <a:pPr algn="ctr">
                <a:lnSpc>
                  <a:spcPts val="9849"/>
                </a:lnSpc>
              </a:pPr>
              <a:r>
                <a:rPr lang="en-US" sz="10590" dirty="0">
                  <a:solidFill>
                    <a:srgbClr val="FFFFFF"/>
                  </a:solidFill>
                  <a:latin typeface="Girl Scout 1"/>
                  <a:ea typeface="Girl Scout 1"/>
                  <a:cs typeface="Girl Scout 1"/>
                  <a:sym typeface="Girl Scout 1"/>
                </a:rPr>
                <a:t>###</a:t>
              </a:r>
            </a:p>
          </p:txBody>
        </p:sp>
      </p:grpSp>
      <p:sp>
        <p:nvSpPr>
          <p:cNvPr id="11" name="Freeform 11"/>
          <p:cNvSpPr/>
          <p:nvPr/>
        </p:nvSpPr>
        <p:spPr>
          <a:xfrm rot="61264">
            <a:off x="10433456" y="2715117"/>
            <a:ext cx="5618789" cy="5910592"/>
          </a:xfrm>
          <a:custGeom>
            <a:avLst/>
            <a:gdLst/>
            <a:ahLst/>
            <a:cxnLst/>
            <a:rect l="l" t="t" r="r" b="b"/>
            <a:pathLst>
              <a:path w="5618789" h="5910592">
                <a:moveTo>
                  <a:pt x="0" y="0"/>
                </a:moveTo>
                <a:lnTo>
                  <a:pt x="5618789" y="0"/>
                </a:lnTo>
                <a:lnTo>
                  <a:pt x="5618789" y="5910593"/>
                </a:lnTo>
                <a:lnTo>
                  <a:pt x="0" y="5910593"/>
                </a:lnTo>
                <a:lnTo>
                  <a:pt x="0" y="0"/>
                </a:lnTo>
                <a:close/>
              </a:path>
            </a:pathLst>
          </a:custGeom>
          <a:blipFill>
            <a:blip r:embed="rId5"/>
            <a:stretch>
              <a:fillRect r="-5193"/>
            </a:stretch>
          </a:blipFill>
        </p:spPr>
        <p:txBody>
          <a:bodyPr/>
          <a:lstStyle/>
          <a:p>
            <a:endParaRPr lang="en-US"/>
          </a:p>
        </p:txBody>
      </p:sp>
      <p:sp>
        <p:nvSpPr>
          <p:cNvPr id="12" name="Freeform 12"/>
          <p:cNvSpPr/>
          <p:nvPr/>
        </p:nvSpPr>
        <p:spPr>
          <a:xfrm rot="-598446" flipH="1">
            <a:off x="2148432" y="2932574"/>
            <a:ext cx="5629260" cy="5910592"/>
          </a:xfrm>
          <a:custGeom>
            <a:avLst/>
            <a:gdLst/>
            <a:ahLst/>
            <a:cxnLst/>
            <a:rect l="l" t="t" r="r" b="b"/>
            <a:pathLst>
              <a:path w="5629260" h="5910592">
                <a:moveTo>
                  <a:pt x="5629260" y="0"/>
                </a:moveTo>
                <a:lnTo>
                  <a:pt x="0" y="0"/>
                </a:lnTo>
                <a:lnTo>
                  <a:pt x="0" y="5910592"/>
                </a:lnTo>
                <a:lnTo>
                  <a:pt x="5629260" y="5910592"/>
                </a:lnTo>
                <a:lnTo>
                  <a:pt x="5629260" y="0"/>
                </a:lnTo>
                <a:close/>
              </a:path>
            </a:pathLst>
          </a:custGeom>
          <a:blipFill>
            <a:blip r:embed="rId5"/>
            <a:stretch>
              <a:fillRect r="-4997"/>
            </a:stretch>
          </a:blipFill>
        </p:spPr>
        <p:txBody>
          <a:bodyPr/>
          <a:lstStyle/>
          <a:p>
            <a:endParaRPr lang="en-US"/>
          </a:p>
        </p:txBody>
      </p:sp>
      <p:sp>
        <p:nvSpPr>
          <p:cNvPr id="13" name="Freeform 13"/>
          <p:cNvSpPr/>
          <p:nvPr/>
        </p:nvSpPr>
        <p:spPr>
          <a:xfrm>
            <a:off x="-788669" y="6225395"/>
            <a:ext cx="5940896" cy="4574490"/>
          </a:xfrm>
          <a:custGeom>
            <a:avLst/>
            <a:gdLst/>
            <a:ahLst/>
            <a:cxnLst/>
            <a:rect l="l" t="t" r="r" b="b"/>
            <a:pathLst>
              <a:path w="5940896" h="4574490">
                <a:moveTo>
                  <a:pt x="0" y="0"/>
                </a:moveTo>
                <a:lnTo>
                  <a:pt x="5940897" y="0"/>
                </a:lnTo>
                <a:lnTo>
                  <a:pt x="5940897" y="4574491"/>
                </a:lnTo>
                <a:lnTo>
                  <a:pt x="0" y="457449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14" name="Group 14"/>
          <p:cNvGrpSpPr/>
          <p:nvPr/>
        </p:nvGrpSpPr>
        <p:grpSpPr>
          <a:xfrm>
            <a:off x="4302805" y="7627768"/>
            <a:ext cx="9702831" cy="1825622"/>
            <a:chOff x="0" y="0"/>
            <a:chExt cx="1764380" cy="331974"/>
          </a:xfrm>
        </p:grpSpPr>
        <p:sp>
          <p:nvSpPr>
            <p:cNvPr id="15" name="Freeform 15"/>
            <p:cNvSpPr/>
            <p:nvPr/>
          </p:nvSpPr>
          <p:spPr>
            <a:xfrm>
              <a:off x="0" y="0"/>
              <a:ext cx="1764380" cy="331974"/>
            </a:xfrm>
            <a:custGeom>
              <a:avLst/>
              <a:gdLst/>
              <a:ahLst/>
              <a:cxnLst/>
              <a:rect l="l" t="t" r="r" b="b"/>
              <a:pathLst>
                <a:path w="1764380" h="331974">
                  <a:moveTo>
                    <a:pt x="1764380" y="0"/>
                  </a:moveTo>
                  <a:lnTo>
                    <a:pt x="0" y="0"/>
                  </a:lnTo>
                  <a:lnTo>
                    <a:pt x="101600" y="165987"/>
                  </a:lnTo>
                  <a:lnTo>
                    <a:pt x="0" y="331974"/>
                  </a:lnTo>
                  <a:lnTo>
                    <a:pt x="1764380" y="331974"/>
                  </a:lnTo>
                  <a:lnTo>
                    <a:pt x="1662780" y="165987"/>
                  </a:lnTo>
                  <a:lnTo>
                    <a:pt x="1764380" y="0"/>
                  </a:lnTo>
                  <a:close/>
                </a:path>
              </a:pathLst>
            </a:custGeom>
            <a:solidFill>
              <a:srgbClr val="005640"/>
            </a:solidFill>
          </p:spPr>
          <p:txBody>
            <a:bodyPr/>
            <a:lstStyle/>
            <a:p>
              <a:endParaRPr lang="en-US"/>
            </a:p>
          </p:txBody>
        </p:sp>
        <p:sp>
          <p:nvSpPr>
            <p:cNvPr id="16" name="TextBox 16"/>
            <p:cNvSpPr txBox="1"/>
            <p:nvPr/>
          </p:nvSpPr>
          <p:spPr>
            <a:xfrm>
              <a:off x="88900" y="-28575"/>
              <a:ext cx="1586580" cy="360549"/>
            </a:xfrm>
            <a:prstGeom prst="rect">
              <a:avLst/>
            </a:prstGeom>
          </p:spPr>
          <p:txBody>
            <a:bodyPr lIns="17638" tIns="17638" rIns="17638" bIns="17638" rtlCol="0" anchor="ctr"/>
            <a:lstStyle/>
            <a:p>
              <a:pPr algn="ctr">
                <a:lnSpc>
                  <a:spcPts val="1640"/>
                </a:lnSpc>
              </a:pPr>
              <a:endParaRPr/>
            </a:p>
          </p:txBody>
        </p:sp>
      </p:grpSp>
      <p:sp>
        <p:nvSpPr>
          <p:cNvPr id="17" name="Freeform 17"/>
          <p:cNvSpPr/>
          <p:nvPr/>
        </p:nvSpPr>
        <p:spPr>
          <a:xfrm rot="-10800000">
            <a:off x="13097730" y="-402083"/>
            <a:ext cx="6013465" cy="4630368"/>
          </a:xfrm>
          <a:custGeom>
            <a:avLst/>
            <a:gdLst/>
            <a:ahLst/>
            <a:cxnLst/>
            <a:rect l="l" t="t" r="r" b="b"/>
            <a:pathLst>
              <a:path w="6013465" h="4630368">
                <a:moveTo>
                  <a:pt x="0" y="0"/>
                </a:moveTo>
                <a:lnTo>
                  <a:pt x="6013465" y="0"/>
                </a:lnTo>
                <a:lnTo>
                  <a:pt x="6013465" y="4630368"/>
                </a:lnTo>
                <a:lnTo>
                  <a:pt x="0" y="463036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8" name="TextBox 18"/>
          <p:cNvSpPr txBox="1"/>
          <p:nvPr/>
        </p:nvSpPr>
        <p:spPr>
          <a:xfrm>
            <a:off x="4974333" y="7786632"/>
            <a:ext cx="8359774" cy="743793"/>
          </a:xfrm>
          <a:prstGeom prst="rect">
            <a:avLst/>
          </a:prstGeom>
        </p:spPr>
        <p:txBody>
          <a:bodyPr lIns="0" tIns="0" rIns="0" bIns="0" rtlCol="0" anchor="t">
            <a:spAutoFit/>
          </a:bodyPr>
          <a:lstStyle/>
          <a:p>
            <a:pPr algn="ctr">
              <a:lnSpc>
                <a:spcPts val="5835"/>
              </a:lnSpc>
            </a:pPr>
            <a:r>
              <a:rPr lang="en-US" sz="5402" dirty="0">
                <a:solidFill>
                  <a:srgbClr val="FFFFFF"/>
                </a:solidFill>
                <a:latin typeface="Girl Scout 2"/>
                <a:ea typeface="Girl Scout 2"/>
                <a:cs typeface="Girl Scout 2"/>
                <a:sym typeface="Girl Scout 2"/>
              </a:rPr>
              <a:t>September Meeting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a:off x="-746834" y="6656604"/>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 name="Group 3"/>
          <p:cNvGrpSpPr/>
          <p:nvPr/>
        </p:nvGrpSpPr>
        <p:grpSpPr>
          <a:xfrm>
            <a:off x="458105" y="822108"/>
            <a:ext cx="9165643" cy="8746081"/>
            <a:chOff x="0" y="0"/>
            <a:chExt cx="2305304" cy="2199778"/>
          </a:xfrm>
        </p:grpSpPr>
        <p:sp>
          <p:nvSpPr>
            <p:cNvPr id="4" name="Freeform 4"/>
            <p:cNvSpPr/>
            <p:nvPr/>
          </p:nvSpPr>
          <p:spPr>
            <a:xfrm>
              <a:off x="0" y="0"/>
              <a:ext cx="2305304" cy="2199778"/>
            </a:xfrm>
            <a:custGeom>
              <a:avLst/>
              <a:gdLst/>
              <a:ahLst/>
              <a:cxnLst/>
              <a:rect l="l" t="t" r="r" b="b"/>
              <a:pathLst>
                <a:path w="2305304" h="2199778">
                  <a:moveTo>
                    <a:pt x="43078" y="0"/>
                  </a:moveTo>
                  <a:lnTo>
                    <a:pt x="2262226" y="0"/>
                  </a:lnTo>
                  <a:cubicBezTo>
                    <a:pt x="2286018" y="0"/>
                    <a:pt x="2305304" y="19287"/>
                    <a:pt x="2305304" y="43078"/>
                  </a:cubicBezTo>
                  <a:lnTo>
                    <a:pt x="2305304" y="2156700"/>
                  </a:lnTo>
                  <a:cubicBezTo>
                    <a:pt x="2305304" y="2168125"/>
                    <a:pt x="2300766" y="2179082"/>
                    <a:pt x="2292687" y="2187160"/>
                  </a:cubicBezTo>
                  <a:cubicBezTo>
                    <a:pt x="2284608" y="2195239"/>
                    <a:pt x="2273651" y="2199778"/>
                    <a:pt x="2262226" y="2199778"/>
                  </a:cubicBezTo>
                  <a:lnTo>
                    <a:pt x="43078" y="2199778"/>
                  </a:lnTo>
                  <a:cubicBezTo>
                    <a:pt x="19287" y="2199778"/>
                    <a:pt x="0" y="2180491"/>
                    <a:pt x="0" y="2156700"/>
                  </a:cubicBezTo>
                  <a:lnTo>
                    <a:pt x="0" y="43078"/>
                  </a:lnTo>
                  <a:cubicBezTo>
                    <a:pt x="0" y="19287"/>
                    <a:pt x="19287" y="0"/>
                    <a:pt x="43078" y="0"/>
                  </a:cubicBezTo>
                  <a:close/>
                </a:path>
              </a:pathLst>
            </a:custGeom>
            <a:solidFill>
              <a:srgbClr val="5C1F8B"/>
            </a:solidFill>
            <a:ln w="38100" cap="rnd">
              <a:solidFill>
                <a:srgbClr val="5C1F8B"/>
              </a:solidFill>
              <a:prstDash val="solid"/>
              <a:round/>
            </a:ln>
          </p:spPr>
          <p:txBody>
            <a:bodyPr/>
            <a:lstStyle/>
            <a:p>
              <a:endParaRPr lang="en-US"/>
            </a:p>
          </p:txBody>
        </p:sp>
        <p:sp>
          <p:nvSpPr>
            <p:cNvPr id="5" name="TextBox 5"/>
            <p:cNvSpPr txBox="1"/>
            <p:nvPr/>
          </p:nvSpPr>
          <p:spPr>
            <a:xfrm>
              <a:off x="0" y="-38100"/>
              <a:ext cx="2305304" cy="2237878"/>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895490" y="3532927"/>
            <a:ext cx="8376766" cy="1897955"/>
          </a:xfrm>
          <a:prstGeom prst="rect">
            <a:avLst/>
          </a:prstGeom>
        </p:spPr>
        <p:txBody>
          <a:bodyPr lIns="0" tIns="0" rIns="0" bIns="0" rtlCol="0" anchor="t">
            <a:spAutoFit/>
          </a:bodyPr>
          <a:lstStyle/>
          <a:p>
            <a:pPr algn="l">
              <a:lnSpc>
                <a:spcPts val="3702"/>
              </a:lnSpc>
            </a:pPr>
            <a:endParaRPr dirty="0"/>
          </a:p>
          <a:p>
            <a:pPr algn="l">
              <a:lnSpc>
                <a:spcPts val="3702"/>
              </a:lnSpc>
            </a:pPr>
            <a:endParaRPr dirty="0"/>
          </a:p>
          <a:p>
            <a:pPr algn="l">
              <a:lnSpc>
                <a:spcPts val="3702"/>
              </a:lnSpc>
            </a:pPr>
            <a:endParaRPr lang="en-US" sz="3559" dirty="0">
              <a:solidFill>
                <a:srgbClr val="FFFFFF"/>
              </a:solidFill>
              <a:latin typeface="Girl Scout 1"/>
              <a:ea typeface="Girl Scout 1"/>
              <a:cs typeface="Girl Scout 1"/>
              <a:sym typeface="Girl Scout 1"/>
            </a:endParaRPr>
          </a:p>
          <a:p>
            <a:pPr algn="l">
              <a:lnSpc>
                <a:spcPts val="3702"/>
              </a:lnSpc>
            </a:pPr>
            <a:endParaRPr lang="en-US" sz="3559" dirty="0">
              <a:solidFill>
                <a:srgbClr val="FFFFFF"/>
              </a:solidFill>
              <a:latin typeface="Girl Scout 1"/>
              <a:ea typeface="Girl Scout 1"/>
              <a:cs typeface="Girl Scout 1"/>
              <a:sym typeface="Girl Scout 1"/>
            </a:endParaRPr>
          </a:p>
        </p:txBody>
      </p:sp>
      <p:sp>
        <p:nvSpPr>
          <p:cNvPr id="7" name="TextBox 7"/>
          <p:cNvSpPr txBox="1"/>
          <p:nvPr/>
        </p:nvSpPr>
        <p:spPr>
          <a:xfrm>
            <a:off x="895490" y="1489842"/>
            <a:ext cx="8031264" cy="756617"/>
          </a:xfrm>
          <a:prstGeom prst="rect">
            <a:avLst/>
          </a:prstGeom>
        </p:spPr>
        <p:txBody>
          <a:bodyPr lIns="0" tIns="0" rIns="0" bIns="0" rtlCol="0" anchor="t">
            <a:spAutoFit/>
          </a:bodyPr>
          <a:lstStyle/>
          <a:p>
            <a:pPr algn="l">
              <a:lnSpc>
                <a:spcPts val="5901"/>
              </a:lnSpc>
            </a:pPr>
            <a:r>
              <a:rPr lang="en-US" sz="5567" dirty="0">
                <a:solidFill>
                  <a:srgbClr val="FFFFFF"/>
                </a:solidFill>
                <a:latin typeface="Girl Scout 2"/>
                <a:ea typeface="Girl Scout 2"/>
                <a:cs typeface="Girl Scout 2"/>
                <a:sym typeface="Girl Scout 2"/>
              </a:rPr>
              <a:t>Welcome!</a:t>
            </a:r>
          </a:p>
        </p:txBody>
      </p:sp>
      <p:sp>
        <p:nvSpPr>
          <p:cNvPr id="8" name="Freeform 8"/>
          <p:cNvSpPr/>
          <p:nvPr/>
        </p:nvSpPr>
        <p:spPr>
          <a:xfrm rot="-10800000">
            <a:off x="12662608" y="-700532"/>
            <a:ext cx="6419485" cy="4943004"/>
          </a:xfrm>
          <a:custGeom>
            <a:avLst/>
            <a:gdLst/>
            <a:ahLst/>
            <a:cxnLst/>
            <a:rect l="l" t="t" r="r" b="b"/>
            <a:pathLst>
              <a:path w="6419485" h="4943004">
                <a:moveTo>
                  <a:pt x="0" y="0"/>
                </a:moveTo>
                <a:lnTo>
                  <a:pt x="6419486" y="0"/>
                </a:lnTo>
                <a:lnTo>
                  <a:pt x="6419486" y="4943003"/>
                </a:lnTo>
                <a:lnTo>
                  <a:pt x="0" y="494300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TextBox 9"/>
          <p:cNvSpPr txBox="1"/>
          <p:nvPr/>
        </p:nvSpPr>
        <p:spPr>
          <a:xfrm>
            <a:off x="895490" y="3456815"/>
            <a:ext cx="8290873" cy="551269"/>
          </a:xfrm>
          <a:prstGeom prst="rect">
            <a:avLst/>
          </a:prstGeom>
        </p:spPr>
        <p:txBody>
          <a:bodyPr lIns="0" tIns="0" rIns="0" bIns="0" rtlCol="0" anchor="t">
            <a:spAutoFit/>
          </a:bodyPr>
          <a:lstStyle/>
          <a:p>
            <a:pPr algn="l">
              <a:lnSpc>
                <a:spcPts val="4063"/>
              </a:lnSpc>
            </a:pPr>
            <a:r>
              <a:rPr lang="en-US" sz="4368">
                <a:solidFill>
                  <a:srgbClr val="FFFFFF"/>
                </a:solidFill>
                <a:latin typeface="Girl Scout 4"/>
                <a:ea typeface="Girl Scout 4"/>
                <a:cs typeface="Girl Scout 4"/>
                <a:sym typeface="Girl Scout 4"/>
              </a:rPr>
              <a:t>Our Agenda</a:t>
            </a:r>
          </a:p>
        </p:txBody>
      </p:sp>
      <p:grpSp>
        <p:nvGrpSpPr>
          <p:cNvPr id="10" name="Group 10"/>
          <p:cNvGrpSpPr/>
          <p:nvPr/>
        </p:nvGrpSpPr>
        <p:grpSpPr>
          <a:xfrm>
            <a:off x="9908404" y="1158688"/>
            <a:ext cx="8099612" cy="8099612"/>
            <a:chOff x="0" y="0"/>
            <a:chExt cx="6350000" cy="6350000"/>
          </a:xfrm>
        </p:grpSpPr>
        <p:sp>
          <p:nvSpPr>
            <p:cNvPr id="11" name="Freeform 11"/>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D329E"/>
            </a:solidFill>
          </p:spPr>
          <p:txBody>
            <a:bodyPr/>
            <a:lstStyle/>
            <a:p>
              <a:endParaRPr lang="en-US"/>
            </a:p>
          </p:txBody>
        </p:sp>
      </p:grpSp>
      <p:grpSp>
        <p:nvGrpSpPr>
          <p:cNvPr id="12" name="Group 12"/>
          <p:cNvGrpSpPr/>
          <p:nvPr/>
        </p:nvGrpSpPr>
        <p:grpSpPr>
          <a:xfrm>
            <a:off x="10348143" y="1598427"/>
            <a:ext cx="7220134" cy="7220134"/>
            <a:chOff x="0" y="0"/>
            <a:chExt cx="6350000" cy="6350000"/>
          </a:xfrm>
        </p:grpSpPr>
        <p:sp>
          <p:nvSpPr>
            <p:cNvPr id="13" name="Freeform 13"/>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F7818"/>
            </a:solidFill>
          </p:spPr>
          <p:txBody>
            <a:bodyPr/>
            <a:lstStyle/>
            <a:p>
              <a:endParaRPr lang="en-US"/>
            </a:p>
          </p:txBody>
        </p:sp>
      </p:grpSp>
      <p:grpSp>
        <p:nvGrpSpPr>
          <p:cNvPr id="16" name="Group 16"/>
          <p:cNvGrpSpPr/>
          <p:nvPr/>
        </p:nvGrpSpPr>
        <p:grpSpPr>
          <a:xfrm>
            <a:off x="10174426" y="7418038"/>
            <a:ext cx="7567568" cy="1840262"/>
            <a:chOff x="0" y="0"/>
            <a:chExt cx="753564" cy="183250"/>
          </a:xfrm>
        </p:grpSpPr>
        <p:sp>
          <p:nvSpPr>
            <p:cNvPr id="17" name="Freeform 17"/>
            <p:cNvSpPr/>
            <p:nvPr/>
          </p:nvSpPr>
          <p:spPr>
            <a:xfrm>
              <a:off x="0" y="0"/>
              <a:ext cx="753564" cy="183250"/>
            </a:xfrm>
            <a:custGeom>
              <a:avLst/>
              <a:gdLst/>
              <a:ahLst/>
              <a:cxnLst/>
              <a:rect l="l" t="t" r="r" b="b"/>
              <a:pathLst>
                <a:path w="753564" h="183250">
                  <a:moveTo>
                    <a:pt x="753564" y="0"/>
                  </a:moveTo>
                  <a:lnTo>
                    <a:pt x="0" y="0"/>
                  </a:lnTo>
                  <a:lnTo>
                    <a:pt x="101600" y="91625"/>
                  </a:lnTo>
                  <a:lnTo>
                    <a:pt x="0" y="183250"/>
                  </a:lnTo>
                  <a:lnTo>
                    <a:pt x="753564" y="183250"/>
                  </a:lnTo>
                  <a:lnTo>
                    <a:pt x="651964" y="91625"/>
                  </a:lnTo>
                  <a:lnTo>
                    <a:pt x="753564" y="0"/>
                  </a:lnTo>
                  <a:close/>
                </a:path>
              </a:pathLst>
            </a:custGeom>
            <a:solidFill>
              <a:srgbClr val="5C1F8B"/>
            </a:solidFill>
            <a:ln w="38100" cap="sq">
              <a:solidFill>
                <a:srgbClr val="5C1F8B"/>
              </a:solidFill>
              <a:prstDash val="solid"/>
              <a:miter/>
            </a:ln>
          </p:spPr>
          <p:txBody>
            <a:bodyPr/>
            <a:lstStyle/>
            <a:p>
              <a:endParaRPr lang="en-US"/>
            </a:p>
          </p:txBody>
        </p:sp>
        <p:sp>
          <p:nvSpPr>
            <p:cNvPr id="18" name="TextBox 18"/>
            <p:cNvSpPr txBox="1"/>
            <p:nvPr/>
          </p:nvSpPr>
          <p:spPr>
            <a:xfrm>
              <a:off x="88900" y="-38100"/>
              <a:ext cx="575764" cy="221350"/>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29965" y="-526375"/>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573423" y="6071367"/>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4" name="Group 4"/>
          <p:cNvGrpSpPr/>
          <p:nvPr/>
        </p:nvGrpSpPr>
        <p:grpSpPr>
          <a:xfrm>
            <a:off x="1081940" y="1945127"/>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7818"/>
            </a:solidFill>
            <a:ln w="38100" cap="rnd">
              <a:solidFill>
                <a:srgbClr val="FF7818"/>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80418"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FD329E"/>
            </a:solidFill>
            <a:ln w="38100" cap="sq">
              <a:solidFill>
                <a:srgbClr val="5C1F8B"/>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3110620" y="1639184"/>
            <a:ext cx="12066761" cy="1173270"/>
          </a:xfrm>
          <a:prstGeom prst="rect">
            <a:avLst/>
          </a:prstGeom>
        </p:spPr>
        <p:txBody>
          <a:bodyPr lIns="0" tIns="0" rIns="0" bIns="0" rtlCol="0" anchor="t">
            <a:spAutoFit/>
          </a:bodyPr>
          <a:lstStyle/>
          <a:p>
            <a:pPr algn="ctr">
              <a:lnSpc>
                <a:spcPts val="4463"/>
              </a:lnSpc>
            </a:pPr>
            <a:r>
              <a:rPr lang="en-US" sz="5400" dirty="0">
                <a:latin typeface="Girl Scout 2"/>
                <a:ea typeface="Girl Scout 2"/>
                <a:cs typeface="Girl Scout 2"/>
                <a:sym typeface="Girl Scout 2"/>
              </a:rPr>
              <a:t>SERVICE UNIT FINANCIAL UPDATES</a:t>
            </a:r>
          </a:p>
        </p:txBody>
      </p:sp>
      <p:sp>
        <p:nvSpPr>
          <p:cNvPr id="12" name="Freeform 12"/>
          <p:cNvSpPr/>
          <p:nvPr/>
        </p:nvSpPr>
        <p:spPr>
          <a:xfrm rot="-946744">
            <a:off x="14824190" y="5452003"/>
            <a:ext cx="2839212" cy="4114800"/>
          </a:xfrm>
          <a:custGeom>
            <a:avLst/>
            <a:gdLst/>
            <a:ahLst/>
            <a:cxnLst/>
            <a:rect l="l" t="t" r="r" b="b"/>
            <a:pathLst>
              <a:path w="2839212" h="4114800">
                <a:moveTo>
                  <a:pt x="0" y="0"/>
                </a:moveTo>
                <a:lnTo>
                  <a:pt x="2839212" y="0"/>
                </a:lnTo>
                <a:lnTo>
                  <a:pt x="2839212"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TextBox 13"/>
          <p:cNvSpPr txBox="1"/>
          <p:nvPr/>
        </p:nvSpPr>
        <p:spPr>
          <a:xfrm>
            <a:off x="5846062" y="3243641"/>
            <a:ext cx="9038186" cy="838243"/>
          </a:xfrm>
          <a:prstGeom prst="rect">
            <a:avLst/>
          </a:prstGeom>
        </p:spPr>
        <p:txBody>
          <a:bodyPr lIns="0" tIns="0" rIns="0" bIns="0" rtlCol="0" anchor="t">
            <a:spAutoFit/>
          </a:bodyPr>
          <a:lstStyle/>
          <a:p>
            <a:pPr marL="1122679" lvl="1" indent="-561340" algn="l">
              <a:lnSpc>
                <a:spcPts val="7279"/>
              </a:lnSpc>
              <a:buFont typeface="Arial"/>
              <a:buChar char="•"/>
            </a:pPr>
            <a:r>
              <a:rPr lang="en-US" sz="4500" dirty="0">
                <a:solidFill>
                  <a:srgbClr val="000000"/>
                </a:solidFill>
                <a:latin typeface="Girl Scout 1"/>
                <a:ea typeface="Girl Scout 1"/>
                <a:cs typeface="Girl Scout 1"/>
                <a:sym typeface="Girl Scout 1"/>
              </a:rPr>
              <a:t>INSERT INFO 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a:extLst>
            <a:ext uri="{FF2B5EF4-FFF2-40B4-BE49-F238E27FC236}">
              <a16:creationId xmlns:a16="http://schemas.microsoft.com/office/drawing/2014/main" id="{99287691-24CA-26F9-F4F4-782DE742242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860ACD5-4481-A665-BB5E-548E5772D70D}"/>
              </a:ext>
            </a:extLst>
          </p:cNvPr>
          <p:cNvSpPr/>
          <p:nvPr/>
        </p:nvSpPr>
        <p:spPr>
          <a:xfrm rot="5400000" flipH="1">
            <a:off x="-1241537" y="5593702"/>
            <a:ext cx="6643909" cy="5115810"/>
          </a:xfrm>
          <a:custGeom>
            <a:avLst/>
            <a:gdLst/>
            <a:ahLst/>
            <a:cxnLst/>
            <a:rect l="l" t="t" r="r" b="b"/>
            <a:pathLst>
              <a:path w="6643909" h="5115810">
                <a:moveTo>
                  <a:pt x="6643909" y="0"/>
                </a:moveTo>
                <a:lnTo>
                  <a:pt x="0" y="0"/>
                </a:lnTo>
                <a:lnTo>
                  <a:pt x="0" y="5115810"/>
                </a:lnTo>
                <a:lnTo>
                  <a:pt x="6643909" y="5115810"/>
                </a:lnTo>
                <a:lnTo>
                  <a:pt x="6643909"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D57D4460-6390-D95F-F2A4-34C490DF48AF}"/>
              </a:ext>
            </a:extLst>
          </p:cNvPr>
          <p:cNvSpPr/>
          <p:nvPr/>
        </p:nvSpPr>
        <p:spPr>
          <a:xfrm rot="5400000" flipV="1">
            <a:off x="13162028" y="106765"/>
            <a:ext cx="6643909" cy="5115810"/>
          </a:xfrm>
          <a:custGeom>
            <a:avLst/>
            <a:gdLst/>
            <a:ahLst/>
            <a:cxnLst/>
            <a:rect l="l" t="t" r="r" b="b"/>
            <a:pathLst>
              <a:path w="6643909" h="5115810">
                <a:moveTo>
                  <a:pt x="0" y="5115810"/>
                </a:moveTo>
                <a:lnTo>
                  <a:pt x="6643909" y="5115810"/>
                </a:lnTo>
                <a:lnTo>
                  <a:pt x="6643909" y="0"/>
                </a:lnTo>
                <a:lnTo>
                  <a:pt x="0" y="0"/>
                </a:lnTo>
                <a:lnTo>
                  <a:pt x="0" y="511581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a:extLst>
              <a:ext uri="{FF2B5EF4-FFF2-40B4-BE49-F238E27FC236}">
                <a16:creationId xmlns:a16="http://schemas.microsoft.com/office/drawing/2014/main" id="{E83CFBB8-EF07-5B5E-391A-2AE2D409188C}"/>
              </a:ext>
            </a:extLst>
          </p:cNvPr>
          <p:cNvGrpSpPr/>
          <p:nvPr/>
        </p:nvGrpSpPr>
        <p:grpSpPr>
          <a:xfrm>
            <a:off x="1081940" y="1945127"/>
            <a:ext cx="16177360" cy="7313173"/>
            <a:chOff x="0" y="0"/>
            <a:chExt cx="4068862" cy="1839379"/>
          </a:xfrm>
        </p:grpSpPr>
        <p:sp>
          <p:nvSpPr>
            <p:cNvPr id="5" name="Freeform 5">
              <a:extLst>
                <a:ext uri="{FF2B5EF4-FFF2-40B4-BE49-F238E27FC236}">
                  <a16:creationId xmlns:a16="http://schemas.microsoft.com/office/drawing/2014/main" id="{3E732AD5-4C32-D795-BB50-B2934E6FF677}"/>
                </a:ext>
              </a:extLst>
            </p:cNvPr>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7818"/>
            </a:solidFill>
            <a:ln w="38100" cap="rnd">
              <a:solidFill>
                <a:srgbClr val="FF7818"/>
              </a:solidFill>
              <a:prstDash val="solid"/>
              <a:round/>
            </a:ln>
          </p:spPr>
          <p:txBody>
            <a:bodyPr/>
            <a:lstStyle/>
            <a:p>
              <a:endParaRPr lang="en-US"/>
            </a:p>
          </p:txBody>
        </p:sp>
        <p:sp>
          <p:nvSpPr>
            <p:cNvPr id="6" name="TextBox 6">
              <a:extLst>
                <a:ext uri="{FF2B5EF4-FFF2-40B4-BE49-F238E27FC236}">
                  <a16:creationId xmlns:a16="http://schemas.microsoft.com/office/drawing/2014/main" id="{63AD40B3-8C7B-9C87-3D72-9A012EEADA6A}"/>
                </a:ext>
              </a:extLst>
            </p:cNvPr>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sp>
        <p:nvSpPr>
          <p:cNvPr id="7" name="TextBox 7">
            <a:extLst>
              <a:ext uri="{FF2B5EF4-FFF2-40B4-BE49-F238E27FC236}">
                <a16:creationId xmlns:a16="http://schemas.microsoft.com/office/drawing/2014/main" id="{DFBFAE7B-7E79-18B5-BA08-4C9A23513CF6}"/>
              </a:ext>
            </a:extLst>
          </p:cNvPr>
          <p:cNvSpPr txBox="1"/>
          <p:nvPr/>
        </p:nvSpPr>
        <p:spPr>
          <a:xfrm>
            <a:off x="2724210" y="4061837"/>
            <a:ext cx="12892820" cy="4053939"/>
          </a:xfrm>
          <a:prstGeom prst="rect">
            <a:avLst/>
          </a:prstGeom>
        </p:spPr>
        <p:txBody>
          <a:bodyPr lIns="0" tIns="0" rIns="0" bIns="0" rtlCol="0" anchor="t">
            <a:spAutoFit/>
          </a:bodyPr>
          <a:lstStyle/>
          <a:p>
            <a:pPr algn="ctr">
              <a:lnSpc>
                <a:spcPts val="4549"/>
              </a:lnSpc>
            </a:pPr>
            <a:r>
              <a:rPr lang="en-US" sz="4891">
                <a:solidFill>
                  <a:srgbClr val="000000"/>
                </a:solidFill>
                <a:latin typeface="Girl Scout 1"/>
                <a:ea typeface="Girl Scout 1"/>
                <a:cs typeface="Girl Scout 1"/>
                <a:sym typeface="Girl Scout 1"/>
              </a:rPr>
              <a:t>Membership Year 2025-2026:</a:t>
            </a:r>
          </a:p>
          <a:p>
            <a:pPr algn="ctr">
              <a:lnSpc>
                <a:spcPts val="4549"/>
              </a:lnSpc>
            </a:pPr>
            <a:endParaRPr lang="en-US" sz="4891">
              <a:solidFill>
                <a:srgbClr val="000000"/>
              </a:solidFill>
              <a:latin typeface="Girl Scout 1"/>
              <a:ea typeface="Girl Scout 1"/>
              <a:cs typeface="Girl Scout 1"/>
              <a:sym typeface="Girl Scout 1"/>
            </a:endParaRPr>
          </a:p>
          <a:p>
            <a:pPr algn="ctr">
              <a:lnSpc>
                <a:spcPts val="4549"/>
              </a:lnSpc>
            </a:pPr>
            <a:r>
              <a:rPr lang="en-US" sz="4891">
                <a:solidFill>
                  <a:srgbClr val="000000"/>
                </a:solidFill>
                <a:latin typeface="Girl Scout 1"/>
                <a:ea typeface="Girl Scout 1"/>
                <a:cs typeface="Girl Scout 1"/>
                <a:sym typeface="Girl Scout 1"/>
              </a:rPr>
              <a:t>Girl Goal - 7,000</a:t>
            </a:r>
          </a:p>
          <a:p>
            <a:pPr algn="ctr">
              <a:lnSpc>
                <a:spcPts val="4549"/>
              </a:lnSpc>
            </a:pPr>
            <a:r>
              <a:rPr lang="en-US" sz="4891">
                <a:solidFill>
                  <a:srgbClr val="000000"/>
                </a:solidFill>
                <a:latin typeface="Girl Scout 1"/>
                <a:ea typeface="Girl Scout 1"/>
                <a:cs typeface="Girl Scout 1"/>
                <a:sym typeface="Girl Scout 1"/>
              </a:rPr>
              <a:t>Actual Girl Membership - 5713</a:t>
            </a:r>
          </a:p>
          <a:p>
            <a:pPr algn="ctr">
              <a:lnSpc>
                <a:spcPts val="4549"/>
              </a:lnSpc>
            </a:pPr>
            <a:r>
              <a:rPr lang="en-US" sz="4891">
                <a:solidFill>
                  <a:srgbClr val="EE3124"/>
                </a:solidFill>
                <a:latin typeface="Girl Scout 1"/>
                <a:ea typeface="Girl Scout 1"/>
                <a:cs typeface="Girl Scout 1"/>
                <a:sym typeface="Girl Scout 1"/>
              </a:rPr>
              <a:t> </a:t>
            </a:r>
            <a:r>
              <a:rPr lang="en-US" sz="4891">
                <a:solidFill>
                  <a:srgbClr val="000000"/>
                </a:solidFill>
                <a:latin typeface="Girl Scout 1"/>
                <a:ea typeface="Girl Scout 1"/>
                <a:cs typeface="Girl Scout 1"/>
                <a:sym typeface="Girl Scout 1"/>
              </a:rPr>
              <a:t>Percentage to Goal - 81.6%</a:t>
            </a:r>
          </a:p>
          <a:p>
            <a:pPr algn="ctr">
              <a:lnSpc>
                <a:spcPts val="4549"/>
              </a:lnSpc>
            </a:pPr>
            <a:r>
              <a:rPr lang="en-US" sz="4891">
                <a:solidFill>
                  <a:srgbClr val="000000"/>
                </a:solidFill>
                <a:latin typeface="Girl Scout 1"/>
                <a:ea typeface="Girl Scout 1"/>
                <a:cs typeface="Girl Scout 1"/>
                <a:sym typeface="Girl Scout 1"/>
              </a:rPr>
              <a:t>Total Membership - 10,233</a:t>
            </a:r>
          </a:p>
          <a:p>
            <a:pPr algn="ctr">
              <a:lnSpc>
                <a:spcPts val="4549"/>
              </a:lnSpc>
            </a:pPr>
            <a:r>
              <a:rPr lang="en-US" sz="4891">
                <a:solidFill>
                  <a:srgbClr val="000000"/>
                </a:solidFill>
                <a:latin typeface="Girl Scout 1"/>
                <a:ea typeface="Girl Scout 1"/>
                <a:cs typeface="Girl Scout 1"/>
                <a:sym typeface="Girl Scout 1"/>
              </a:rPr>
              <a:t>New Troops - 51</a:t>
            </a:r>
          </a:p>
        </p:txBody>
      </p:sp>
      <p:grpSp>
        <p:nvGrpSpPr>
          <p:cNvPr id="8" name="Group 8">
            <a:extLst>
              <a:ext uri="{FF2B5EF4-FFF2-40B4-BE49-F238E27FC236}">
                <a16:creationId xmlns:a16="http://schemas.microsoft.com/office/drawing/2014/main" id="{24C85603-8F7F-3FC4-3643-F6D9EE327907}"/>
              </a:ext>
            </a:extLst>
          </p:cNvPr>
          <p:cNvGrpSpPr/>
          <p:nvPr/>
        </p:nvGrpSpPr>
        <p:grpSpPr>
          <a:xfrm>
            <a:off x="2062311" y="1143304"/>
            <a:ext cx="14163379" cy="1603646"/>
            <a:chOff x="0" y="0"/>
            <a:chExt cx="1406886" cy="159294"/>
          </a:xfrm>
        </p:grpSpPr>
        <p:sp>
          <p:nvSpPr>
            <p:cNvPr id="9" name="Freeform 9">
              <a:extLst>
                <a:ext uri="{FF2B5EF4-FFF2-40B4-BE49-F238E27FC236}">
                  <a16:creationId xmlns:a16="http://schemas.microsoft.com/office/drawing/2014/main" id="{2B9BEA0E-40A4-E2A4-3715-BC469C1646F6}"/>
                </a:ext>
              </a:extLst>
            </p:cNvPr>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5C1F8B"/>
            </a:solidFill>
            <a:ln w="38100" cap="sq">
              <a:solidFill>
                <a:srgbClr val="5C1F8B"/>
              </a:solidFill>
              <a:prstDash val="solid"/>
              <a:miter/>
            </a:ln>
          </p:spPr>
          <p:txBody>
            <a:bodyPr/>
            <a:lstStyle/>
            <a:p>
              <a:endParaRPr lang="en-US"/>
            </a:p>
          </p:txBody>
        </p:sp>
        <p:sp>
          <p:nvSpPr>
            <p:cNvPr id="10" name="TextBox 10">
              <a:extLst>
                <a:ext uri="{FF2B5EF4-FFF2-40B4-BE49-F238E27FC236}">
                  <a16:creationId xmlns:a16="http://schemas.microsoft.com/office/drawing/2014/main" id="{60E429B8-CBB8-72C1-3BAF-FBE897049654}"/>
                </a:ext>
              </a:extLst>
            </p:cNvPr>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1" name="TextBox 11">
            <a:extLst>
              <a:ext uri="{FF2B5EF4-FFF2-40B4-BE49-F238E27FC236}">
                <a16:creationId xmlns:a16="http://schemas.microsoft.com/office/drawing/2014/main" id="{79167CA8-9F1B-98EA-1165-16ECDCE93F76}"/>
              </a:ext>
            </a:extLst>
          </p:cNvPr>
          <p:cNvSpPr txBox="1"/>
          <p:nvPr/>
        </p:nvSpPr>
        <p:spPr>
          <a:xfrm>
            <a:off x="3110620" y="1712146"/>
            <a:ext cx="12066761" cy="578043"/>
          </a:xfrm>
          <a:prstGeom prst="rect">
            <a:avLst/>
          </a:prstGeom>
        </p:spPr>
        <p:txBody>
          <a:bodyPr lIns="0" tIns="0" rIns="0" bIns="0" rtlCol="0" anchor="t">
            <a:spAutoFit/>
          </a:bodyPr>
          <a:lstStyle/>
          <a:p>
            <a:pPr algn="ctr">
              <a:lnSpc>
                <a:spcPts val="4463"/>
              </a:lnSpc>
            </a:pPr>
            <a:r>
              <a:rPr lang="en-US" sz="4799" dirty="0">
                <a:solidFill>
                  <a:srgbClr val="FFFFFF"/>
                </a:solidFill>
                <a:latin typeface="Girl Scout 2"/>
                <a:ea typeface="Girl Scout 2"/>
                <a:cs typeface="Girl Scout 2"/>
                <a:sym typeface="Girl Scout 2"/>
              </a:rPr>
              <a:t>GSCP2P MEMBERSHIP UPDATES</a:t>
            </a:r>
          </a:p>
        </p:txBody>
      </p:sp>
    </p:spTree>
    <p:extLst>
      <p:ext uri="{BB962C8B-B14F-4D97-AF65-F5344CB8AC3E}">
        <p14:creationId xmlns:p14="http://schemas.microsoft.com/office/powerpoint/2010/main" val="1552321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a:extLst>
            <a:ext uri="{FF2B5EF4-FFF2-40B4-BE49-F238E27FC236}">
              <a16:creationId xmlns:a16="http://schemas.microsoft.com/office/drawing/2014/main" id="{85FB19C0-D2C0-8698-FF74-593FC6D9729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F594D43-70D2-BB0E-5D24-257C2F430F56}"/>
              </a:ext>
            </a:extLst>
          </p:cNvPr>
          <p:cNvSpPr/>
          <p:nvPr/>
        </p:nvSpPr>
        <p:spPr>
          <a:xfrm rot="5400000" flipH="1">
            <a:off x="-1241537" y="5593702"/>
            <a:ext cx="6643909" cy="5115810"/>
          </a:xfrm>
          <a:custGeom>
            <a:avLst/>
            <a:gdLst/>
            <a:ahLst/>
            <a:cxnLst/>
            <a:rect l="l" t="t" r="r" b="b"/>
            <a:pathLst>
              <a:path w="6643909" h="5115810">
                <a:moveTo>
                  <a:pt x="6643909" y="0"/>
                </a:moveTo>
                <a:lnTo>
                  <a:pt x="0" y="0"/>
                </a:lnTo>
                <a:lnTo>
                  <a:pt x="0" y="5115810"/>
                </a:lnTo>
                <a:lnTo>
                  <a:pt x="6643909" y="5115810"/>
                </a:lnTo>
                <a:lnTo>
                  <a:pt x="6643909"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520F6C13-25D5-896D-702E-D7B6ECD0B6FF}"/>
              </a:ext>
            </a:extLst>
          </p:cNvPr>
          <p:cNvSpPr/>
          <p:nvPr/>
        </p:nvSpPr>
        <p:spPr>
          <a:xfrm rot="5400000" flipV="1">
            <a:off x="13162028" y="106765"/>
            <a:ext cx="6643909" cy="5115810"/>
          </a:xfrm>
          <a:custGeom>
            <a:avLst/>
            <a:gdLst/>
            <a:ahLst/>
            <a:cxnLst/>
            <a:rect l="l" t="t" r="r" b="b"/>
            <a:pathLst>
              <a:path w="6643909" h="5115810">
                <a:moveTo>
                  <a:pt x="0" y="5115810"/>
                </a:moveTo>
                <a:lnTo>
                  <a:pt x="6643909" y="5115810"/>
                </a:lnTo>
                <a:lnTo>
                  <a:pt x="6643909" y="0"/>
                </a:lnTo>
                <a:lnTo>
                  <a:pt x="0" y="0"/>
                </a:lnTo>
                <a:lnTo>
                  <a:pt x="0" y="511581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a:extLst>
              <a:ext uri="{FF2B5EF4-FFF2-40B4-BE49-F238E27FC236}">
                <a16:creationId xmlns:a16="http://schemas.microsoft.com/office/drawing/2014/main" id="{34E546E2-5272-632A-CD07-F9B8743F210F}"/>
              </a:ext>
            </a:extLst>
          </p:cNvPr>
          <p:cNvGrpSpPr/>
          <p:nvPr/>
        </p:nvGrpSpPr>
        <p:grpSpPr>
          <a:xfrm>
            <a:off x="1081940" y="1945127"/>
            <a:ext cx="16177360" cy="7313173"/>
            <a:chOff x="0" y="0"/>
            <a:chExt cx="4068862" cy="1839379"/>
          </a:xfrm>
        </p:grpSpPr>
        <p:sp>
          <p:nvSpPr>
            <p:cNvPr id="5" name="Freeform 5">
              <a:extLst>
                <a:ext uri="{FF2B5EF4-FFF2-40B4-BE49-F238E27FC236}">
                  <a16:creationId xmlns:a16="http://schemas.microsoft.com/office/drawing/2014/main" id="{C4468D10-0FAE-BC9D-D570-BFD56E745D86}"/>
                </a:ext>
              </a:extLst>
            </p:cNvPr>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7818"/>
            </a:solidFill>
            <a:ln w="38100" cap="rnd">
              <a:solidFill>
                <a:srgbClr val="FF7818"/>
              </a:solidFill>
              <a:prstDash val="solid"/>
              <a:round/>
            </a:ln>
          </p:spPr>
          <p:txBody>
            <a:bodyPr/>
            <a:lstStyle/>
            <a:p>
              <a:endParaRPr lang="en-US"/>
            </a:p>
          </p:txBody>
        </p:sp>
        <p:sp>
          <p:nvSpPr>
            <p:cNvPr id="6" name="TextBox 6">
              <a:extLst>
                <a:ext uri="{FF2B5EF4-FFF2-40B4-BE49-F238E27FC236}">
                  <a16:creationId xmlns:a16="http://schemas.microsoft.com/office/drawing/2014/main" id="{FBD39213-78FC-6988-3F87-20F74962164D}"/>
                </a:ext>
              </a:extLst>
            </p:cNvPr>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sp>
        <p:nvSpPr>
          <p:cNvPr id="7" name="TextBox 7">
            <a:extLst>
              <a:ext uri="{FF2B5EF4-FFF2-40B4-BE49-F238E27FC236}">
                <a16:creationId xmlns:a16="http://schemas.microsoft.com/office/drawing/2014/main" id="{87BB3AEC-BD34-0347-5976-87335FE64254}"/>
              </a:ext>
            </a:extLst>
          </p:cNvPr>
          <p:cNvSpPr txBox="1"/>
          <p:nvPr/>
        </p:nvSpPr>
        <p:spPr>
          <a:xfrm>
            <a:off x="2724210" y="4061837"/>
            <a:ext cx="12892820" cy="4620367"/>
          </a:xfrm>
          <a:prstGeom prst="rect">
            <a:avLst/>
          </a:prstGeom>
        </p:spPr>
        <p:txBody>
          <a:bodyPr lIns="0" tIns="0" rIns="0" bIns="0" rtlCol="0" anchor="t">
            <a:spAutoFit/>
          </a:bodyPr>
          <a:lstStyle/>
          <a:p>
            <a:pPr algn="ctr">
              <a:lnSpc>
                <a:spcPts val="4549"/>
              </a:lnSpc>
            </a:pPr>
            <a:r>
              <a:rPr lang="en-US" sz="4891" dirty="0">
                <a:solidFill>
                  <a:srgbClr val="000000"/>
                </a:solidFill>
                <a:latin typeface="Girl Scout 1"/>
                <a:ea typeface="Girl Scout 1"/>
                <a:cs typeface="Girl Scout 1"/>
                <a:sym typeface="Girl Scout 1"/>
              </a:rPr>
              <a:t>Membership Year 2026-2027:</a:t>
            </a:r>
          </a:p>
          <a:p>
            <a:pPr algn="ctr">
              <a:lnSpc>
                <a:spcPts val="4549"/>
              </a:lnSpc>
            </a:pPr>
            <a:endParaRPr lang="en-US" sz="4891" dirty="0">
              <a:solidFill>
                <a:srgbClr val="000000"/>
              </a:solidFill>
              <a:latin typeface="Girl Scout 1"/>
              <a:ea typeface="Girl Scout 1"/>
              <a:cs typeface="Girl Scout 1"/>
              <a:sym typeface="Girl Scout 1"/>
            </a:endParaRPr>
          </a:p>
          <a:p>
            <a:pPr algn="ctr">
              <a:lnSpc>
                <a:spcPts val="4549"/>
              </a:lnSpc>
            </a:pPr>
            <a:r>
              <a:rPr lang="en-US" sz="4891" dirty="0">
                <a:solidFill>
                  <a:srgbClr val="000000"/>
                </a:solidFill>
                <a:latin typeface="Girl Scout 1"/>
                <a:ea typeface="Girl Scout 1"/>
                <a:cs typeface="Girl Scout 1"/>
                <a:sym typeface="Girl Scout 1"/>
              </a:rPr>
              <a:t>Girl Goal -</a:t>
            </a:r>
          </a:p>
          <a:p>
            <a:pPr algn="ctr">
              <a:lnSpc>
                <a:spcPts val="4549"/>
              </a:lnSpc>
            </a:pPr>
            <a:r>
              <a:rPr lang="en-US" sz="4891" dirty="0">
                <a:solidFill>
                  <a:srgbClr val="000000"/>
                </a:solidFill>
                <a:latin typeface="Girl Scout 1"/>
                <a:ea typeface="Girl Scout 1"/>
                <a:cs typeface="Girl Scout 1"/>
                <a:sym typeface="Girl Scout 1"/>
              </a:rPr>
              <a:t>Actual Girl Membership – </a:t>
            </a:r>
          </a:p>
          <a:p>
            <a:pPr algn="ctr">
              <a:lnSpc>
                <a:spcPts val="4549"/>
              </a:lnSpc>
            </a:pPr>
            <a:r>
              <a:rPr lang="en-US" sz="4891" dirty="0">
                <a:solidFill>
                  <a:srgbClr val="000000"/>
                </a:solidFill>
                <a:latin typeface="Girl Scout 1"/>
                <a:ea typeface="Girl Scout 1"/>
                <a:cs typeface="Girl Scout 1"/>
                <a:sym typeface="Girl Scout 1"/>
              </a:rPr>
              <a:t>Percentage to Goal – </a:t>
            </a:r>
          </a:p>
          <a:p>
            <a:pPr algn="ctr">
              <a:lnSpc>
                <a:spcPts val="4549"/>
              </a:lnSpc>
            </a:pPr>
            <a:r>
              <a:rPr lang="en-US" sz="4891" dirty="0">
                <a:solidFill>
                  <a:srgbClr val="000000"/>
                </a:solidFill>
                <a:latin typeface="Girl Scout 1"/>
                <a:ea typeface="Girl Scout 1"/>
                <a:cs typeface="Girl Scout 1"/>
                <a:sym typeface="Girl Scout 1"/>
              </a:rPr>
              <a:t>Total Membership (including adults and Lifetime members) – </a:t>
            </a:r>
          </a:p>
          <a:p>
            <a:pPr algn="ctr">
              <a:lnSpc>
                <a:spcPts val="4549"/>
              </a:lnSpc>
            </a:pPr>
            <a:r>
              <a:rPr lang="en-US" sz="4891" dirty="0">
                <a:solidFill>
                  <a:srgbClr val="000000"/>
                </a:solidFill>
                <a:latin typeface="Girl Scout 1"/>
                <a:ea typeface="Girl Scout 1"/>
                <a:cs typeface="Girl Scout 1"/>
                <a:sym typeface="Girl Scout 1"/>
              </a:rPr>
              <a:t>New Troops - </a:t>
            </a:r>
          </a:p>
        </p:txBody>
      </p:sp>
      <p:grpSp>
        <p:nvGrpSpPr>
          <p:cNvPr id="8" name="Group 8">
            <a:extLst>
              <a:ext uri="{FF2B5EF4-FFF2-40B4-BE49-F238E27FC236}">
                <a16:creationId xmlns:a16="http://schemas.microsoft.com/office/drawing/2014/main" id="{5457B55D-2FFD-7FF2-451B-6AD503B74434}"/>
              </a:ext>
            </a:extLst>
          </p:cNvPr>
          <p:cNvGrpSpPr/>
          <p:nvPr/>
        </p:nvGrpSpPr>
        <p:grpSpPr>
          <a:xfrm>
            <a:off x="2062311" y="1143304"/>
            <a:ext cx="14163379" cy="1603646"/>
            <a:chOff x="0" y="0"/>
            <a:chExt cx="1406886" cy="159294"/>
          </a:xfrm>
        </p:grpSpPr>
        <p:sp>
          <p:nvSpPr>
            <p:cNvPr id="9" name="Freeform 9">
              <a:extLst>
                <a:ext uri="{FF2B5EF4-FFF2-40B4-BE49-F238E27FC236}">
                  <a16:creationId xmlns:a16="http://schemas.microsoft.com/office/drawing/2014/main" id="{184A8AD0-73B3-1277-DF5E-E585BCD33C8D}"/>
                </a:ext>
              </a:extLst>
            </p:cNvPr>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5C1F8B"/>
            </a:solidFill>
            <a:ln w="38100" cap="sq">
              <a:solidFill>
                <a:srgbClr val="5C1F8B"/>
              </a:solidFill>
              <a:prstDash val="solid"/>
              <a:miter/>
            </a:ln>
          </p:spPr>
          <p:txBody>
            <a:bodyPr/>
            <a:lstStyle/>
            <a:p>
              <a:endParaRPr lang="en-US"/>
            </a:p>
          </p:txBody>
        </p:sp>
        <p:sp>
          <p:nvSpPr>
            <p:cNvPr id="10" name="TextBox 10">
              <a:extLst>
                <a:ext uri="{FF2B5EF4-FFF2-40B4-BE49-F238E27FC236}">
                  <a16:creationId xmlns:a16="http://schemas.microsoft.com/office/drawing/2014/main" id="{D75001CD-0832-3711-BB4B-41CB73589790}"/>
                </a:ext>
              </a:extLst>
            </p:cNvPr>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1" name="TextBox 11">
            <a:extLst>
              <a:ext uri="{FF2B5EF4-FFF2-40B4-BE49-F238E27FC236}">
                <a16:creationId xmlns:a16="http://schemas.microsoft.com/office/drawing/2014/main" id="{E4BEE6C1-2658-F957-A1E6-1DDED914D81D}"/>
              </a:ext>
            </a:extLst>
          </p:cNvPr>
          <p:cNvSpPr txBox="1"/>
          <p:nvPr/>
        </p:nvSpPr>
        <p:spPr>
          <a:xfrm>
            <a:off x="3110620" y="1712146"/>
            <a:ext cx="12066761" cy="578043"/>
          </a:xfrm>
          <a:prstGeom prst="rect">
            <a:avLst/>
          </a:prstGeom>
        </p:spPr>
        <p:txBody>
          <a:bodyPr lIns="0" tIns="0" rIns="0" bIns="0" rtlCol="0" anchor="t">
            <a:spAutoFit/>
          </a:bodyPr>
          <a:lstStyle/>
          <a:p>
            <a:pPr algn="ctr">
              <a:lnSpc>
                <a:spcPts val="4463"/>
              </a:lnSpc>
            </a:pPr>
            <a:r>
              <a:rPr lang="en-US" sz="4799" dirty="0">
                <a:solidFill>
                  <a:srgbClr val="FFFFFF"/>
                </a:solidFill>
                <a:latin typeface="Girl Scout 2"/>
                <a:ea typeface="Girl Scout 2"/>
                <a:cs typeface="Girl Scout 2"/>
                <a:sym typeface="Girl Scout 2"/>
              </a:rPr>
              <a:t>SU ### MEMBERSHIP UPDATES</a:t>
            </a:r>
          </a:p>
        </p:txBody>
      </p:sp>
    </p:spTree>
    <p:extLst>
      <p:ext uri="{BB962C8B-B14F-4D97-AF65-F5344CB8AC3E}">
        <p14:creationId xmlns:p14="http://schemas.microsoft.com/office/powerpoint/2010/main" val="3618207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62608" y="-700532"/>
            <a:ext cx="6419485" cy="4943004"/>
          </a:xfrm>
          <a:custGeom>
            <a:avLst/>
            <a:gdLst/>
            <a:ahLst/>
            <a:cxnLst/>
            <a:rect l="l" t="t" r="r" b="b"/>
            <a:pathLst>
              <a:path w="6419485" h="4943004">
                <a:moveTo>
                  <a:pt x="0" y="0"/>
                </a:moveTo>
                <a:lnTo>
                  <a:pt x="6419486" y="0"/>
                </a:lnTo>
                <a:lnTo>
                  <a:pt x="6419486" y="4943003"/>
                </a:lnTo>
                <a:lnTo>
                  <a:pt x="0" y="494300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9813547" y="1028700"/>
            <a:ext cx="8099612" cy="8099612"/>
            <a:chOff x="0" y="0"/>
            <a:chExt cx="6350000" cy="6350000"/>
          </a:xfrm>
        </p:grpSpPr>
        <p:sp>
          <p:nvSpPr>
            <p:cNvPr id="4" name="Freeform 4"/>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D329E"/>
            </a:solidFill>
          </p:spPr>
          <p:txBody>
            <a:bodyPr/>
            <a:lstStyle/>
            <a:p>
              <a:endParaRPr lang="en-US"/>
            </a:p>
          </p:txBody>
        </p:sp>
      </p:grpSp>
      <p:grpSp>
        <p:nvGrpSpPr>
          <p:cNvPr id="5" name="Group 5"/>
          <p:cNvGrpSpPr/>
          <p:nvPr/>
        </p:nvGrpSpPr>
        <p:grpSpPr>
          <a:xfrm>
            <a:off x="10253287" y="1468439"/>
            <a:ext cx="7220134" cy="7220134"/>
            <a:chOff x="0" y="0"/>
            <a:chExt cx="6350000" cy="6350000"/>
          </a:xfrm>
        </p:grpSpPr>
        <p:sp>
          <p:nvSpPr>
            <p:cNvPr id="6" name="Freeform 6"/>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F7818"/>
            </a:solidFill>
          </p:spPr>
          <p:txBody>
            <a:bodyPr/>
            <a:lstStyle/>
            <a:p>
              <a:endParaRPr lang="en-US"/>
            </a:p>
          </p:txBody>
        </p:sp>
      </p:grpSp>
      <p:grpSp>
        <p:nvGrpSpPr>
          <p:cNvPr id="9" name="Group 9"/>
          <p:cNvGrpSpPr/>
          <p:nvPr/>
        </p:nvGrpSpPr>
        <p:grpSpPr>
          <a:xfrm>
            <a:off x="-214246" y="8908058"/>
            <a:ext cx="21469888" cy="3755000"/>
            <a:chOff x="0" y="0"/>
            <a:chExt cx="4589202" cy="802634"/>
          </a:xfrm>
        </p:grpSpPr>
        <p:sp>
          <p:nvSpPr>
            <p:cNvPr id="10" name="Freeform 10"/>
            <p:cNvSpPr/>
            <p:nvPr/>
          </p:nvSpPr>
          <p:spPr>
            <a:xfrm>
              <a:off x="0" y="0"/>
              <a:ext cx="4589202" cy="802634"/>
            </a:xfrm>
            <a:custGeom>
              <a:avLst/>
              <a:gdLst/>
              <a:ahLst/>
              <a:cxnLst/>
              <a:rect l="l" t="t" r="r" b="b"/>
              <a:pathLst>
                <a:path w="4589202" h="802634">
                  <a:moveTo>
                    <a:pt x="0" y="0"/>
                  </a:moveTo>
                  <a:lnTo>
                    <a:pt x="4589202" y="0"/>
                  </a:lnTo>
                  <a:lnTo>
                    <a:pt x="4589202" y="802634"/>
                  </a:lnTo>
                  <a:lnTo>
                    <a:pt x="0" y="802634"/>
                  </a:lnTo>
                  <a:close/>
                </a:path>
              </a:pathLst>
            </a:custGeom>
            <a:solidFill>
              <a:srgbClr val="A0DEF1"/>
            </a:solidFill>
          </p:spPr>
          <p:txBody>
            <a:bodyPr/>
            <a:lstStyle/>
            <a:p>
              <a:endParaRPr lang="en-US"/>
            </a:p>
          </p:txBody>
        </p:sp>
        <p:sp>
          <p:nvSpPr>
            <p:cNvPr id="11" name="TextBox 11"/>
            <p:cNvSpPr txBox="1"/>
            <p:nvPr/>
          </p:nvSpPr>
          <p:spPr>
            <a:xfrm>
              <a:off x="0" y="-38100"/>
              <a:ext cx="4589202" cy="840734"/>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812205" y="6008582"/>
            <a:ext cx="6708903" cy="5165855"/>
          </a:xfrm>
          <a:custGeom>
            <a:avLst/>
            <a:gdLst/>
            <a:ahLst/>
            <a:cxnLst/>
            <a:rect l="l" t="t" r="r" b="b"/>
            <a:pathLst>
              <a:path w="6708903" h="5165855">
                <a:moveTo>
                  <a:pt x="0" y="0"/>
                </a:moveTo>
                <a:lnTo>
                  <a:pt x="6708903" y="0"/>
                </a:lnTo>
                <a:lnTo>
                  <a:pt x="6708903" y="5165855"/>
                </a:lnTo>
                <a:lnTo>
                  <a:pt x="0" y="516585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13" name="Group 13"/>
          <p:cNvGrpSpPr/>
          <p:nvPr/>
        </p:nvGrpSpPr>
        <p:grpSpPr>
          <a:xfrm>
            <a:off x="458105" y="822108"/>
            <a:ext cx="9165643" cy="8746081"/>
            <a:chOff x="0" y="0"/>
            <a:chExt cx="2305304" cy="2199778"/>
          </a:xfrm>
        </p:grpSpPr>
        <p:sp>
          <p:nvSpPr>
            <p:cNvPr id="14" name="Freeform 14"/>
            <p:cNvSpPr/>
            <p:nvPr/>
          </p:nvSpPr>
          <p:spPr>
            <a:xfrm>
              <a:off x="0" y="0"/>
              <a:ext cx="2305304" cy="2199778"/>
            </a:xfrm>
            <a:custGeom>
              <a:avLst/>
              <a:gdLst/>
              <a:ahLst/>
              <a:cxnLst/>
              <a:rect l="l" t="t" r="r" b="b"/>
              <a:pathLst>
                <a:path w="2305304" h="2199778">
                  <a:moveTo>
                    <a:pt x="43078" y="0"/>
                  </a:moveTo>
                  <a:lnTo>
                    <a:pt x="2262226" y="0"/>
                  </a:lnTo>
                  <a:cubicBezTo>
                    <a:pt x="2286018" y="0"/>
                    <a:pt x="2305304" y="19287"/>
                    <a:pt x="2305304" y="43078"/>
                  </a:cubicBezTo>
                  <a:lnTo>
                    <a:pt x="2305304" y="2156700"/>
                  </a:lnTo>
                  <a:cubicBezTo>
                    <a:pt x="2305304" y="2168125"/>
                    <a:pt x="2300766" y="2179082"/>
                    <a:pt x="2292687" y="2187160"/>
                  </a:cubicBezTo>
                  <a:cubicBezTo>
                    <a:pt x="2284608" y="2195239"/>
                    <a:pt x="2273651" y="2199778"/>
                    <a:pt x="2262226" y="2199778"/>
                  </a:cubicBezTo>
                  <a:lnTo>
                    <a:pt x="43078" y="2199778"/>
                  </a:lnTo>
                  <a:cubicBezTo>
                    <a:pt x="19287" y="2199778"/>
                    <a:pt x="0" y="2180491"/>
                    <a:pt x="0" y="2156700"/>
                  </a:cubicBezTo>
                  <a:lnTo>
                    <a:pt x="0" y="43078"/>
                  </a:lnTo>
                  <a:cubicBezTo>
                    <a:pt x="0" y="19287"/>
                    <a:pt x="19287" y="0"/>
                    <a:pt x="43078" y="0"/>
                  </a:cubicBezTo>
                  <a:close/>
                </a:path>
              </a:pathLst>
            </a:custGeom>
            <a:solidFill>
              <a:srgbClr val="FF7818"/>
            </a:solidFill>
            <a:ln w="38100" cap="rnd">
              <a:solidFill>
                <a:srgbClr val="FF7818"/>
              </a:solidFill>
              <a:prstDash val="solid"/>
              <a:round/>
            </a:ln>
          </p:spPr>
          <p:txBody>
            <a:bodyPr/>
            <a:lstStyle/>
            <a:p>
              <a:endParaRPr lang="en-US"/>
            </a:p>
          </p:txBody>
        </p:sp>
        <p:sp>
          <p:nvSpPr>
            <p:cNvPr id="15" name="TextBox 15"/>
            <p:cNvSpPr txBox="1"/>
            <p:nvPr/>
          </p:nvSpPr>
          <p:spPr>
            <a:xfrm>
              <a:off x="0" y="-38100"/>
              <a:ext cx="2305304" cy="2237878"/>
            </a:xfrm>
            <a:prstGeom prst="rect">
              <a:avLst/>
            </a:prstGeom>
          </p:spPr>
          <p:txBody>
            <a:bodyPr lIns="50800" tIns="50800" rIns="50800" bIns="50800" rtlCol="0" anchor="ctr"/>
            <a:lstStyle/>
            <a:p>
              <a:pPr algn="ctr">
                <a:lnSpc>
                  <a:spcPts val="2659"/>
                </a:lnSpc>
              </a:pPr>
              <a:endParaRPr/>
            </a:p>
          </p:txBody>
        </p:sp>
      </p:grpSp>
      <p:sp>
        <p:nvSpPr>
          <p:cNvPr id="16" name="TextBox 16"/>
          <p:cNvSpPr txBox="1"/>
          <p:nvPr/>
        </p:nvSpPr>
        <p:spPr>
          <a:xfrm>
            <a:off x="777480" y="3531239"/>
            <a:ext cx="8526893" cy="4637024"/>
          </a:xfrm>
          <a:prstGeom prst="rect">
            <a:avLst/>
          </a:prstGeom>
        </p:spPr>
        <p:txBody>
          <a:bodyPr lIns="0" tIns="0" rIns="0" bIns="0" rtlCol="0" anchor="t">
            <a:spAutoFit/>
          </a:bodyPr>
          <a:lstStyle/>
          <a:p>
            <a:pPr algn="l">
              <a:lnSpc>
                <a:spcPts val="3327"/>
              </a:lnSpc>
            </a:pPr>
            <a:r>
              <a:rPr lang="en-US" sz="3199" dirty="0">
                <a:solidFill>
                  <a:srgbClr val="110804"/>
                </a:solidFill>
                <a:latin typeface="Girl Scout 1"/>
                <a:ea typeface="Girl Scout 1"/>
                <a:cs typeface="Girl Scout 1"/>
                <a:sym typeface="Girl Scout 1"/>
              </a:rPr>
              <a:t>Fall Recruitment</a:t>
            </a:r>
          </a:p>
          <a:p>
            <a:pPr algn="l">
              <a:lnSpc>
                <a:spcPts val="3327"/>
              </a:lnSpc>
            </a:pPr>
            <a:endParaRPr lang="en-US" sz="3199" dirty="0">
              <a:solidFill>
                <a:srgbClr val="110804"/>
              </a:solidFill>
              <a:latin typeface="Girl Scout 1"/>
              <a:ea typeface="Girl Scout 1"/>
              <a:cs typeface="Girl Scout 1"/>
              <a:sym typeface="Girl Scout 1"/>
            </a:endParaRPr>
          </a:p>
          <a:p>
            <a:pPr algn="l">
              <a:lnSpc>
                <a:spcPts val="3327"/>
              </a:lnSpc>
            </a:pPr>
            <a:r>
              <a:rPr lang="en-US" sz="3199" dirty="0">
                <a:solidFill>
                  <a:srgbClr val="110804"/>
                </a:solidFill>
                <a:latin typeface="Girl Scout 1"/>
                <a:ea typeface="Girl Scout 1"/>
                <a:cs typeface="Girl Scout 1"/>
                <a:sym typeface="Girl Scout 1"/>
              </a:rPr>
              <a:t>How can you help?</a:t>
            </a:r>
          </a:p>
          <a:p>
            <a:pPr marL="690879" lvl="1" indent="-345439" algn="l">
              <a:lnSpc>
                <a:spcPts val="3327"/>
              </a:lnSpc>
              <a:buFont typeface="Arial"/>
              <a:buChar char="•"/>
            </a:pPr>
            <a:r>
              <a:rPr lang="en-US" sz="3199" dirty="0">
                <a:solidFill>
                  <a:srgbClr val="110804"/>
                </a:solidFill>
                <a:latin typeface="Girl Scout 1"/>
                <a:ea typeface="Girl Scout 1"/>
                <a:cs typeface="Girl Scout 1"/>
                <a:sym typeface="Girl Scout 1"/>
              </a:rPr>
              <a:t>Volunteer at an Open House table</a:t>
            </a:r>
          </a:p>
          <a:p>
            <a:pPr marL="690879" lvl="1" indent="-345439" algn="l">
              <a:lnSpc>
                <a:spcPts val="3327"/>
              </a:lnSpc>
              <a:buFont typeface="Arial"/>
              <a:buChar char="•"/>
            </a:pPr>
            <a:r>
              <a:rPr lang="en-US" sz="3199" dirty="0">
                <a:solidFill>
                  <a:srgbClr val="110804"/>
                </a:solidFill>
                <a:latin typeface="Girl Scout 1"/>
                <a:ea typeface="Girl Scout 1"/>
                <a:cs typeface="Girl Scout 1"/>
                <a:sym typeface="Girl Scout 1"/>
              </a:rPr>
              <a:t>Volunteer to facilitate a girl activity at a school parent interest meeting</a:t>
            </a:r>
          </a:p>
          <a:p>
            <a:pPr marL="690879" lvl="1" indent="-345439" algn="l">
              <a:lnSpc>
                <a:spcPts val="3327"/>
              </a:lnSpc>
              <a:buFont typeface="Arial"/>
              <a:buChar char="•"/>
            </a:pPr>
            <a:r>
              <a:rPr lang="en-US" sz="3199" dirty="0">
                <a:solidFill>
                  <a:srgbClr val="110804"/>
                </a:solidFill>
                <a:latin typeface="Girl Scout 1"/>
                <a:ea typeface="Girl Scout 1"/>
                <a:cs typeface="Girl Scout 1"/>
                <a:sym typeface="Girl Scout 1"/>
              </a:rPr>
              <a:t>Assist with putting out fliers or yard signs in/at local businesses with your EM’s QR code and a benefits list of why they should join Girl Scouts.</a:t>
            </a:r>
          </a:p>
          <a:p>
            <a:pPr marL="690879" lvl="1" indent="-345439" algn="l">
              <a:lnSpc>
                <a:spcPts val="3327"/>
              </a:lnSpc>
              <a:buFont typeface="Arial"/>
              <a:buChar char="•"/>
            </a:pPr>
            <a:r>
              <a:rPr lang="en-US" sz="3199" dirty="0">
                <a:solidFill>
                  <a:srgbClr val="110804"/>
                </a:solidFill>
                <a:latin typeface="Girl Scout 1"/>
                <a:ea typeface="Girl Scout 1"/>
                <a:cs typeface="Girl Scout 1"/>
                <a:sym typeface="Girl Scout 1"/>
              </a:rPr>
              <a:t>WEAR your Girl Scout gear - everywhere</a:t>
            </a:r>
          </a:p>
        </p:txBody>
      </p:sp>
      <p:sp>
        <p:nvSpPr>
          <p:cNvPr id="17" name="TextBox 17"/>
          <p:cNvSpPr txBox="1"/>
          <p:nvPr/>
        </p:nvSpPr>
        <p:spPr>
          <a:xfrm>
            <a:off x="777480" y="1648031"/>
            <a:ext cx="9078787" cy="1670522"/>
          </a:xfrm>
          <a:prstGeom prst="rect">
            <a:avLst/>
          </a:prstGeom>
        </p:spPr>
        <p:txBody>
          <a:bodyPr lIns="0" tIns="0" rIns="0" bIns="0" rtlCol="0" anchor="t">
            <a:spAutoFit/>
          </a:bodyPr>
          <a:lstStyle/>
          <a:p>
            <a:pPr algn="l">
              <a:lnSpc>
                <a:spcPts val="6509"/>
              </a:lnSpc>
            </a:pPr>
            <a:r>
              <a:rPr lang="en-US" sz="6999" dirty="0">
                <a:solidFill>
                  <a:srgbClr val="110804"/>
                </a:solidFill>
                <a:latin typeface="Girl Scout 2"/>
                <a:ea typeface="Girl Scout 2"/>
                <a:cs typeface="Girl Scout 2"/>
                <a:sym typeface="Girl Scout 2"/>
              </a:rPr>
              <a:t>Recruitment Updates</a:t>
            </a:r>
          </a:p>
        </p:txBody>
      </p:sp>
      <p:grpSp>
        <p:nvGrpSpPr>
          <p:cNvPr id="18" name="Group 18"/>
          <p:cNvGrpSpPr/>
          <p:nvPr/>
        </p:nvGrpSpPr>
        <p:grpSpPr>
          <a:xfrm>
            <a:off x="10107487" y="7288050"/>
            <a:ext cx="7567568" cy="1840262"/>
            <a:chOff x="0" y="0"/>
            <a:chExt cx="753564" cy="183250"/>
          </a:xfrm>
        </p:grpSpPr>
        <p:sp>
          <p:nvSpPr>
            <p:cNvPr id="19" name="Freeform 19"/>
            <p:cNvSpPr/>
            <p:nvPr/>
          </p:nvSpPr>
          <p:spPr>
            <a:xfrm>
              <a:off x="0" y="0"/>
              <a:ext cx="753564" cy="183250"/>
            </a:xfrm>
            <a:custGeom>
              <a:avLst/>
              <a:gdLst/>
              <a:ahLst/>
              <a:cxnLst/>
              <a:rect l="l" t="t" r="r" b="b"/>
              <a:pathLst>
                <a:path w="753564" h="183250">
                  <a:moveTo>
                    <a:pt x="753564" y="0"/>
                  </a:moveTo>
                  <a:lnTo>
                    <a:pt x="0" y="0"/>
                  </a:lnTo>
                  <a:lnTo>
                    <a:pt x="101600" y="91625"/>
                  </a:lnTo>
                  <a:lnTo>
                    <a:pt x="0" y="183250"/>
                  </a:lnTo>
                  <a:lnTo>
                    <a:pt x="753564" y="183250"/>
                  </a:lnTo>
                  <a:lnTo>
                    <a:pt x="651964" y="91625"/>
                  </a:lnTo>
                  <a:lnTo>
                    <a:pt x="753564" y="0"/>
                  </a:lnTo>
                  <a:close/>
                </a:path>
              </a:pathLst>
            </a:custGeom>
            <a:solidFill>
              <a:srgbClr val="005640"/>
            </a:solidFill>
            <a:ln w="38100" cap="sq">
              <a:solidFill>
                <a:srgbClr val="005640"/>
              </a:solidFill>
              <a:prstDash val="solid"/>
              <a:miter/>
            </a:ln>
          </p:spPr>
          <p:txBody>
            <a:bodyPr/>
            <a:lstStyle/>
            <a:p>
              <a:endParaRPr lang="en-US"/>
            </a:p>
          </p:txBody>
        </p:sp>
        <p:sp>
          <p:nvSpPr>
            <p:cNvPr id="20" name="TextBox 20"/>
            <p:cNvSpPr txBox="1"/>
            <p:nvPr/>
          </p:nvSpPr>
          <p:spPr>
            <a:xfrm>
              <a:off x="88900" y="-38100"/>
              <a:ext cx="575764" cy="221350"/>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5400000" flipV="1">
            <a:off x="13162028" y="106765"/>
            <a:ext cx="6643909" cy="5115810"/>
          </a:xfrm>
          <a:custGeom>
            <a:avLst/>
            <a:gdLst/>
            <a:ahLst/>
            <a:cxnLst/>
            <a:rect l="l" t="t" r="r" b="b"/>
            <a:pathLst>
              <a:path w="6643909" h="5115810">
                <a:moveTo>
                  <a:pt x="0" y="5115810"/>
                </a:moveTo>
                <a:lnTo>
                  <a:pt x="6643909" y="5115810"/>
                </a:lnTo>
                <a:lnTo>
                  <a:pt x="6643909" y="0"/>
                </a:lnTo>
                <a:lnTo>
                  <a:pt x="0" y="0"/>
                </a:lnTo>
                <a:lnTo>
                  <a:pt x="0" y="511581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5400000" flipH="1">
            <a:off x="-1241537" y="5593702"/>
            <a:ext cx="6643909" cy="5115810"/>
          </a:xfrm>
          <a:custGeom>
            <a:avLst/>
            <a:gdLst/>
            <a:ahLst/>
            <a:cxnLst/>
            <a:rect l="l" t="t" r="r" b="b"/>
            <a:pathLst>
              <a:path w="6643909" h="5115810">
                <a:moveTo>
                  <a:pt x="6643909" y="0"/>
                </a:moveTo>
                <a:lnTo>
                  <a:pt x="0" y="0"/>
                </a:lnTo>
                <a:lnTo>
                  <a:pt x="0" y="5115810"/>
                </a:lnTo>
                <a:lnTo>
                  <a:pt x="6643909" y="5115810"/>
                </a:lnTo>
                <a:lnTo>
                  <a:pt x="6643909"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1945127"/>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7818"/>
            </a:solidFill>
            <a:ln w="38100" cap="rnd">
              <a:solidFill>
                <a:srgbClr val="FF7818"/>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62311"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5C1F8B"/>
            </a:solidFill>
            <a:ln w="38100" cap="sq">
              <a:solidFill>
                <a:srgbClr val="5C1F8B"/>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4306179" y="1658234"/>
            <a:ext cx="9675642" cy="649986"/>
          </a:xfrm>
          <a:prstGeom prst="rect">
            <a:avLst/>
          </a:prstGeom>
        </p:spPr>
        <p:txBody>
          <a:bodyPr lIns="0" tIns="0" rIns="0" bIns="0" rtlCol="0" anchor="t">
            <a:spAutoFit/>
          </a:bodyPr>
          <a:lstStyle/>
          <a:p>
            <a:pPr algn="ctr">
              <a:lnSpc>
                <a:spcPts val="4992"/>
              </a:lnSpc>
            </a:pPr>
            <a:r>
              <a:rPr lang="en-US" sz="4800">
                <a:solidFill>
                  <a:srgbClr val="FFFFFF"/>
                </a:solidFill>
                <a:latin typeface="Girl Scout 2"/>
                <a:ea typeface="Girl Scout 2"/>
                <a:cs typeface="Girl Scout 2"/>
                <a:sym typeface="Girl Scout 2"/>
              </a:rPr>
              <a:t>WHAT’S AHEAD!</a:t>
            </a:r>
          </a:p>
        </p:txBody>
      </p:sp>
      <p:sp>
        <p:nvSpPr>
          <p:cNvPr id="11" name="TextBox 11"/>
          <p:cNvSpPr txBox="1"/>
          <p:nvPr/>
        </p:nvSpPr>
        <p:spPr>
          <a:xfrm>
            <a:off x="1679862" y="3500453"/>
            <a:ext cx="14928276" cy="5048543"/>
          </a:xfrm>
          <a:prstGeom prst="rect">
            <a:avLst/>
          </a:prstGeom>
        </p:spPr>
        <p:txBody>
          <a:bodyPr lIns="0" tIns="0" rIns="0" bIns="0" rtlCol="0" anchor="t">
            <a:spAutoFit/>
          </a:bodyPr>
          <a:lstStyle/>
          <a:p>
            <a:pPr algn="ctr">
              <a:lnSpc>
                <a:spcPts val="4997"/>
              </a:lnSpc>
            </a:pPr>
            <a:r>
              <a:rPr lang="en-US" sz="4791">
                <a:solidFill>
                  <a:srgbClr val="000000"/>
                </a:solidFill>
                <a:latin typeface="Girl Scout 1"/>
                <a:ea typeface="Girl Scout 1"/>
                <a:cs typeface="Girl Scout 1"/>
                <a:sym typeface="Girl Scout 1"/>
              </a:rPr>
              <a:t>Saturday, October 3: S’more to Explore Recruitment Day across the P2P footprint</a:t>
            </a:r>
          </a:p>
          <a:p>
            <a:pPr algn="ctr">
              <a:lnSpc>
                <a:spcPts val="4997"/>
              </a:lnSpc>
            </a:pPr>
            <a:endParaRPr lang="en-US" sz="4791">
              <a:solidFill>
                <a:srgbClr val="000000"/>
              </a:solidFill>
              <a:latin typeface="Girl Scout 1"/>
              <a:ea typeface="Girl Scout 1"/>
              <a:cs typeface="Girl Scout 1"/>
              <a:sym typeface="Girl Scout 1"/>
            </a:endParaRPr>
          </a:p>
          <a:p>
            <a:pPr algn="ctr">
              <a:lnSpc>
                <a:spcPts val="4997"/>
              </a:lnSpc>
            </a:pPr>
            <a:r>
              <a:rPr lang="en-US" sz="4791">
                <a:solidFill>
                  <a:srgbClr val="000000"/>
                </a:solidFill>
                <a:latin typeface="Girl Scout 1"/>
                <a:ea typeface="Girl Scout 1"/>
                <a:cs typeface="Girl Scout 1"/>
                <a:sym typeface="Girl Scout 1"/>
              </a:rPr>
              <a:t>Troop Committe Roles and Expectation 1-pager</a:t>
            </a:r>
          </a:p>
          <a:p>
            <a:pPr marL="1034545" lvl="1" indent="-517273" algn="ctr">
              <a:lnSpc>
                <a:spcPts val="4997"/>
              </a:lnSpc>
              <a:buFont typeface="Arial"/>
              <a:buChar char="•"/>
            </a:pPr>
            <a:r>
              <a:rPr lang="en-US" sz="4791" u="sng">
                <a:solidFill>
                  <a:srgbClr val="000000"/>
                </a:solidFill>
                <a:latin typeface="Girl Scout 1"/>
                <a:ea typeface="Girl Scout 1"/>
                <a:cs typeface="Girl Scout 1"/>
                <a:sym typeface="Girl Scout 1"/>
                <a:hlinkClick r:id="rId3" tooltip="https://www.girlscoutsp2p.org/content/dam/girlscoutsp2p-redesign/forms-and-documents/engagement/Troop%20Committee%20Roles%20and%20Expectations.pdf"/>
              </a:rPr>
              <a:t>Troop Committee Roles and Expectations</a:t>
            </a:r>
          </a:p>
          <a:p>
            <a:pPr algn="ctr">
              <a:lnSpc>
                <a:spcPts val="4997"/>
              </a:lnSpc>
            </a:pPr>
            <a:endParaRPr lang="en-US" sz="4791" u="sng">
              <a:solidFill>
                <a:srgbClr val="000000"/>
              </a:solidFill>
              <a:latin typeface="Girl Scout 1"/>
              <a:ea typeface="Girl Scout 1"/>
              <a:cs typeface="Girl Scout 1"/>
              <a:sym typeface="Girl Scout 1"/>
              <a:hlinkClick r:id="rId3" tooltip="https://www.girlscoutsp2p.org/content/dam/girlscoutsp2p-redesign/forms-and-documents/engagement/Troop%20Committee%20Roles%20and%20Expectations.pdf"/>
            </a:endParaRPr>
          </a:p>
          <a:p>
            <a:pPr algn="ctr">
              <a:lnSpc>
                <a:spcPts val="4997"/>
              </a:lnSpc>
            </a:pPr>
            <a:r>
              <a:rPr lang="en-US" sz="4791">
                <a:solidFill>
                  <a:srgbClr val="000000"/>
                </a:solidFill>
                <a:latin typeface="Girl Scout 1"/>
                <a:ea typeface="Girl Scout 1"/>
                <a:cs typeface="Girl Scout 1"/>
                <a:sym typeface="Girl Scout 1"/>
              </a:rPr>
              <a:t>Service Unit Role training on gsLearn will be available in September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5400000" flipV="1">
            <a:off x="13162028" y="106765"/>
            <a:ext cx="6643909" cy="5115810"/>
          </a:xfrm>
          <a:custGeom>
            <a:avLst/>
            <a:gdLst/>
            <a:ahLst/>
            <a:cxnLst/>
            <a:rect l="l" t="t" r="r" b="b"/>
            <a:pathLst>
              <a:path w="6643909" h="5115810">
                <a:moveTo>
                  <a:pt x="0" y="5115810"/>
                </a:moveTo>
                <a:lnTo>
                  <a:pt x="6643909" y="5115810"/>
                </a:lnTo>
                <a:lnTo>
                  <a:pt x="6643909" y="0"/>
                </a:lnTo>
                <a:lnTo>
                  <a:pt x="0" y="0"/>
                </a:lnTo>
                <a:lnTo>
                  <a:pt x="0" y="511581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5400000" flipH="1">
            <a:off x="-1241537" y="5593702"/>
            <a:ext cx="6643909" cy="5115810"/>
          </a:xfrm>
          <a:custGeom>
            <a:avLst/>
            <a:gdLst/>
            <a:ahLst/>
            <a:cxnLst/>
            <a:rect l="l" t="t" r="r" b="b"/>
            <a:pathLst>
              <a:path w="6643909" h="5115810">
                <a:moveTo>
                  <a:pt x="6643909" y="0"/>
                </a:moveTo>
                <a:lnTo>
                  <a:pt x="0" y="0"/>
                </a:lnTo>
                <a:lnTo>
                  <a:pt x="0" y="5115810"/>
                </a:lnTo>
                <a:lnTo>
                  <a:pt x="6643909" y="5115810"/>
                </a:lnTo>
                <a:lnTo>
                  <a:pt x="6643909"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1945127"/>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7818"/>
            </a:solidFill>
            <a:ln w="38100" cap="rnd">
              <a:solidFill>
                <a:srgbClr val="FF7818"/>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62311"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5C1F8B"/>
            </a:solidFill>
            <a:ln w="38100" cap="sq">
              <a:solidFill>
                <a:srgbClr val="5C1F8B"/>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Freeform 10"/>
          <p:cNvSpPr/>
          <p:nvPr/>
        </p:nvSpPr>
        <p:spPr>
          <a:xfrm>
            <a:off x="11033583" y="2892197"/>
            <a:ext cx="3748808" cy="5964348"/>
          </a:xfrm>
          <a:custGeom>
            <a:avLst/>
            <a:gdLst/>
            <a:ahLst/>
            <a:cxnLst/>
            <a:rect l="l" t="t" r="r" b="b"/>
            <a:pathLst>
              <a:path w="3748808" h="5964348">
                <a:moveTo>
                  <a:pt x="0" y="0"/>
                </a:moveTo>
                <a:lnTo>
                  <a:pt x="3748808" y="0"/>
                </a:lnTo>
                <a:lnTo>
                  <a:pt x="3748808" y="5964349"/>
                </a:lnTo>
                <a:lnTo>
                  <a:pt x="0" y="5964349"/>
                </a:lnTo>
                <a:lnTo>
                  <a:pt x="0" y="0"/>
                </a:lnTo>
                <a:close/>
              </a:path>
            </a:pathLst>
          </a:custGeom>
          <a:blipFill>
            <a:blip r:embed="rId3"/>
            <a:stretch>
              <a:fillRect t="-6005" b="-6005"/>
            </a:stretch>
          </a:blipFill>
        </p:spPr>
        <p:txBody>
          <a:bodyPr/>
          <a:lstStyle/>
          <a:p>
            <a:endParaRPr lang="en-US"/>
          </a:p>
        </p:txBody>
      </p:sp>
      <p:sp>
        <p:nvSpPr>
          <p:cNvPr id="11" name="TextBox 11"/>
          <p:cNvSpPr txBox="1"/>
          <p:nvPr/>
        </p:nvSpPr>
        <p:spPr>
          <a:xfrm>
            <a:off x="3735719" y="1658234"/>
            <a:ext cx="10816562" cy="649986"/>
          </a:xfrm>
          <a:prstGeom prst="rect">
            <a:avLst/>
          </a:prstGeom>
        </p:spPr>
        <p:txBody>
          <a:bodyPr lIns="0" tIns="0" rIns="0" bIns="0" rtlCol="0" anchor="t">
            <a:spAutoFit/>
          </a:bodyPr>
          <a:lstStyle/>
          <a:p>
            <a:pPr algn="ctr">
              <a:lnSpc>
                <a:spcPts val="4992"/>
              </a:lnSpc>
            </a:pPr>
            <a:r>
              <a:rPr lang="en-US" sz="4800">
                <a:solidFill>
                  <a:srgbClr val="FFFFFF"/>
                </a:solidFill>
                <a:latin typeface="Girl Scout 2"/>
                <a:ea typeface="Girl Scout 2"/>
                <a:cs typeface="Girl Scout 2"/>
                <a:sym typeface="Girl Scout 2"/>
              </a:rPr>
              <a:t>GIRL SCOUT EXPERIENCE BOXES</a:t>
            </a:r>
          </a:p>
        </p:txBody>
      </p:sp>
      <p:sp>
        <p:nvSpPr>
          <p:cNvPr id="12" name="TextBox 12"/>
          <p:cNvSpPr txBox="1"/>
          <p:nvPr/>
        </p:nvSpPr>
        <p:spPr>
          <a:xfrm>
            <a:off x="1600631" y="3881530"/>
            <a:ext cx="9195260" cy="3507043"/>
          </a:xfrm>
          <a:prstGeom prst="rect">
            <a:avLst/>
          </a:prstGeom>
        </p:spPr>
        <p:txBody>
          <a:bodyPr lIns="0" tIns="0" rIns="0" bIns="0" rtlCol="0" anchor="t">
            <a:spAutoFit/>
          </a:bodyPr>
          <a:lstStyle/>
          <a:p>
            <a:pPr algn="ctr">
              <a:lnSpc>
                <a:spcPts val="4580"/>
              </a:lnSpc>
            </a:pPr>
            <a:r>
              <a:rPr lang="en-US" sz="4391">
                <a:solidFill>
                  <a:srgbClr val="000000"/>
                </a:solidFill>
                <a:latin typeface="Girl Scout 1"/>
                <a:ea typeface="Girl Scout 1"/>
                <a:cs typeface="Girl Scout 1"/>
                <a:sym typeface="Girl Scout 1"/>
              </a:rPr>
              <a:t>It’s not too late to request your Daisy or Brownie Experience Box. </a:t>
            </a:r>
          </a:p>
          <a:p>
            <a:pPr algn="ctr">
              <a:lnSpc>
                <a:spcPts val="4580"/>
              </a:lnSpc>
            </a:pPr>
            <a:r>
              <a:rPr lang="en-US" sz="4391">
                <a:solidFill>
                  <a:srgbClr val="000000"/>
                </a:solidFill>
                <a:latin typeface="Girl Scout 1"/>
                <a:ea typeface="Girl Scout 1"/>
                <a:cs typeface="Girl Scout 1"/>
                <a:sym typeface="Girl Scout 1"/>
              </a:rPr>
              <a:t>Requires 4 new Daisies or </a:t>
            </a:r>
          </a:p>
          <a:p>
            <a:pPr algn="ctr">
              <a:lnSpc>
                <a:spcPts val="4580"/>
              </a:lnSpc>
            </a:pPr>
            <a:r>
              <a:rPr lang="en-US" sz="4391">
                <a:solidFill>
                  <a:srgbClr val="000000"/>
                </a:solidFill>
                <a:latin typeface="Girl Scout 1"/>
                <a:ea typeface="Girl Scout 1"/>
                <a:cs typeface="Girl Scout 1"/>
                <a:sym typeface="Girl Scout 1"/>
              </a:rPr>
              <a:t>4 new to Brownies. </a:t>
            </a:r>
          </a:p>
          <a:p>
            <a:pPr algn="ctr">
              <a:lnSpc>
                <a:spcPts val="4580"/>
              </a:lnSpc>
            </a:pPr>
            <a:r>
              <a:rPr lang="en-US" sz="4391">
                <a:solidFill>
                  <a:srgbClr val="000000"/>
                </a:solidFill>
                <a:latin typeface="Girl Scout 1"/>
                <a:ea typeface="Girl Scout 1"/>
                <a:cs typeface="Girl Scout 1"/>
                <a:sym typeface="Girl Scout 1"/>
              </a:rPr>
              <a:t>E-mail info@girlscoutsp2p.org to request your box today.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62608" y="-700532"/>
            <a:ext cx="6419485" cy="4943004"/>
          </a:xfrm>
          <a:custGeom>
            <a:avLst/>
            <a:gdLst/>
            <a:ahLst/>
            <a:cxnLst/>
            <a:rect l="l" t="t" r="r" b="b"/>
            <a:pathLst>
              <a:path w="6419485" h="4943004">
                <a:moveTo>
                  <a:pt x="0" y="0"/>
                </a:moveTo>
                <a:lnTo>
                  <a:pt x="6419486" y="0"/>
                </a:lnTo>
                <a:lnTo>
                  <a:pt x="6419486" y="4943003"/>
                </a:lnTo>
                <a:lnTo>
                  <a:pt x="0" y="494300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 name="Group 3"/>
          <p:cNvGrpSpPr/>
          <p:nvPr/>
        </p:nvGrpSpPr>
        <p:grpSpPr>
          <a:xfrm>
            <a:off x="9813547" y="1028700"/>
            <a:ext cx="8099612" cy="8099612"/>
            <a:chOff x="0" y="0"/>
            <a:chExt cx="10799483" cy="10799483"/>
          </a:xfrm>
        </p:grpSpPr>
        <p:grpSp>
          <p:nvGrpSpPr>
            <p:cNvPr id="4" name="Group 4"/>
            <p:cNvGrpSpPr/>
            <p:nvPr/>
          </p:nvGrpSpPr>
          <p:grpSpPr>
            <a:xfrm>
              <a:off x="0" y="0"/>
              <a:ext cx="10799483" cy="10799483"/>
              <a:chOff x="0" y="0"/>
              <a:chExt cx="6350000" cy="6350000"/>
            </a:xfrm>
          </p:grpSpPr>
          <p:sp>
            <p:nvSpPr>
              <p:cNvPr id="5" name="Freeform 5"/>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D329E"/>
              </a:solidFill>
            </p:spPr>
            <p:txBody>
              <a:bodyPr/>
              <a:lstStyle/>
              <a:p>
                <a:endParaRPr lang="en-US"/>
              </a:p>
            </p:txBody>
          </p:sp>
        </p:grpSp>
        <p:grpSp>
          <p:nvGrpSpPr>
            <p:cNvPr id="6" name="Group 6"/>
            <p:cNvGrpSpPr/>
            <p:nvPr/>
          </p:nvGrpSpPr>
          <p:grpSpPr>
            <a:xfrm>
              <a:off x="586319" y="586319"/>
              <a:ext cx="9626845" cy="9626845"/>
              <a:chOff x="0" y="0"/>
              <a:chExt cx="6350000" cy="6350000"/>
            </a:xfrm>
          </p:grpSpPr>
          <p:sp>
            <p:nvSpPr>
              <p:cNvPr id="7" name="Freeform 7"/>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F7818"/>
              </a:solidFill>
            </p:spPr>
            <p:txBody>
              <a:bodyPr/>
              <a:lstStyle/>
              <a:p>
                <a:endParaRPr lang="en-US"/>
              </a:p>
            </p:txBody>
          </p:sp>
        </p:grpSp>
      </p:grpSp>
      <p:grpSp>
        <p:nvGrpSpPr>
          <p:cNvPr id="10" name="Group 10"/>
          <p:cNvGrpSpPr/>
          <p:nvPr/>
        </p:nvGrpSpPr>
        <p:grpSpPr>
          <a:xfrm>
            <a:off x="-214246" y="8908058"/>
            <a:ext cx="21469888" cy="3755000"/>
            <a:chOff x="0" y="0"/>
            <a:chExt cx="4589202" cy="802634"/>
          </a:xfrm>
        </p:grpSpPr>
        <p:sp>
          <p:nvSpPr>
            <p:cNvPr id="11" name="Freeform 11"/>
            <p:cNvSpPr/>
            <p:nvPr/>
          </p:nvSpPr>
          <p:spPr>
            <a:xfrm>
              <a:off x="0" y="0"/>
              <a:ext cx="4589202" cy="802634"/>
            </a:xfrm>
            <a:custGeom>
              <a:avLst/>
              <a:gdLst/>
              <a:ahLst/>
              <a:cxnLst/>
              <a:rect l="l" t="t" r="r" b="b"/>
              <a:pathLst>
                <a:path w="4589202" h="802634">
                  <a:moveTo>
                    <a:pt x="0" y="0"/>
                  </a:moveTo>
                  <a:lnTo>
                    <a:pt x="4589202" y="0"/>
                  </a:lnTo>
                  <a:lnTo>
                    <a:pt x="4589202" y="802634"/>
                  </a:lnTo>
                  <a:lnTo>
                    <a:pt x="0" y="802634"/>
                  </a:lnTo>
                  <a:close/>
                </a:path>
              </a:pathLst>
            </a:custGeom>
            <a:solidFill>
              <a:srgbClr val="A0DEF1"/>
            </a:solidFill>
          </p:spPr>
          <p:txBody>
            <a:bodyPr/>
            <a:lstStyle/>
            <a:p>
              <a:endParaRPr lang="en-US"/>
            </a:p>
          </p:txBody>
        </p:sp>
        <p:sp>
          <p:nvSpPr>
            <p:cNvPr id="12" name="TextBox 12"/>
            <p:cNvSpPr txBox="1"/>
            <p:nvPr/>
          </p:nvSpPr>
          <p:spPr>
            <a:xfrm>
              <a:off x="0" y="-38100"/>
              <a:ext cx="4589202" cy="840734"/>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812205" y="6008582"/>
            <a:ext cx="6708903" cy="5165855"/>
          </a:xfrm>
          <a:custGeom>
            <a:avLst/>
            <a:gdLst/>
            <a:ahLst/>
            <a:cxnLst/>
            <a:rect l="l" t="t" r="r" b="b"/>
            <a:pathLst>
              <a:path w="6708903" h="5165855">
                <a:moveTo>
                  <a:pt x="0" y="0"/>
                </a:moveTo>
                <a:lnTo>
                  <a:pt x="6708903" y="0"/>
                </a:lnTo>
                <a:lnTo>
                  <a:pt x="6708903" y="5165855"/>
                </a:lnTo>
                <a:lnTo>
                  <a:pt x="0" y="516585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4" name="Group 14"/>
          <p:cNvGrpSpPr/>
          <p:nvPr/>
        </p:nvGrpSpPr>
        <p:grpSpPr>
          <a:xfrm>
            <a:off x="458105" y="822108"/>
            <a:ext cx="9165643" cy="8746081"/>
            <a:chOff x="0" y="0"/>
            <a:chExt cx="2305304" cy="2199778"/>
          </a:xfrm>
        </p:grpSpPr>
        <p:sp>
          <p:nvSpPr>
            <p:cNvPr id="15" name="Freeform 15"/>
            <p:cNvSpPr/>
            <p:nvPr/>
          </p:nvSpPr>
          <p:spPr>
            <a:xfrm>
              <a:off x="0" y="0"/>
              <a:ext cx="2305304" cy="2199778"/>
            </a:xfrm>
            <a:custGeom>
              <a:avLst/>
              <a:gdLst/>
              <a:ahLst/>
              <a:cxnLst/>
              <a:rect l="l" t="t" r="r" b="b"/>
              <a:pathLst>
                <a:path w="2305304" h="2199778">
                  <a:moveTo>
                    <a:pt x="43078" y="0"/>
                  </a:moveTo>
                  <a:lnTo>
                    <a:pt x="2262226" y="0"/>
                  </a:lnTo>
                  <a:cubicBezTo>
                    <a:pt x="2286018" y="0"/>
                    <a:pt x="2305304" y="19287"/>
                    <a:pt x="2305304" y="43078"/>
                  </a:cubicBezTo>
                  <a:lnTo>
                    <a:pt x="2305304" y="2156700"/>
                  </a:lnTo>
                  <a:cubicBezTo>
                    <a:pt x="2305304" y="2168125"/>
                    <a:pt x="2300766" y="2179082"/>
                    <a:pt x="2292687" y="2187160"/>
                  </a:cubicBezTo>
                  <a:cubicBezTo>
                    <a:pt x="2284608" y="2195239"/>
                    <a:pt x="2273651" y="2199778"/>
                    <a:pt x="2262226" y="2199778"/>
                  </a:cubicBezTo>
                  <a:lnTo>
                    <a:pt x="43078" y="2199778"/>
                  </a:lnTo>
                  <a:cubicBezTo>
                    <a:pt x="19287" y="2199778"/>
                    <a:pt x="0" y="2180491"/>
                    <a:pt x="0" y="2156700"/>
                  </a:cubicBezTo>
                  <a:lnTo>
                    <a:pt x="0" y="43078"/>
                  </a:lnTo>
                  <a:cubicBezTo>
                    <a:pt x="0" y="19287"/>
                    <a:pt x="19287" y="0"/>
                    <a:pt x="43078" y="0"/>
                  </a:cubicBezTo>
                  <a:close/>
                </a:path>
              </a:pathLst>
            </a:custGeom>
            <a:solidFill>
              <a:srgbClr val="FD329E"/>
            </a:solidFill>
            <a:ln w="38100" cap="rnd">
              <a:solidFill>
                <a:srgbClr val="FD329E"/>
              </a:solidFill>
              <a:prstDash val="solid"/>
              <a:round/>
            </a:ln>
          </p:spPr>
          <p:txBody>
            <a:bodyPr/>
            <a:lstStyle/>
            <a:p>
              <a:endParaRPr lang="en-US"/>
            </a:p>
          </p:txBody>
        </p:sp>
        <p:sp>
          <p:nvSpPr>
            <p:cNvPr id="16" name="TextBox 16"/>
            <p:cNvSpPr txBox="1"/>
            <p:nvPr/>
          </p:nvSpPr>
          <p:spPr>
            <a:xfrm>
              <a:off x="0" y="-38100"/>
              <a:ext cx="2305304" cy="2237878"/>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1028700" y="3491641"/>
            <a:ext cx="7814356" cy="3345180"/>
          </a:xfrm>
          <a:prstGeom prst="rect">
            <a:avLst/>
          </a:prstGeom>
        </p:spPr>
        <p:txBody>
          <a:bodyPr lIns="0" tIns="0" rIns="0" bIns="0" rtlCol="0" anchor="t">
            <a:spAutoFit/>
          </a:bodyPr>
          <a:lstStyle/>
          <a:p>
            <a:pPr algn="l">
              <a:lnSpc>
                <a:spcPts val="6509"/>
              </a:lnSpc>
            </a:pPr>
            <a:r>
              <a:rPr lang="en-US" sz="6999">
                <a:solidFill>
                  <a:srgbClr val="110804"/>
                </a:solidFill>
                <a:latin typeface="Girl Scout 2"/>
                <a:ea typeface="Girl Scout 2"/>
                <a:cs typeface="Girl Scout 2"/>
                <a:sym typeface="Girl Scout 2"/>
              </a:rPr>
              <a:t>Girl and Volunteer  Experience Updates</a:t>
            </a:r>
          </a:p>
        </p:txBody>
      </p:sp>
      <p:grpSp>
        <p:nvGrpSpPr>
          <p:cNvPr id="18" name="Group 18"/>
          <p:cNvGrpSpPr/>
          <p:nvPr/>
        </p:nvGrpSpPr>
        <p:grpSpPr>
          <a:xfrm>
            <a:off x="10093943" y="7362575"/>
            <a:ext cx="7583120" cy="1895725"/>
            <a:chOff x="0" y="0"/>
            <a:chExt cx="845870" cy="211461"/>
          </a:xfrm>
        </p:grpSpPr>
        <p:sp>
          <p:nvSpPr>
            <p:cNvPr id="19" name="Freeform 19"/>
            <p:cNvSpPr/>
            <p:nvPr/>
          </p:nvSpPr>
          <p:spPr>
            <a:xfrm>
              <a:off x="0" y="0"/>
              <a:ext cx="845870" cy="211461"/>
            </a:xfrm>
            <a:custGeom>
              <a:avLst/>
              <a:gdLst/>
              <a:ahLst/>
              <a:cxnLst/>
              <a:rect l="l" t="t" r="r" b="b"/>
              <a:pathLst>
                <a:path w="845870" h="211461">
                  <a:moveTo>
                    <a:pt x="845870" y="0"/>
                  </a:moveTo>
                  <a:lnTo>
                    <a:pt x="0" y="0"/>
                  </a:lnTo>
                  <a:lnTo>
                    <a:pt x="101600" y="105731"/>
                  </a:lnTo>
                  <a:lnTo>
                    <a:pt x="0" y="211461"/>
                  </a:lnTo>
                  <a:lnTo>
                    <a:pt x="845870" y="211461"/>
                  </a:lnTo>
                  <a:lnTo>
                    <a:pt x="744270" y="105731"/>
                  </a:lnTo>
                  <a:lnTo>
                    <a:pt x="845870" y="0"/>
                  </a:lnTo>
                  <a:close/>
                </a:path>
              </a:pathLst>
            </a:custGeom>
            <a:solidFill>
              <a:srgbClr val="005640"/>
            </a:solidFill>
            <a:ln w="38100" cap="sq">
              <a:solidFill>
                <a:srgbClr val="5C1F8B"/>
              </a:solidFill>
              <a:prstDash val="solid"/>
              <a:miter/>
            </a:ln>
          </p:spPr>
          <p:txBody>
            <a:bodyPr/>
            <a:lstStyle/>
            <a:p>
              <a:endParaRPr lang="en-US"/>
            </a:p>
          </p:txBody>
        </p:sp>
        <p:sp>
          <p:nvSpPr>
            <p:cNvPr id="20" name="TextBox 20"/>
            <p:cNvSpPr txBox="1"/>
            <p:nvPr/>
          </p:nvSpPr>
          <p:spPr>
            <a:xfrm>
              <a:off x="88900" y="-38100"/>
              <a:ext cx="668070" cy="249561"/>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29965" y="-526375"/>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573423" y="6071367"/>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2230242"/>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5C1F8B"/>
            </a:solidFill>
            <a:ln w="38100" cap="rnd">
              <a:solidFill>
                <a:srgbClr val="5C1F8B"/>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80418"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FD329E"/>
            </a:solidFill>
            <a:ln w="38100" cap="sq">
              <a:solidFill>
                <a:srgbClr val="FD329E"/>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Freeform 10"/>
          <p:cNvSpPr/>
          <p:nvPr/>
        </p:nvSpPr>
        <p:spPr>
          <a:xfrm>
            <a:off x="4590829" y="2933170"/>
            <a:ext cx="9106342" cy="6467688"/>
          </a:xfrm>
          <a:custGeom>
            <a:avLst/>
            <a:gdLst/>
            <a:ahLst/>
            <a:cxnLst/>
            <a:rect l="l" t="t" r="r" b="b"/>
            <a:pathLst>
              <a:path w="9106342" h="6467688">
                <a:moveTo>
                  <a:pt x="0" y="0"/>
                </a:moveTo>
                <a:lnTo>
                  <a:pt x="9106342" y="0"/>
                </a:lnTo>
                <a:lnTo>
                  <a:pt x="9106342" y="6467688"/>
                </a:lnTo>
                <a:lnTo>
                  <a:pt x="0" y="6467688"/>
                </a:lnTo>
                <a:lnTo>
                  <a:pt x="0" y="0"/>
                </a:lnTo>
                <a:close/>
              </a:path>
            </a:pathLst>
          </a:custGeom>
          <a:blipFill>
            <a:blip r:embed="rId3"/>
            <a:stretch>
              <a:fillRect t="-1299" b="-4124"/>
            </a:stretch>
          </a:blipFill>
        </p:spPr>
        <p:txBody>
          <a:bodyPr/>
          <a:lstStyle/>
          <a:p>
            <a:endParaRPr lang="en-US"/>
          </a:p>
        </p:txBody>
      </p:sp>
      <p:sp>
        <p:nvSpPr>
          <p:cNvPr id="11" name="TextBox 11"/>
          <p:cNvSpPr txBox="1"/>
          <p:nvPr/>
        </p:nvSpPr>
        <p:spPr>
          <a:xfrm>
            <a:off x="3110620" y="1650986"/>
            <a:ext cx="12066761" cy="731156"/>
          </a:xfrm>
          <a:prstGeom prst="rect">
            <a:avLst/>
          </a:prstGeom>
        </p:spPr>
        <p:txBody>
          <a:bodyPr lIns="0" tIns="0" rIns="0" bIns="0" rtlCol="0" anchor="t">
            <a:spAutoFit/>
          </a:bodyPr>
          <a:lstStyle/>
          <a:p>
            <a:pPr algn="ctr">
              <a:lnSpc>
                <a:spcPts val="5363"/>
              </a:lnSpc>
            </a:pPr>
            <a:r>
              <a:rPr lang="en-US" sz="5767">
                <a:solidFill>
                  <a:srgbClr val="110804"/>
                </a:solidFill>
                <a:latin typeface="Girl Scout 2"/>
                <a:ea typeface="Girl Scout 2"/>
                <a:cs typeface="Girl Scout 2"/>
                <a:sym typeface="Girl Scout 2"/>
              </a:rPr>
              <a:t>ADULT LEARNING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29965" y="-526375"/>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573423" y="6071367"/>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2230242"/>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5C1F8B"/>
            </a:solidFill>
            <a:ln w="38100" cap="rnd">
              <a:solidFill>
                <a:srgbClr val="5C1F8B"/>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80418"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FD329E"/>
            </a:solidFill>
            <a:ln w="38100" cap="sq">
              <a:solidFill>
                <a:srgbClr val="FD329E"/>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3110620" y="1650986"/>
            <a:ext cx="12066761" cy="731156"/>
          </a:xfrm>
          <a:prstGeom prst="rect">
            <a:avLst/>
          </a:prstGeom>
        </p:spPr>
        <p:txBody>
          <a:bodyPr lIns="0" tIns="0" rIns="0" bIns="0" rtlCol="0" anchor="t">
            <a:spAutoFit/>
          </a:bodyPr>
          <a:lstStyle/>
          <a:p>
            <a:pPr algn="ctr">
              <a:lnSpc>
                <a:spcPts val="5363"/>
              </a:lnSpc>
            </a:pPr>
            <a:r>
              <a:rPr lang="en-US" sz="5767">
                <a:solidFill>
                  <a:srgbClr val="110804"/>
                </a:solidFill>
                <a:latin typeface="Girl Scout 2"/>
                <a:ea typeface="Girl Scout 2"/>
                <a:cs typeface="Girl Scout 2"/>
                <a:sym typeface="Girl Scout 2"/>
              </a:rPr>
              <a:t>ADULT LEARNING WEEKENDS</a:t>
            </a:r>
          </a:p>
        </p:txBody>
      </p:sp>
      <p:sp>
        <p:nvSpPr>
          <p:cNvPr id="11" name="Freeform 11"/>
          <p:cNvSpPr/>
          <p:nvPr/>
        </p:nvSpPr>
        <p:spPr>
          <a:xfrm>
            <a:off x="3866410" y="2871157"/>
            <a:ext cx="5044194" cy="6529701"/>
          </a:xfrm>
          <a:custGeom>
            <a:avLst/>
            <a:gdLst/>
            <a:ahLst/>
            <a:cxnLst/>
            <a:rect l="l" t="t" r="r" b="b"/>
            <a:pathLst>
              <a:path w="5044194" h="6529701">
                <a:moveTo>
                  <a:pt x="0" y="0"/>
                </a:moveTo>
                <a:lnTo>
                  <a:pt x="5044194" y="0"/>
                </a:lnTo>
                <a:lnTo>
                  <a:pt x="5044194" y="6529701"/>
                </a:lnTo>
                <a:lnTo>
                  <a:pt x="0" y="6529701"/>
                </a:lnTo>
                <a:lnTo>
                  <a:pt x="0" y="0"/>
                </a:lnTo>
                <a:close/>
              </a:path>
            </a:pathLst>
          </a:custGeom>
          <a:blipFill>
            <a:blip r:embed="rId3"/>
            <a:stretch>
              <a:fillRect/>
            </a:stretch>
          </a:blipFill>
        </p:spPr>
        <p:txBody>
          <a:bodyPr/>
          <a:lstStyle/>
          <a:p>
            <a:endParaRPr lang="en-US"/>
          </a:p>
        </p:txBody>
      </p:sp>
      <p:sp>
        <p:nvSpPr>
          <p:cNvPr id="12" name="Freeform 12"/>
          <p:cNvSpPr/>
          <p:nvPr/>
        </p:nvSpPr>
        <p:spPr>
          <a:xfrm>
            <a:off x="9666727" y="2789161"/>
            <a:ext cx="5072500" cy="6564412"/>
          </a:xfrm>
          <a:custGeom>
            <a:avLst/>
            <a:gdLst/>
            <a:ahLst/>
            <a:cxnLst/>
            <a:rect l="l" t="t" r="r" b="b"/>
            <a:pathLst>
              <a:path w="5072500" h="6564412">
                <a:moveTo>
                  <a:pt x="0" y="0"/>
                </a:moveTo>
                <a:lnTo>
                  <a:pt x="5072500" y="0"/>
                </a:lnTo>
                <a:lnTo>
                  <a:pt x="5072500" y="6564412"/>
                </a:lnTo>
                <a:lnTo>
                  <a:pt x="0" y="6564412"/>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29965" y="-526375"/>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573423" y="6071367"/>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1945127"/>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5C1F8B"/>
            </a:solidFill>
            <a:ln w="38100" cap="rnd">
              <a:solidFill>
                <a:srgbClr val="5C1F8B"/>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80418"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FD329E"/>
            </a:solidFill>
            <a:ln w="38100" cap="sq">
              <a:solidFill>
                <a:srgbClr val="FD329E"/>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Freeform 10"/>
          <p:cNvSpPr/>
          <p:nvPr/>
        </p:nvSpPr>
        <p:spPr>
          <a:xfrm>
            <a:off x="8627192" y="2999681"/>
            <a:ext cx="4671267" cy="7006901"/>
          </a:xfrm>
          <a:custGeom>
            <a:avLst/>
            <a:gdLst/>
            <a:ahLst/>
            <a:cxnLst/>
            <a:rect l="l" t="t" r="r" b="b"/>
            <a:pathLst>
              <a:path w="4671267" h="7006901">
                <a:moveTo>
                  <a:pt x="0" y="0"/>
                </a:moveTo>
                <a:lnTo>
                  <a:pt x="4671267" y="0"/>
                </a:lnTo>
                <a:lnTo>
                  <a:pt x="4671267" y="7006901"/>
                </a:lnTo>
                <a:lnTo>
                  <a:pt x="0" y="7006901"/>
                </a:lnTo>
                <a:lnTo>
                  <a:pt x="0" y="0"/>
                </a:lnTo>
                <a:close/>
              </a:path>
            </a:pathLst>
          </a:custGeom>
          <a:blipFill>
            <a:blip r:embed="rId3"/>
            <a:stretch>
              <a:fillRect/>
            </a:stretch>
          </a:blipFill>
        </p:spPr>
        <p:txBody>
          <a:bodyPr/>
          <a:lstStyle/>
          <a:p>
            <a:endParaRPr lang="en-US"/>
          </a:p>
        </p:txBody>
      </p:sp>
      <p:sp>
        <p:nvSpPr>
          <p:cNvPr id="11" name="TextBox 11"/>
          <p:cNvSpPr txBox="1"/>
          <p:nvPr/>
        </p:nvSpPr>
        <p:spPr>
          <a:xfrm>
            <a:off x="2080418" y="4473779"/>
            <a:ext cx="5934272" cy="2713481"/>
          </a:xfrm>
          <a:prstGeom prst="rect">
            <a:avLst/>
          </a:prstGeom>
        </p:spPr>
        <p:txBody>
          <a:bodyPr lIns="0" tIns="0" rIns="0" bIns="0" rtlCol="0" anchor="t">
            <a:spAutoFit/>
          </a:bodyPr>
          <a:lstStyle/>
          <a:p>
            <a:pPr algn="ctr">
              <a:lnSpc>
                <a:spcPts val="5303"/>
              </a:lnSpc>
            </a:pPr>
            <a:r>
              <a:rPr lang="en-US" sz="5099">
                <a:solidFill>
                  <a:srgbClr val="FFFFFF"/>
                </a:solidFill>
                <a:latin typeface="Girl Scout 1"/>
                <a:ea typeface="Girl Scout 1"/>
                <a:cs typeface="Girl Scout 1"/>
                <a:sym typeface="Girl Scout 1"/>
              </a:rPr>
              <a:t>Our </a:t>
            </a:r>
            <a:r>
              <a:rPr lang="en-US" sz="5099">
                <a:solidFill>
                  <a:srgbClr val="FFFFFF"/>
                </a:solidFill>
                <a:latin typeface="Girl Scout 1"/>
                <a:ea typeface="Girl Scout 1"/>
                <a:cs typeface="Girl Scout 1"/>
                <a:sym typeface="Girl Scout 1"/>
                <a:hlinkClick r:id="rId4" tooltip="https://issuu.com/gscp2p/docs/girl_scout_program_guide_august-december_2026"/>
              </a:rPr>
              <a:t>Girl Scout Program Guide</a:t>
            </a:r>
            <a:r>
              <a:rPr lang="en-US" sz="5099">
                <a:solidFill>
                  <a:srgbClr val="FFFFFF"/>
                </a:solidFill>
                <a:latin typeface="Girl Scout 1"/>
                <a:ea typeface="Girl Scout 1"/>
                <a:cs typeface="Girl Scout 1"/>
                <a:sym typeface="Girl Scout 1"/>
              </a:rPr>
              <a:t> for August-December 2026 is out now!</a:t>
            </a:r>
          </a:p>
        </p:txBody>
      </p:sp>
      <p:sp>
        <p:nvSpPr>
          <p:cNvPr id="12" name="TextBox 12"/>
          <p:cNvSpPr txBox="1"/>
          <p:nvPr/>
        </p:nvSpPr>
        <p:spPr>
          <a:xfrm>
            <a:off x="3110620" y="1650986"/>
            <a:ext cx="12066761" cy="731156"/>
          </a:xfrm>
          <a:prstGeom prst="rect">
            <a:avLst/>
          </a:prstGeom>
        </p:spPr>
        <p:txBody>
          <a:bodyPr lIns="0" tIns="0" rIns="0" bIns="0" rtlCol="0" anchor="t">
            <a:spAutoFit/>
          </a:bodyPr>
          <a:lstStyle/>
          <a:p>
            <a:pPr algn="ctr">
              <a:lnSpc>
                <a:spcPts val="5363"/>
              </a:lnSpc>
            </a:pPr>
            <a:r>
              <a:rPr lang="en-US" sz="5767">
                <a:solidFill>
                  <a:srgbClr val="110804"/>
                </a:solidFill>
                <a:latin typeface="Girl Scout 2"/>
                <a:ea typeface="Girl Scout 2"/>
                <a:cs typeface="Girl Scout 2"/>
                <a:sym typeface="Girl Scout 2"/>
              </a:rPr>
              <a:t>FALL PROGRAM GUIDE</a:t>
            </a:r>
          </a:p>
        </p:txBody>
      </p:sp>
      <p:grpSp>
        <p:nvGrpSpPr>
          <p:cNvPr id="13" name="Group 13"/>
          <p:cNvGrpSpPr/>
          <p:nvPr/>
        </p:nvGrpSpPr>
        <p:grpSpPr>
          <a:xfrm>
            <a:off x="12780227" y="5955005"/>
            <a:ext cx="3905310" cy="3905310"/>
            <a:chOff x="0" y="0"/>
            <a:chExt cx="5207079" cy="5207079"/>
          </a:xfrm>
        </p:grpSpPr>
        <p:grpSp>
          <p:nvGrpSpPr>
            <p:cNvPr id="14" name="Group 14"/>
            <p:cNvGrpSpPr/>
            <p:nvPr/>
          </p:nvGrpSpPr>
          <p:grpSpPr>
            <a:xfrm>
              <a:off x="0" y="0"/>
              <a:ext cx="5207079" cy="5207079"/>
              <a:chOff x="0" y="0"/>
              <a:chExt cx="6350000" cy="6350000"/>
            </a:xfrm>
          </p:grpSpPr>
          <p:sp>
            <p:nvSpPr>
              <p:cNvPr id="15" name="Freeform 15"/>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F7818"/>
              </a:solidFill>
            </p:spPr>
            <p:txBody>
              <a:bodyPr/>
              <a:lstStyle/>
              <a:p>
                <a:endParaRPr lang="en-US"/>
              </a:p>
            </p:txBody>
          </p:sp>
        </p:grpSp>
        <p:sp>
          <p:nvSpPr>
            <p:cNvPr id="16" name="TextBox 16"/>
            <p:cNvSpPr txBox="1"/>
            <p:nvPr/>
          </p:nvSpPr>
          <p:spPr>
            <a:xfrm>
              <a:off x="319834" y="1772393"/>
              <a:ext cx="4567412" cy="1528943"/>
            </a:xfrm>
            <a:prstGeom prst="rect">
              <a:avLst/>
            </a:prstGeom>
          </p:spPr>
          <p:txBody>
            <a:bodyPr lIns="0" tIns="0" rIns="0" bIns="0" rtlCol="0" anchor="t">
              <a:spAutoFit/>
            </a:bodyPr>
            <a:lstStyle/>
            <a:p>
              <a:pPr algn="ctr">
                <a:lnSpc>
                  <a:spcPts val="9754"/>
                </a:lnSpc>
                <a:spcBef>
                  <a:spcPct val="0"/>
                </a:spcBef>
              </a:pPr>
              <a:r>
                <a:rPr lang="en-US" sz="6967">
                  <a:solidFill>
                    <a:srgbClr val="000000"/>
                  </a:solidFill>
                  <a:latin typeface="Girl Scout 2"/>
                  <a:ea typeface="Girl Scout 2"/>
                  <a:cs typeface="Girl Scout 2"/>
                  <a:sym typeface="Girl Scout 2"/>
                </a:rPr>
                <a:t>NEW!</a:t>
              </a: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a:off x="5338853" y="365073"/>
            <a:ext cx="7388643" cy="9556855"/>
          </a:xfrm>
          <a:custGeom>
            <a:avLst/>
            <a:gdLst/>
            <a:ahLst/>
            <a:cxnLst/>
            <a:rect l="l" t="t" r="r" b="b"/>
            <a:pathLst>
              <a:path w="7388643" h="9556855">
                <a:moveTo>
                  <a:pt x="0" y="0"/>
                </a:moveTo>
                <a:lnTo>
                  <a:pt x="7388644" y="0"/>
                </a:lnTo>
                <a:lnTo>
                  <a:pt x="7388644" y="9556854"/>
                </a:lnTo>
                <a:lnTo>
                  <a:pt x="0" y="9556854"/>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a:off x="5167432" y="0"/>
            <a:ext cx="7953137" cy="10287000"/>
          </a:xfrm>
          <a:custGeom>
            <a:avLst/>
            <a:gdLst/>
            <a:ahLst/>
            <a:cxnLst/>
            <a:rect l="l" t="t" r="r" b="b"/>
            <a:pathLst>
              <a:path w="7953137" h="10287000">
                <a:moveTo>
                  <a:pt x="0" y="0"/>
                </a:moveTo>
                <a:lnTo>
                  <a:pt x="7953136" y="0"/>
                </a:lnTo>
                <a:lnTo>
                  <a:pt x="7953136" y="10287000"/>
                </a:lnTo>
                <a:lnTo>
                  <a:pt x="0" y="10287000"/>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29965" y="-526375"/>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573423" y="6071367"/>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1945127"/>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5C1F8B"/>
            </a:solidFill>
            <a:ln w="38100" cap="rnd">
              <a:solidFill>
                <a:srgbClr val="5C1F8B"/>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80418"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FD329E"/>
            </a:solidFill>
            <a:ln w="38100" cap="sq">
              <a:solidFill>
                <a:srgbClr val="FD329E"/>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Freeform 10"/>
          <p:cNvSpPr/>
          <p:nvPr/>
        </p:nvSpPr>
        <p:spPr>
          <a:xfrm>
            <a:off x="1600665" y="4196641"/>
            <a:ext cx="15086670" cy="5817795"/>
          </a:xfrm>
          <a:custGeom>
            <a:avLst/>
            <a:gdLst/>
            <a:ahLst/>
            <a:cxnLst/>
            <a:rect l="l" t="t" r="r" b="b"/>
            <a:pathLst>
              <a:path w="15086670" h="5817795">
                <a:moveTo>
                  <a:pt x="0" y="0"/>
                </a:moveTo>
                <a:lnTo>
                  <a:pt x="15086670" y="0"/>
                </a:lnTo>
                <a:lnTo>
                  <a:pt x="15086670" y="5817795"/>
                </a:lnTo>
                <a:lnTo>
                  <a:pt x="0" y="5817795"/>
                </a:lnTo>
                <a:lnTo>
                  <a:pt x="0" y="0"/>
                </a:lnTo>
                <a:close/>
              </a:path>
            </a:pathLst>
          </a:custGeom>
          <a:blipFill>
            <a:blip r:embed="rId3"/>
            <a:stretch>
              <a:fillRect t="-5830"/>
            </a:stretch>
          </a:blipFill>
        </p:spPr>
        <p:txBody>
          <a:bodyPr/>
          <a:lstStyle/>
          <a:p>
            <a:endParaRPr lang="en-US"/>
          </a:p>
        </p:txBody>
      </p:sp>
      <p:sp>
        <p:nvSpPr>
          <p:cNvPr id="11" name="TextBox 11"/>
          <p:cNvSpPr txBox="1"/>
          <p:nvPr/>
        </p:nvSpPr>
        <p:spPr>
          <a:xfrm>
            <a:off x="3128727" y="1650986"/>
            <a:ext cx="12066761" cy="731156"/>
          </a:xfrm>
          <a:prstGeom prst="rect">
            <a:avLst/>
          </a:prstGeom>
        </p:spPr>
        <p:txBody>
          <a:bodyPr lIns="0" tIns="0" rIns="0" bIns="0" rtlCol="0" anchor="t">
            <a:spAutoFit/>
          </a:bodyPr>
          <a:lstStyle/>
          <a:p>
            <a:pPr algn="ctr">
              <a:lnSpc>
                <a:spcPts val="5363"/>
              </a:lnSpc>
            </a:pPr>
            <a:r>
              <a:rPr lang="en-US" sz="5767">
                <a:solidFill>
                  <a:srgbClr val="110804"/>
                </a:solidFill>
                <a:latin typeface="Girl Scout 2"/>
                <a:ea typeface="Girl Scout 2"/>
                <a:cs typeface="Girl Scout 2"/>
                <a:sym typeface="Girl Scout 2"/>
              </a:rPr>
              <a:t>GSUSA PROGRAM UPDATES</a:t>
            </a:r>
          </a:p>
        </p:txBody>
      </p:sp>
      <p:sp>
        <p:nvSpPr>
          <p:cNvPr id="12" name="TextBox 12"/>
          <p:cNvSpPr txBox="1"/>
          <p:nvPr/>
        </p:nvSpPr>
        <p:spPr>
          <a:xfrm>
            <a:off x="1081940" y="9220200"/>
            <a:ext cx="16177360" cy="323215"/>
          </a:xfrm>
          <a:prstGeom prst="rect">
            <a:avLst/>
          </a:prstGeom>
        </p:spPr>
        <p:txBody>
          <a:bodyPr lIns="0" tIns="0" rIns="0" bIns="0" rtlCol="0" anchor="t">
            <a:spAutoFit/>
          </a:bodyPr>
          <a:lstStyle/>
          <a:p>
            <a:pPr algn="ctr">
              <a:lnSpc>
                <a:spcPts val="2659"/>
              </a:lnSpc>
              <a:spcBef>
                <a:spcPct val="0"/>
              </a:spcBef>
            </a:pPr>
            <a:r>
              <a:rPr lang="en-US" sz="1899">
                <a:solidFill>
                  <a:srgbClr val="000000"/>
                </a:solidFill>
                <a:latin typeface="Open Sans"/>
                <a:ea typeface="Open Sans"/>
                <a:cs typeface="Open Sans"/>
                <a:sym typeface="Open Sans"/>
              </a:rPr>
              <a:t> </a:t>
            </a:r>
          </a:p>
        </p:txBody>
      </p:sp>
      <p:sp>
        <p:nvSpPr>
          <p:cNvPr id="13" name="TextBox 13"/>
          <p:cNvSpPr txBox="1"/>
          <p:nvPr/>
        </p:nvSpPr>
        <p:spPr>
          <a:xfrm>
            <a:off x="2737334" y="2867907"/>
            <a:ext cx="12813332" cy="1131577"/>
          </a:xfrm>
          <a:prstGeom prst="rect">
            <a:avLst/>
          </a:prstGeom>
        </p:spPr>
        <p:txBody>
          <a:bodyPr lIns="0" tIns="0" rIns="0" bIns="0" rtlCol="0" anchor="t">
            <a:spAutoFit/>
          </a:bodyPr>
          <a:lstStyle/>
          <a:p>
            <a:pPr algn="ctr">
              <a:lnSpc>
                <a:spcPts val="4504"/>
              </a:lnSpc>
              <a:spcBef>
                <a:spcPct val="0"/>
              </a:spcBef>
            </a:pPr>
            <a:r>
              <a:rPr lang="en-US" sz="3217">
                <a:solidFill>
                  <a:srgbClr val="FFFFFF"/>
                </a:solidFill>
                <a:latin typeface="Girl Scout 3"/>
                <a:ea typeface="Girl Scout 3"/>
                <a:cs typeface="Girl Scout 3"/>
                <a:sym typeface="Girl Scout 3"/>
              </a:rPr>
              <a:t>The fut</a:t>
            </a:r>
            <a:r>
              <a:rPr lang="en-US" sz="3217" b="1">
                <a:solidFill>
                  <a:srgbClr val="FFFFFF"/>
                </a:solidFill>
                <a:latin typeface="Girl Scout 3"/>
                <a:ea typeface="Girl Scout 3"/>
                <a:cs typeface="Girl Scout 3"/>
                <a:sym typeface="Girl Scout 3"/>
              </a:rPr>
              <a:t>ure portfolio mix is inspiring, active and centers topics that non-members and families are most interested 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TextBox 2"/>
          <p:cNvSpPr txBox="1"/>
          <p:nvPr/>
        </p:nvSpPr>
        <p:spPr>
          <a:xfrm>
            <a:off x="1033846" y="343535"/>
            <a:ext cx="16236232" cy="1073786"/>
          </a:xfrm>
          <a:prstGeom prst="rect">
            <a:avLst/>
          </a:prstGeom>
        </p:spPr>
        <p:txBody>
          <a:bodyPr lIns="0" tIns="0" rIns="0" bIns="0" rtlCol="0" anchor="t">
            <a:spAutoFit/>
          </a:bodyPr>
          <a:lstStyle/>
          <a:p>
            <a:pPr algn="ctr">
              <a:lnSpc>
                <a:spcPts val="4339"/>
              </a:lnSpc>
            </a:pPr>
            <a:r>
              <a:rPr lang="en-US" sz="3099">
                <a:solidFill>
                  <a:srgbClr val="000000"/>
                </a:solidFill>
                <a:latin typeface="Girl Scout 2"/>
                <a:ea typeface="Girl Scout 2"/>
                <a:cs typeface="Girl Scout 2"/>
                <a:sym typeface="Girl Scout 2"/>
              </a:rPr>
              <a:t>Daisy, Brownie &amp; Junior Programs</a:t>
            </a:r>
          </a:p>
          <a:p>
            <a:pPr algn="ctr">
              <a:lnSpc>
                <a:spcPts val="4339"/>
              </a:lnSpc>
              <a:spcBef>
                <a:spcPct val="0"/>
              </a:spcBef>
            </a:pPr>
            <a:r>
              <a:rPr lang="en-US" sz="3099">
                <a:solidFill>
                  <a:srgbClr val="000000"/>
                </a:solidFill>
                <a:latin typeface="Girl Scout 2"/>
                <a:ea typeface="Girl Scout 2"/>
                <a:cs typeface="Girl Scout 2"/>
                <a:sym typeface="Girl Scout 2"/>
              </a:rPr>
              <a:t>September - October</a:t>
            </a:r>
          </a:p>
        </p:txBody>
      </p:sp>
      <p:sp>
        <p:nvSpPr>
          <p:cNvPr id="3" name="TextBox 3"/>
          <p:cNvSpPr txBox="1"/>
          <p:nvPr/>
        </p:nvSpPr>
        <p:spPr>
          <a:xfrm>
            <a:off x="863394" y="1493393"/>
            <a:ext cx="16577136" cy="7773036"/>
          </a:xfrm>
          <a:prstGeom prst="rect">
            <a:avLst/>
          </a:prstGeom>
        </p:spPr>
        <p:txBody>
          <a:bodyPr lIns="0" tIns="0" rIns="0" bIns="0" rtlCol="0" anchor="t">
            <a:spAutoFit/>
          </a:bodyPr>
          <a:lstStyle/>
          <a:p>
            <a:pPr algn="ctr">
              <a:lnSpc>
                <a:spcPts val="3639"/>
              </a:lnSpc>
            </a:pPr>
            <a:r>
              <a:rPr lang="en-US" sz="2599">
                <a:solidFill>
                  <a:srgbClr val="000000"/>
                </a:solidFill>
                <a:latin typeface="Girl Scout 2"/>
                <a:ea typeface="Girl Scout 2"/>
                <a:cs typeface="Girl Scout 2"/>
                <a:sym typeface="Girl Scout 2"/>
              </a:rPr>
              <a:t>Where Community Grows September Feature: Girl Scouts Loves State Parks</a:t>
            </a:r>
          </a:p>
          <a:p>
            <a:pPr algn="l">
              <a:lnSpc>
                <a:spcPts val="3639"/>
              </a:lnSpc>
            </a:pPr>
            <a:r>
              <a:rPr lang="en-US" sz="2599">
                <a:solidFill>
                  <a:srgbClr val="000000"/>
                </a:solidFill>
                <a:latin typeface="Girl Scout 1"/>
                <a:ea typeface="Girl Scout 1"/>
                <a:cs typeface="Girl Scout 1"/>
                <a:sym typeface="Girl Scout 1"/>
              </a:rPr>
              <a:t>September 12 - 13 Girl Scouts Loves State Parks (Various Locations) </a:t>
            </a:r>
          </a:p>
          <a:p>
            <a:pPr algn="l">
              <a:lnSpc>
                <a:spcPts val="3639"/>
              </a:lnSpc>
            </a:pPr>
            <a:r>
              <a:rPr lang="en-US" sz="2599">
                <a:solidFill>
                  <a:srgbClr val="000000"/>
                </a:solidFill>
                <a:latin typeface="Girl Scout 1"/>
                <a:ea typeface="Girl Scout 1"/>
                <a:cs typeface="Girl Scout 1"/>
                <a:sym typeface="Girl Scout 1"/>
              </a:rPr>
              <a:t>September 19 - Junior RIIT Explorer (Keyauwee)</a:t>
            </a:r>
          </a:p>
          <a:p>
            <a:pPr algn="l">
              <a:lnSpc>
                <a:spcPts val="3639"/>
              </a:lnSpc>
            </a:pPr>
            <a:r>
              <a:rPr lang="en-US" sz="2599">
                <a:solidFill>
                  <a:srgbClr val="000000"/>
                </a:solidFill>
                <a:latin typeface="Girl Scout 1"/>
                <a:ea typeface="Girl Scout 1"/>
                <a:cs typeface="Girl Scout 1"/>
                <a:sym typeface="Girl Scout 1"/>
              </a:rPr>
              <a:t>September 19 - Adaptive Equestrian Show (Keyauwee)</a:t>
            </a:r>
          </a:p>
          <a:p>
            <a:pPr algn="l">
              <a:lnSpc>
                <a:spcPts val="3639"/>
              </a:lnSpc>
            </a:pPr>
            <a:r>
              <a:rPr lang="en-US" sz="2599">
                <a:solidFill>
                  <a:srgbClr val="000000"/>
                </a:solidFill>
                <a:latin typeface="Girl Scout 1"/>
                <a:ea typeface="Girl Scout 1"/>
                <a:cs typeface="Girl Scout 1"/>
                <a:sym typeface="Girl Scout 1"/>
              </a:rPr>
              <a:t>September 19 - Trailside Treasures (Camp Pisgah)</a:t>
            </a:r>
          </a:p>
          <a:p>
            <a:pPr algn="l">
              <a:lnSpc>
                <a:spcPts val="3639"/>
              </a:lnSpc>
            </a:pPr>
            <a:r>
              <a:rPr lang="en-US" sz="2599">
                <a:solidFill>
                  <a:srgbClr val="000000"/>
                </a:solidFill>
                <a:latin typeface="Girl Scout 1"/>
                <a:ea typeface="Girl Scout 1"/>
                <a:cs typeface="Girl Scout 1"/>
                <a:sym typeface="Girl Scout 1"/>
              </a:rPr>
              <a:t>September 19 - Brownie Bug (Statesville)</a:t>
            </a:r>
          </a:p>
          <a:p>
            <a:pPr algn="l">
              <a:lnSpc>
                <a:spcPts val="3639"/>
              </a:lnSpc>
            </a:pPr>
            <a:r>
              <a:rPr lang="en-US" sz="2599">
                <a:solidFill>
                  <a:srgbClr val="000000"/>
                </a:solidFill>
                <a:latin typeface="Girl Scout 1"/>
                <a:ea typeface="Girl Scout 1"/>
                <a:cs typeface="Girl Scout 1"/>
                <a:sym typeface="Girl Scout 1"/>
              </a:rPr>
              <a:t>September 21 - School’s Out, Camp Out (Keyauwee)</a:t>
            </a:r>
          </a:p>
          <a:p>
            <a:pPr algn="l">
              <a:lnSpc>
                <a:spcPts val="3639"/>
              </a:lnSpc>
            </a:pPr>
            <a:r>
              <a:rPr lang="en-US" sz="2599">
                <a:solidFill>
                  <a:srgbClr val="000000"/>
                </a:solidFill>
                <a:latin typeface="Girl Scout 1"/>
                <a:ea typeface="Girl Scout 1"/>
                <a:cs typeface="Girl Scout 1"/>
                <a:sym typeface="Girl Scout 1"/>
              </a:rPr>
              <a:t>September 26 - No Horse? No Problem! Horse Show (Mill Spring)</a:t>
            </a:r>
          </a:p>
          <a:p>
            <a:pPr algn="l">
              <a:lnSpc>
                <a:spcPts val="3639"/>
              </a:lnSpc>
            </a:pPr>
            <a:r>
              <a:rPr lang="en-US" sz="2599">
                <a:solidFill>
                  <a:srgbClr val="000000"/>
                </a:solidFill>
                <a:latin typeface="Girl Scout 1"/>
                <a:ea typeface="Girl Scout 1"/>
                <a:cs typeface="Girl Scout 1"/>
                <a:sym typeface="Girl Scout 1"/>
              </a:rPr>
              <a:t>September 26 - Junior Animal Habitats (Statesville)</a:t>
            </a:r>
          </a:p>
          <a:p>
            <a:pPr algn="l">
              <a:lnSpc>
                <a:spcPts val="3639"/>
              </a:lnSpc>
            </a:pPr>
            <a:r>
              <a:rPr lang="en-US" sz="2599">
                <a:solidFill>
                  <a:srgbClr val="000000"/>
                </a:solidFill>
                <a:latin typeface="Girl Scout 1"/>
                <a:ea typeface="Girl Scout 1"/>
                <a:cs typeface="Girl Scout 1"/>
                <a:sym typeface="Girl Scout 1"/>
              </a:rPr>
              <a:t>September 26 - Shapes in Nature at Elk Knob State Park (Boone)</a:t>
            </a:r>
          </a:p>
          <a:p>
            <a:pPr algn="l">
              <a:lnSpc>
                <a:spcPts val="3639"/>
              </a:lnSpc>
            </a:pPr>
            <a:endParaRPr lang="en-US" sz="2599">
              <a:solidFill>
                <a:srgbClr val="000000"/>
              </a:solidFill>
              <a:latin typeface="Girl Scout 1"/>
              <a:ea typeface="Girl Scout 1"/>
              <a:cs typeface="Girl Scout 1"/>
              <a:sym typeface="Girl Scout 1"/>
            </a:endParaRPr>
          </a:p>
          <a:p>
            <a:pPr algn="ctr">
              <a:lnSpc>
                <a:spcPts val="3639"/>
              </a:lnSpc>
            </a:pPr>
            <a:r>
              <a:rPr lang="en-US" sz="2599">
                <a:solidFill>
                  <a:srgbClr val="000000"/>
                </a:solidFill>
                <a:latin typeface="Girl Scout 2"/>
                <a:ea typeface="Girl Scout 2"/>
                <a:cs typeface="Girl Scout 2"/>
                <a:sym typeface="Girl Scout 2"/>
              </a:rPr>
              <a:t>Where Community Grows October Feature: Good Turn for Goodwill</a:t>
            </a:r>
          </a:p>
          <a:p>
            <a:pPr algn="l">
              <a:lnSpc>
                <a:spcPts val="3639"/>
              </a:lnSpc>
            </a:pPr>
            <a:r>
              <a:rPr lang="en-US" sz="2599">
                <a:solidFill>
                  <a:srgbClr val="000000"/>
                </a:solidFill>
                <a:latin typeface="Girl Scout 1"/>
                <a:ea typeface="Girl Scout 1"/>
                <a:cs typeface="Girl Scout 1"/>
                <a:sym typeface="Girl Scout 1"/>
              </a:rPr>
              <a:t>October 10 - Trailside Treasures (Keyauwee)</a:t>
            </a:r>
          </a:p>
          <a:p>
            <a:pPr algn="l">
              <a:lnSpc>
                <a:spcPts val="3639"/>
              </a:lnSpc>
            </a:pPr>
            <a:r>
              <a:rPr lang="en-US" sz="2599">
                <a:solidFill>
                  <a:srgbClr val="000000"/>
                </a:solidFill>
                <a:latin typeface="Girl Scout 1"/>
                <a:ea typeface="Girl Scout 1"/>
                <a:cs typeface="Girl Scout 1"/>
                <a:sym typeface="Girl Scout 1"/>
              </a:rPr>
              <a:t>October 17 - Nature Pals (Camp Pisgah)</a:t>
            </a:r>
          </a:p>
          <a:p>
            <a:pPr algn="l">
              <a:lnSpc>
                <a:spcPts val="3639"/>
              </a:lnSpc>
            </a:pPr>
            <a:r>
              <a:rPr lang="en-US" sz="2599">
                <a:solidFill>
                  <a:srgbClr val="000000"/>
                </a:solidFill>
                <a:latin typeface="Girl Scout 1"/>
                <a:ea typeface="Girl Scout 1"/>
                <a:cs typeface="Girl Scout 1"/>
                <a:sym typeface="Girl Scout 1"/>
              </a:rPr>
              <a:t>October 23 - Council-Wide Campout (Camp Pisgah)</a:t>
            </a:r>
          </a:p>
          <a:p>
            <a:pPr algn="l">
              <a:lnSpc>
                <a:spcPts val="3639"/>
              </a:lnSpc>
            </a:pPr>
            <a:r>
              <a:rPr lang="en-US" sz="2599">
                <a:solidFill>
                  <a:srgbClr val="000000"/>
                </a:solidFill>
                <a:latin typeface="Girl Scout 1"/>
                <a:ea typeface="Girl Scout 1"/>
                <a:cs typeface="Girl Scout 1"/>
                <a:sym typeface="Girl Scout 1"/>
              </a:rPr>
              <a:t>October 19 - Build Your Way to Bronze (Greensboro)</a:t>
            </a:r>
          </a:p>
          <a:p>
            <a:pPr algn="l">
              <a:lnSpc>
                <a:spcPts val="3639"/>
              </a:lnSpc>
              <a:spcBef>
                <a:spcPct val="0"/>
              </a:spcBef>
            </a:pPr>
            <a:endParaRPr lang="en-US" sz="2599">
              <a:solidFill>
                <a:srgbClr val="000000"/>
              </a:solidFill>
              <a:latin typeface="Girl Scout 1"/>
              <a:ea typeface="Girl Scout 1"/>
              <a:cs typeface="Girl Scout 1"/>
              <a:sym typeface="Girl Scout 1"/>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TextBox 2"/>
          <p:cNvSpPr txBox="1"/>
          <p:nvPr/>
        </p:nvSpPr>
        <p:spPr>
          <a:xfrm>
            <a:off x="1033846" y="343535"/>
            <a:ext cx="16236232" cy="1073786"/>
          </a:xfrm>
          <a:prstGeom prst="rect">
            <a:avLst/>
          </a:prstGeom>
        </p:spPr>
        <p:txBody>
          <a:bodyPr lIns="0" tIns="0" rIns="0" bIns="0" rtlCol="0" anchor="t">
            <a:spAutoFit/>
          </a:bodyPr>
          <a:lstStyle/>
          <a:p>
            <a:pPr algn="ctr">
              <a:lnSpc>
                <a:spcPts val="4339"/>
              </a:lnSpc>
            </a:pPr>
            <a:r>
              <a:rPr lang="en-US" sz="3099">
                <a:solidFill>
                  <a:srgbClr val="000000"/>
                </a:solidFill>
                <a:latin typeface="Girl Scout 2"/>
                <a:ea typeface="Girl Scout 2"/>
                <a:cs typeface="Girl Scout 2"/>
                <a:sym typeface="Girl Scout 2"/>
              </a:rPr>
              <a:t>Cadette, Senior &amp; Ambassador Programs</a:t>
            </a:r>
          </a:p>
          <a:p>
            <a:pPr algn="ctr">
              <a:lnSpc>
                <a:spcPts val="4339"/>
              </a:lnSpc>
              <a:spcBef>
                <a:spcPct val="0"/>
              </a:spcBef>
            </a:pPr>
            <a:r>
              <a:rPr lang="en-US" sz="3099">
                <a:solidFill>
                  <a:srgbClr val="000000"/>
                </a:solidFill>
                <a:latin typeface="Girl Scout 2"/>
                <a:ea typeface="Girl Scout 2"/>
                <a:cs typeface="Girl Scout 2"/>
                <a:sym typeface="Girl Scout 2"/>
              </a:rPr>
              <a:t>September - October</a:t>
            </a:r>
          </a:p>
        </p:txBody>
      </p:sp>
      <p:sp>
        <p:nvSpPr>
          <p:cNvPr id="3" name="TextBox 3"/>
          <p:cNvSpPr txBox="1"/>
          <p:nvPr/>
        </p:nvSpPr>
        <p:spPr>
          <a:xfrm>
            <a:off x="863394" y="1526060"/>
            <a:ext cx="16577136" cy="7976870"/>
          </a:xfrm>
          <a:prstGeom prst="rect">
            <a:avLst/>
          </a:prstGeom>
        </p:spPr>
        <p:txBody>
          <a:bodyPr lIns="0" tIns="0" rIns="0" bIns="0" rtlCol="0" anchor="t">
            <a:spAutoFit/>
          </a:bodyPr>
          <a:lstStyle/>
          <a:p>
            <a:pPr algn="ctr">
              <a:lnSpc>
                <a:spcPts val="3360"/>
              </a:lnSpc>
            </a:pPr>
            <a:r>
              <a:rPr lang="en-US" sz="2400">
                <a:solidFill>
                  <a:srgbClr val="000000"/>
                </a:solidFill>
                <a:latin typeface="Girl Scout 2"/>
                <a:ea typeface="Girl Scout 2"/>
                <a:cs typeface="Girl Scout 2"/>
                <a:sym typeface="Girl Scout 2"/>
              </a:rPr>
              <a:t>Where Community Grows September Feature: Girl Scouts Loves State Parks</a:t>
            </a:r>
          </a:p>
          <a:p>
            <a:pPr algn="l">
              <a:lnSpc>
                <a:spcPts val="3360"/>
              </a:lnSpc>
            </a:pPr>
            <a:r>
              <a:rPr lang="en-US" sz="2400">
                <a:solidFill>
                  <a:srgbClr val="000000"/>
                </a:solidFill>
                <a:latin typeface="Girl Scout 1"/>
                <a:ea typeface="Girl Scout 1"/>
                <a:cs typeface="Girl Scout 1"/>
                <a:sym typeface="Girl Scout 1"/>
              </a:rPr>
              <a:t>September 12 - 13 Girl Scouts Loves State Parks (Various Locations) </a:t>
            </a:r>
          </a:p>
          <a:p>
            <a:pPr algn="l">
              <a:lnSpc>
                <a:spcPts val="3360"/>
              </a:lnSpc>
            </a:pPr>
            <a:r>
              <a:rPr lang="en-US" sz="2400">
                <a:solidFill>
                  <a:srgbClr val="000000"/>
                </a:solidFill>
                <a:latin typeface="Girl Scout 1"/>
                <a:ea typeface="Girl Scout 1"/>
                <a:cs typeface="Girl Scout 1"/>
                <a:sym typeface="Girl Scout 1"/>
              </a:rPr>
              <a:t>September 12 - Riding Instructor-in-Training Orientation (Keyauwee)</a:t>
            </a:r>
          </a:p>
          <a:p>
            <a:pPr algn="l">
              <a:lnSpc>
                <a:spcPts val="3360"/>
              </a:lnSpc>
            </a:pPr>
            <a:r>
              <a:rPr lang="en-US" sz="2400">
                <a:solidFill>
                  <a:srgbClr val="000000"/>
                </a:solidFill>
                <a:latin typeface="Girl Scout 1"/>
                <a:ea typeface="Girl Scout 1"/>
                <a:cs typeface="Girl Scout 1"/>
                <a:sym typeface="Girl Scout 1"/>
              </a:rPr>
              <a:t>September 15 - Gold Award Training (Virtual)</a:t>
            </a:r>
          </a:p>
          <a:p>
            <a:pPr algn="l">
              <a:lnSpc>
                <a:spcPts val="3360"/>
              </a:lnSpc>
            </a:pPr>
            <a:r>
              <a:rPr lang="en-US" sz="2400">
                <a:solidFill>
                  <a:srgbClr val="000000"/>
                </a:solidFill>
                <a:latin typeface="Girl Scout 1"/>
                <a:ea typeface="Girl Scout 1"/>
                <a:cs typeface="Girl Scout 1"/>
                <a:sym typeface="Girl Scout 1"/>
              </a:rPr>
              <a:t>September 19 - Safe Sitter Babysitting Course (Asheboro)</a:t>
            </a:r>
          </a:p>
          <a:p>
            <a:pPr algn="l">
              <a:lnSpc>
                <a:spcPts val="3360"/>
              </a:lnSpc>
            </a:pPr>
            <a:r>
              <a:rPr lang="en-US" sz="2400">
                <a:solidFill>
                  <a:srgbClr val="000000"/>
                </a:solidFill>
                <a:latin typeface="Girl Scout 1"/>
                <a:ea typeface="Girl Scout 1"/>
                <a:cs typeface="Girl Scout 1"/>
                <a:sym typeface="Girl Scout 1"/>
              </a:rPr>
              <a:t>September 21 - School’s Out, Camp Out (Keyauwee)</a:t>
            </a:r>
          </a:p>
          <a:p>
            <a:pPr algn="l">
              <a:lnSpc>
                <a:spcPts val="3360"/>
              </a:lnSpc>
            </a:pPr>
            <a:r>
              <a:rPr lang="en-US" sz="2400">
                <a:solidFill>
                  <a:srgbClr val="000000"/>
                </a:solidFill>
                <a:latin typeface="Girl Scout 1"/>
                <a:ea typeface="Girl Scout 1"/>
                <a:cs typeface="Girl Scout 1"/>
                <a:sym typeface="Girl Scout 1"/>
              </a:rPr>
              <a:t>September 26 - No Horse? No Problem! Horse Show (Mill Spring)</a:t>
            </a:r>
          </a:p>
          <a:p>
            <a:pPr algn="l">
              <a:lnSpc>
                <a:spcPts val="3360"/>
              </a:lnSpc>
            </a:pPr>
            <a:r>
              <a:rPr lang="en-US" sz="2400">
                <a:solidFill>
                  <a:srgbClr val="000000"/>
                </a:solidFill>
                <a:latin typeface="Girl Scout 1"/>
                <a:ea typeface="Girl Scout 1"/>
                <a:cs typeface="Girl Scout 1"/>
                <a:sym typeface="Girl Scout 1"/>
              </a:rPr>
              <a:t>September 26 - Trailblazer Chefs: Outdoor Cooking (Camp Pisgah)</a:t>
            </a:r>
          </a:p>
          <a:p>
            <a:pPr algn="l">
              <a:lnSpc>
                <a:spcPts val="3360"/>
              </a:lnSpc>
            </a:pPr>
            <a:r>
              <a:rPr lang="en-US" sz="2400">
                <a:solidFill>
                  <a:srgbClr val="000000"/>
                </a:solidFill>
                <a:latin typeface="Girl Scout 1"/>
                <a:ea typeface="Girl Scout 1"/>
                <a:cs typeface="Girl Scout 1"/>
                <a:sym typeface="Girl Scout 1"/>
              </a:rPr>
              <a:t>September 28 - Destination Diaries (Virtual)</a:t>
            </a:r>
          </a:p>
          <a:p>
            <a:pPr algn="l">
              <a:lnSpc>
                <a:spcPts val="3360"/>
              </a:lnSpc>
            </a:pPr>
            <a:endParaRPr lang="en-US" sz="2400">
              <a:solidFill>
                <a:srgbClr val="000000"/>
              </a:solidFill>
              <a:latin typeface="Girl Scout 1"/>
              <a:ea typeface="Girl Scout 1"/>
              <a:cs typeface="Girl Scout 1"/>
              <a:sym typeface="Girl Scout 1"/>
            </a:endParaRPr>
          </a:p>
          <a:p>
            <a:pPr algn="ctr">
              <a:lnSpc>
                <a:spcPts val="3360"/>
              </a:lnSpc>
            </a:pPr>
            <a:r>
              <a:rPr lang="en-US" sz="2400">
                <a:solidFill>
                  <a:srgbClr val="000000"/>
                </a:solidFill>
                <a:latin typeface="Girl Scout 2"/>
                <a:ea typeface="Girl Scout 2"/>
                <a:cs typeface="Girl Scout 2"/>
                <a:sym typeface="Girl Scout 2"/>
              </a:rPr>
              <a:t>Where Community Grows October Feature: Good Turn for Goodwill</a:t>
            </a:r>
          </a:p>
          <a:p>
            <a:pPr algn="l">
              <a:lnSpc>
                <a:spcPts val="3360"/>
              </a:lnSpc>
            </a:pPr>
            <a:r>
              <a:rPr lang="en-US" sz="2400">
                <a:solidFill>
                  <a:srgbClr val="000000"/>
                </a:solidFill>
                <a:latin typeface="Girl Scout 1"/>
                <a:ea typeface="Girl Scout 1"/>
                <a:cs typeface="Girl Scout 1"/>
                <a:sym typeface="Girl Scout 1"/>
              </a:rPr>
              <a:t>October 3 - Trailblazer Chefs: Outdoor Cooking (Keyauwee)</a:t>
            </a:r>
          </a:p>
          <a:p>
            <a:pPr algn="l">
              <a:lnSpc>
                <a:spcPts val="3360"/>
              </a:lnSpc>
            </a:pPr>
            <a:r>
              <a:rPr lang="en-US" sz="2400">
                <a:solidFill>
                  <a:srgbClr val="000000"/>
                </a:solidFill>
                <a:latin typeface="Girl Scout 1"/>
                <a:ea typeface="Girl Scout 1"/>
                <a:cs typeface="Girl Scout 1"/>
                <a:sym typeface="Girl Scout 1"/>
              </a:rPr>
              <a:t>October 3 - She Means Business (Hickory)</a:t>
            </a:r>
          </a:p>
          <a:p>
            <a:pPr algn="l">
              <a:lnSpc>
                <a:spcPts val="3360"/>
              </a:lnSpc>
            </a:pPr>
            <a:r>
              <a:rPr lang="en-US" sz="2400">
                <a:solidFill>
                  <a:srgbClr val="000000"/>
                </a:solidFill>
                <a:latin typeface="Girl Scout 1"/>
                <a:ea typeface="Girl Scout 1"/>
                <a:cs typeface="Girl Scout 1"/>
                <a:sym typeface="Girl Scout 1"/>
              </a:rPr>
              <a:t>October 8 - Intro to Safe Babysitting (Virtual)</a:t>
            </a:r>
          </a:p>
          <a:p>
            <a:pPr algn="l">
              <a:lnSpc>
                <a:spcPts val="3360"/>
              </a:lnSpc>
            </a:pPr>
            <a:r>
              <a:rPr lang="en-US" sz="2400">
                <a:solidFill>
                  <a:srgbClr val="000000"/>
                </a:solidFill>
                <a:latin typeface="Girl Scout 1"/>
                <a:ea typeface="Girl Scout 1"/>
                <a:cs typeface="Girl Scout 1"/>
                <a:sym typeface="Girl Scout 1"/>
              </a:rPr>
              <a:t>October 15 - Gold Award Training (Virtual)</a:t>
            </a:r>
          </a:p>
          <a:p>
            <a:pPr algn="l">
              <a:lnSpc>
                <a:spcPts val="3360"/>
              </a:lnSpc>
            </a:pPr>
            <a:r>
              <a:rPr lang="en-US" sz="2400">
                <a:solidFill>
                  <a:srgbClr val="000000"/>
                </a:solidFill>
                <a:latin typeface="Girl Scout 1"/>
                <a:ea typeface="Girl Scout 1"/>
                <a:cs typeface="Girl Scout 1"/>
                <a:sym typeface="Girl Scout 1"/>
              </a:rPr>
              <a:t>October 18 - Safe Sitter Essentials (Hickory)</a:t>
            </a:r>
          </a:p>
          <a:p>
            <a:pPr algn="l">
              <a:lnSpc>
                <a:spcPts val="3360"/>
              </a:lnSpc>
            </a:pPr>
            <a:r>
              <a:rPr lang="en-US" sz="2400">
                <a:solidFill>
                  <a:srgbClr val="000000"/>
                </a:solidFill>
                <a:latin typeface="Girl Scout 1"/>
                <a:ea typeface="Girl Scout 1"/>
                <a:cs typeface="Girl Scout 1"/>
                <a:sym typeface="Girl Scout 1"/>
              </a:rPr>
              <a:t>October 23 - Council-Wide Campout (Camp Pisgah)</a:t>
            </a:r>
          </a:p>
          <a:p>
            <a:pPr algn="l">
              <a:lnSpc>
                <a:spcPts val="3360"/>
              </a:lnSpc>
            </a:pPr>
            <a:r>
              <a:rPr lang="en-US" sz="2400">
                <a:solidFill>
                  <a:srgbClr val="000000"/>
                </a:solidFill>
                <a:latin typeface="Girl Scout 1"/>
                <a:ea typeface="Girl Scout 1"/>
                <a:cs typeface="Girl Scout 1"/>
                <a:sym typeface="Girl Scout 1"/>
              </a:rPr>
              <a:t>October 26 - Intro to Safe Babysitting (Virtual)</a:t>
            </a:r>
          </a:p>
          <a:p>
            <a:pPr algn="l">
              <a:lnSpc>
                <a:spcPts val="3499"/>
              </a:lnSpc>
              <a:spcBef>
                <a:spcPct val="0"/>
              </a:spcBef>
            </a:pPr>
            <a:endParaRPr lang="en-US" sz="2400">
              <a:solidFill>
                <a:srgbClr val="000000"/>
              </a:solidFill>
              <a:latin typeface="Girl Scout 1"/>
              <a:ea typeface="Girl Scout 1"/>
              <a:cs typeface="Girl Scout 1"/>
              <a:sym typeface="Girl Scout 1"/>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a:extLst>
            <a:ext uri="{FF2B5EF4-FFF2-40B4-BE49-F238E27FC236}">
              <a16:creationId xmlns:a16="http://schemas.microsoft.com/office/drawing/2014/main" id="{D05A738D-AEEE-495A-A14C-ABD225C422E2}"/>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AC74BFF8-F85B-4852-CEA1-42DEF3256F47}"/>
              </a:ext>
            </a:extLst>
          </p:cNvPr>
          <p:cNvSpPr txBox="1"/>
          <p:nvPr/>
        </p:nvSpPr>
        <p:spPr>
          <a:xfrm>
            <a:off x="1033846" y="343535"/>
            <a:ext cx="16236232" cy="507383"/>
          </a:xfrm>
          <a:prstGeom prst="rect">
            <a:avLst/>
          </a:prstGeom>
        </p:spPr>
        <p:txBody>
          <a:bodyPr lIns="0" tIns="0" rIns="0" bIns="0" rtlCol="0" anchor="t">
            <a:spAutoFit/>
          </a:bodyPr>
          <a:lstStyle/>
          <a:p>
            <a:pPr algn="ctr">
              <a:lnSpc>
                <a:spcPts val="4339"/>
              </a:lnSpc>
            </a:pPr>
            <a:r>
              <a:rPr lang="en-US" sz="3099" dirty="0">
                <a:solidFill>
                  <a:srgbClr val="000000"/>
                </a:solidFill>
                <a:latin typeface="Girl Scout 2"/>
                <a:ea typeface="Girl Scout 2"/>
                <a:cs typeface="Girl Scout 2"/>
                <a:sym typeface="Girl Scout 2"/>
              </a:rPr>
              <a:t>Our Service Unit Events</a:t>
            </a:r>
          </a:p>
        </p:txBody>
      </p:sp>
      <p:sp>
        <p:nvSpPr>
          <p:cNvPr id="3" name="TextBox 3">
            <a:extLst>
              <a:ext uri="{FF2B5EF4-FFF2-40B4-BE49-F238E27FC236}">
                <a16:creationId xmlns:a16="http://schemas.microsoft.com/office/drawing/2014/main" id="{DEEE5DC9-0BAD-9715-32B8-341772A372BB}"/>
              </a:ext>
            </a:extLst>
          </p:cNvPr>
          <p:cNvSpPr txBox="1"/>
          <p:nvPr/>
        </p:nvSpPr>
        <p:spPr>
          <a:xfrm>
            <a:off x="863394" y="1526060"/>
            <a:ext cx="16577136" cy="845231"/>
          </a:xfrm>
          <a:prstGeom prst="rect">
            <a:avLst/>
          </a:prstGeom>
        </p:spPr>
        <p:txBody>
          <a:bodyPr lIns="0" tIns="0" rIns="0" bIns="0" rtlCol="0" anchor="t">
            <a:spAutoFit/>
          </a:bodyPr>
          <a:lstStyle/>
          <a:p>
            <a:pPr algn="ctr">
              <a:lnSpc>
                <a:spcPts val="3360"/>
              </a:lnSpc>
            </a:pPr>
            <a:r>
              <a:rPr lang="en-US" sz="2400" dirty="0">
                <a:solidFill>
                  <a:srgbClr val="000000"/>
                </a:solidFill>
                <a:latin typeface="Girl Scout 2"/>
                <a:ea typeface="Girl Scout 2"/>
                <a:cs typeface="Girl Scout 2"/>
                <a:sym typeface="Girl Scout 2"/>
              </a:rPr>
              <a:t>List upcoming events here</a:t>
            </a:r>
            <a:endParaRPr lang="en-US" sz="2400" dirty="0">
              <a:solidFill>
                <a:srgbClr val="000000"/>
              </a:solidFill>
              <a:latin typeface="Girl Scout 1"/>
              <a:ea typeface="Girl Scout 1"/>
              <a:cs typeface="Girl Scout 1"/>
              <a:sym typeface="Girl Scout 1"/>
            </a:endParaRPr>
          </a:p>
          <a:p>
            <a:pPr algn="l">
              <a:lnSpc>
                <a:spcPts val="3499"/>
              </a:lnSpc>
              <a:spcBef>
                <a:spcPct val="0"/>
              </a:spcBef>
            </a:pPr>
            <a:endParaRPr lang="en-US" sz="2400" dirty="0">
              <a:solidFill>
                <a:srgbClr val="000000"/>
              </a:solidFill>
              <a:latin typeface="Girl Scout 1"/>
              <a:ea typeface="Girl Scout 1"/>
              <a:cs typeface="Girl Scout 1"/>
              <a:sym typeface="Girl Scout 1"/>
            </a:endParaRPr>
          </a:p>
        </p:txBody>
      </p:sp>
    </p:spTree>
    <p:extLst>
      <p:ext uri="{BB962C8B-B14F-4D97-AF65-F5344CB8AC3E}">
        <p14:creationId xmlns:p14="http://schemas.microsoft.com/office/powerpoint/2010/main" val="241245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567299" y="-679983"/>
            <a:ext cx="6708903" cy="5165855"/>
          </a:xfrm>
          <a:custGeom>
            <a:avLst/>
            <a:gdLst/>
            <a:ahLst/>
            <a:cxnLst/>
            <a:rect l="l" t="t" r="r" b="b"/>
            <a:pathLst>
              <a:path w="6708903" h="5165855">
                <a:moveTo>
                  <a:pt x="0" y="0"/>
                </a:moveTo>
                <a:lnTo>
                  <a:pt x="6708903" y="0"/>
                </a:lnTo>
                <a:lnTo>
                  <a:pt x="6708903" y="5165855"/>
                </a:lnTo>
                <a:lnTo>
                  <a:pt x="0" y="516585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920435" y="5750368"/>
            <a:ext cx="6708903" cy="5165855"/>
          </a:xfrm>
          <a:custGeom>
            <a:avLst/>
            <a:gdLst/>
            <a:ahLst/>
            <a:cxnLst/>
            <a:rect l="l" t="t" r="r" b="b"/>
            <a:pathLst>
              <a:path w="6708903" h="5165855">
                <a:moveTo>
                  <a:pt x="0" y="0"/>
                </a:moveTo>
                <a:lnTo>
                  <a:pt x="6708903" y="0"/>
                </a:lnTo>
                <a:lnTo>
                  <a:pt x="6708903" y="5165855"/>
                </a:lnTo>
                <a:lnTo>
                  <a:pt x="0" y="516585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526594" y="566965"/>
            <a:ext cx="9029000" cy="9300960"/>
            <a:chOff x="0" y="0"/>
            <a:chExt cx="2270936" cy="2339339"/>
          </a:xfrm>
        </p:grpSpPr>
        <p:sp>
          <p:nvSpPr>
            <p:cNvPr id="5" name="Freeform 5"/>
            <p:cNvSpPr/>
            <p:nvPr/>
          </p:nvSpPr>
          <p:spPr>
            <a:xfrm>
              <a:off x="0" y="0"/>
              <a:ext cx="2270936" cy="2339339"/>
            </a:xfrm>
            <a:custGeom>
              <a:avLst/>
              <a:gdLst/>
              <a:ahLst/>
              <a:cxnLst/>
              <a:rect l="l" t="t" r="r" b="b"/>
              <a:pathLst>
                <a:path w="2270936" h="2339339">
                  <a:moveTo>
                    <a:pt x="43730" y="0"/>
                  </a:moveTo>
                  <a:lnTo>
                    <a:pt x="2227206" y="0"/>
                  </a:lnTo>
                  <a:cubicBezTo>
                    <a:pt x="2238804" y="0"/>
                    <a:pt x="2249927" y="4607"/>
                    <a:pt x="2258128" y="12808"/>
                  </a:cubicBezTo>
                  <a:cubicBezTo>
                    <a:pt x="2266329" y="21009"/>
                    <a:pt x="2270936" y="32132"/>
                    <a:pt x="2270936" y="43730"/>
                  </a:cubicBezTo>
                  <a:lnTo>
                    <a:pt x="2270936" y="2295609"/>
                  </a:lnTo>
                  <a:cubicBezTo>
                    <a:pt x="2270936" y="2307207"/>
                    <a:pt x="2266329" y="2318330"/>
                    <a:pt x="2258128" y="2326531"/>
                  </a:cubicBezTo>
                  <a:cubicBezTo>
                    <a:pt x="2249927" y="2334732"/>
                    <a:pt x="2238804" y="2339339"/>
                    <a:pt x="2227206" y="2339339"/>
                  </a:cubicBezTo>
                  <a:lnTo>
                    <a:pt x="43730" y="2339339"/>
                  </a:lnTo>
                  <a:cubicBezTo>
                    <a:pt x="32132" y="2339339"/>
                    <a:pt x="21009" y="2334732"/>
                    <a:pt x="12808" y="2326531"/>
                  </a:cubicBezTo>
                  <a:cubicBezTo>
                    <a:pt x="4607" y="2318330"/>
                    <a:pt x="0" y="2307207"/>
                    <a:pt x="0" y="2295609"/>
                  </a:cubicBezTo>
                  <a:lnTo>
                    <a:pt x="0" y="43730"/>
                  </a:lnTo>
                  <a:cubicBezTo>
                    <a:pt x="0" y="32132"/>
                    <a:pt x="4607" y="21009"/>
                    <a:pt x="12808" y="12808"/>
                  </a:cubicBezTo>
                  <a:cubicBezTo>
                    <a:pt x="21009" y="4607"/>
                    <a:pt x="32132" y="0"/>
                    <a:pt x="43730" y="0"/>
                  </a:cubicBezTo>
                  <a:close/>
                </a:path>
              </a:pathLst>
            </a:custGeom>
            <a:solidFill>
              <a:srgbClr val="5C1F8B"/>
            </a:solidFill>
            <a:ln w="38100" cap="rnd">
              <a:solidFill>
                <a:srgbClr val="5C1F8B"/>
              </a:solidFill>
              <a:prstDash val="solid"/>
              <a:round/>
            </a:ln>
          </p:spPr>
          <p:txBody>
            <a:bodyPr/>
            <a:lstStyle/>
            <a:p>
              <a:endParaRPr lang="en-US"/>
            </a:p>
          </p:txBody>
        </p:sp>
        <p:sp>
          <p:nvSpPr>
            <p:cNvPr id="6" name="TextBox 6"/>
            <p:cNvSpPr txBox="1"/>
            <p:nvPr/>
          </p:nvSpPr>
          <p:spPr>
            <a:xfrm>
              <a:off x="0" y="-38100"/>
              <a:ext cx="2270936" cy="2377439"/>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861243" y="2889355"/>
            <a:ext cx="6283859" cy="3278759"/>
          </a:xfrm>
          <a:prstGeom prst="rect">
            <a:avLst/>
          </a:prstGeom>
        </p:spPr>
        <p:txBody>
          <a:bodyPr lIns="0" tIns="0" rIns="0" bIns="0" rtlCol="0" anchor="t">
            <a:spAutoFit/>
          </a:bodyPr>
          <a:lstStyle/>
          <a:p>
            <a:pPr algn="l">
              <a:lnSpc>
                <a:spcPts val="6448"/>
              </a:lnSpc>
            </a:pPr>
            <a:r>
              <a:rPr lang="en-US" sz="6200">
                <a:solidFill>
                  <a:srgbClr val="FFFFFF"/>
                </a:solidFill>
                <a:latin typeface="Girl Scout 2"/>
                <a:ea typeface="Girl Scout 2"/>
                <a:cs typeface="Girl Scout 2"/>
                <a:sym typeface="Girl Scout 2"/>
              </a:rPr>
              <a:t>Outdoor Experience &amp; Property Updates</a:t>
            </a:r>
          </a:p>
        </p:txBody>
      </p:sp>
      <p:grpSp>
        <p:nvGrpSpPr>
          <p:cNvPr id="8" name="Group 8"/>
          <p:cNvGrpSpPr/>
          <p:nvPr/>
        </p:nvGrpSpPr>
        <p:grpSpPr>
          <a:xfrm>
            <a:off x="9813547" y="1246009"/>
            <a:ext cx="8099612" cy="8099612"/>
            <a:chOff x="0" y="0"/>
            <a:chExt cx="6350000" cy="6350000"/>
          </a:xfrm>
        </p:grpSpPr>
        <p:sp>
          <p:nvSpPr>
            <p:cNvPr id="9" name="Freeform 9"/>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D329E"/>
            </a:solidFill>
          </p:spPr>
          <p:txBody>
            <a:bodyPr/>
            <a:lstStyle/>
            <a:p>
              <a:endParaRPr lang="en-US"/>
            </a:p>
          </p:txBody>
        </p:sp>
      </p:grpSp>
      <p:grpSp>
        <p:nvGrpSpPr>
          <p:cNvPr id="10" name="Group 10"/>
          <p:cNvGrpSpPr/>
          <p:nvPr/>
        </p:nvGrpSpPr>
        <p:grpSpPr>
          <a:xfrm>
            <a:off x="10253287" y="1685749"/>
            <a:ext cx="7220134" cy="7220134"/>
            <a:chOff x="0" y="0"/>
            <a:chExt cx="6350000" cy="6350000"/>
          </a:xfrm>
        </p:grpSpPr>
        <p:sp>
          <p:nvSpPr>
            <p:cNvPr id="11" name="Freeform 11"/>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F7818"/>
            </a:solidFill>
          </p:spPr>
          <p:txBody>
            <a:bodyPr/>
            <a:lstStyle/>
            <a:p>
              <a:endParaRPr lang="en-US"/>
            </a:p>
          </p:txBody>
        </p:sp>
      </p:grpSp>
      <p:grpSp>
        <p:nvGrpSpPr>
          <p:cNvPr id="14" name="Group 14"/>
          <p:cNvGrpSpPr/>
          <p:nvPr/>
        </p:nvGrpSpPr>
        <p:grpSpPr>
          <a:xfrm>
            <a:off x="9680482" y="7558891"/>
            <a:ext cx="8365743" cy="1548809"/>
            <a:chOff x="0" y="0"/>
            <a:chExt cx="933168" cy="172764"/>
          </a:xfrm>
        </p:grpSpPr>
        <p:sp>
          <p:nvSpPr>
            <p:cNvPr id="15" name="Freeform 15"/>
            <p:cNvSpPr/>
            <p:nvPr/>
          </p:nvSpPr>
          <p:spPr>
            <a:xfrm>
              <a:off x="0" y="0"/>
              <a:ext cx="933168" cy="172764"/>
            </a:xfrm>
            <a:custGeom>
              <a:avLst/>
              <a:gdLst/>
              <a:ahLst/>
              <a:cxnLst/>
              <a:rect l="l" t="t" r="r" b="b"/>
              <a:pathLst>
                <a:path w="933168" h="172764">
                  <a:moveTo>
                    <a:pt x="933168" y="0"/>
                  </a:moveTo>
                  <a:lnTo>
                    <a:pt x="0" y="0"/>
                  </a:lnTo>
                  <a:lnTo>
                    <a:pt x="101600" y="86382"/>
                  </a:lnTo>
                  <a:lnTo>
                    <a:pt x="0" y="172764"/>
                  </a:lnTo>
                  <a:lnTo>
                    <a:pt x="933168" y="172764"/>
                  </a:lnTo>
                  <a:lnTo>
                    <a:pt x="831568" y="86382"/>
                  </a:lnTo>
                  <a:lnTo>
                    <a:pt x="933168" y="0"/>
                  </a:lnTo>
                  <a:close/>
                </a:path>
              </a:pathLst>
            </a:custGeom>
            <a:solidFill>
              <a:srgbClr val="005640"/>
            </a:solidFill>
            <a:ln w="38100" cap="sq">
              <a:solidFill>
                <a:srgbClr val="5C1F8B"/>
              </a:solidFill>
              <a:prstDash val="solid"/>
              <a:miter/>
            </a:ln>
          </p:spPr>
          <p:txBody>
            <a:bodyPr/>
            <a:lstStyle/>
            <a:p>
              <a:endParaRPr lang="en-US"/>
            </a:p>
          </p:txBody>
        </p:sp>
        <p:sp>
          <p:nvSpPr>
            <p:cNvPr id="16" name="TextBox 16"/>
            <p:cNvSpPr txBox="1"/>
            <p:nvPr/>
          </p:nvSpPr>
          <p:spPr>
            <a:xfrm>
              <a:off x="88900" y="-38100"/>
              <a:ext cx="755368" cy="210864"/>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12567299" y="9107700"/>
            <a:ext cx="3086100" cy="3086100"/>
            <a:chOff x="0" y="0"/>
            <a:chExt cx="812800" cy="812800"/>
          </a:xfrm>
        </p:grpSpPr>
        <p:sp>
          <p:nvSpPr>
            <p:cNvPr id="19" name="Freeform 19"/>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A0DEF1"/>
            </a:solidFill>
          </p:spPr>
          <p:txBody>
            <a:bodyPr/>
            <a:lstStyle/>
            <a:p>
              <a:endParaRPr lang="en-US"/>
            </a:p>
          </p:txBody>
        </p:sp>
        <p:sp>
          <p:nvSpPr>
            <p:cNvPr id="20" name="TextBox 20"/>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5400000" flipH="1">
            <a:off x="-1147432" y="5591379"/>
            <a:ext cx="6419485" cy="4943004"/>
          </a:xfrm>
          <a:custGeom>
            <a:avLst/>
            <a:gdLst/>
            <a:ahLst/>
            <a:cxnLst/>
            <a:rect l="l" t="t" r="r" b="b"/>
            <a:pathLst>
              <a:path w="6419485" h="4943004">
                <a:moveTo>
                  <a:pt x="6419485" y="0"/>
                </a:moveTo>
                <a:lnTo>
                  <a:pt x="0" y="0"/>
                </a:lnTo>
                <a:lnTo>
                  <a:pt x="0" y="4943004"/>
                </a:lnTo>
                <a:lnTo>
                  <a:pt x="6419485" y="4943004"/>
                </a:lnTo>
                <a:lnTo>
                  <a:pt x="6419485"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5400000" flipH="1">
            <a:off x="13424411" y="193168"/>
            <a:ext cx="6419485" cy="4943004"/>
          </a:xfrm>
          <a:custGeom>
            <a:avLst/>
            <a:gdLst/>
            <a:ahLst/>
            <a:cxnLst/>
            <a:rect l="l" t="t" r="r" b="b"/>
            <a:pathLst>
              <a:path w="6419485" h="4943004">
                <a:moveTo>
                  <a:pt x="6419486" y="0"/>
                </a:moveTo>
                <a:lnTo>
                  <a:pt x="0" y="0"/>
                </a:lnTo>
                <a:lnTo>
                  <a:pt x="0" y="4943004"/>
                </a:lnTo>
                <a:lnTo>
                  <a:pt x="6419486" y="4943004"/>
                </a:lnTo>
                <a:lnTo>
                  <a:pt x="641948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2062311" y="830991"/>
            <a:ext cx="14163379" cy="2228273"/>
            <a:chOff x="0" y="0"/>
            <a:chExt cx="1406886" cy="221340"/>
          </a:xfrm>
        </p:grpSpPr>
        <p:sp>
          <p:nvSpPr>
            <p:cNvPr id="5" name="Freeform 5"/>
            <p:cNvSpPr/>
            <p:nvPr/>
          </p:nvSpPr>
          <p:spPr>
            <a:xfrm>
              <a:off x="0" y="0"/>
              <a:ext cx="1406886" cy="221340"/>
            </a:xfrm>
            <a:custGeom>
              <a:avLst/>
              <a:gdLst/>
              <a:ahLst/>
              <a:cxnLst/>
              <a:rect l="l" t="t" r="r" b="b"/>
              <a:pathLst>
                <a:path w="1406886" h="221340">
                  <a:moveTo>
                    <a:pt x="1406886" y="0"/>
                  </a:moveTo>
                  <a:lnTo>
                    <a:pt x="0" y="0"/>
                  </a:lnTo>
                  <a:lnTo>
                    <a:pt x="101600" y="110670"/>
                  </a:lnTo>
                  <a:lnTo>
                    <a:pt x="0" y="221340"/>
                  </a:lnTo>
                  <a:lnTo>
                    <a:pt x="1406886" y="221340"/>
                  </a:lnTo>
                  <a:lnTo>
                    <a:pt x="1305286" y="110670"/>
                  </a:lnTo>
                  <a:lnTo>
                    <a:pt x="1406886" y="0"/>
                  </a:lnTo>
                  <a:close/>
                </a:path>
              </a:pathLst>
            </a:custGeom>
            <a:solidFill>
              <a:srgbClr val="FD329E"/>
            </a:solidFill>
            <a:ln w="38100" cap="sq">
              <a:solidFill>
                <a:srgbClr val="FD329E"/>
              </a:solidFill>
              <a:prstDash val="solid"/>
              <a:miter/>
            </a:ln>
          </p:spPr>
          <p:txBody>
            <a:bodyPr/>
            <a:lstStyle/>
            <a:p>
              <a:endParaRPr lang="en-US"/>
            </a:p>
          </p:txBody>
        </p:sp>
        <p:sp>
          <p:nvSpPr>
            <p:cNvPr id="6" name="TextBox 6"/>
            <p:cNvSpPr txBox="1"/>
            <p:nvPr/>
          </p:nvSpPr>
          <p:spPr>
            <a:xfrm>
              <a:off x="88900" y="-38100"/>
              <a:ext cx="1229086" cy="259440"/>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a:off x="9362869" y="3059263"/>
            <a:ext cx="4901850" cy="5091888"/>
          </a:xfrm>
          <a:custGeom>
            <a:avLst/>
            <a:gdLst/>
            <a:ahLst/>
            <a:cxnLst/>
            <a:rect l="l" t="t" r="r" b="b"/>
            <a:pathLst>
              <a:path w="4901850" h="5091888">
                <a:moveTo>
                  <a:pt x="0" y="0"/>
                </a:moveTo>
                <a:lnTo>
                  <a:pt x="4901850" y="0"/>
                </a:lnTo>
                <a:lnTo>
                  <a:pt x="4901850" y="5091888"/>
                </a:lnTo>
                <a:lnTo>
                  <a:pt x="0" y="5091888"/>
                </a:lnTo>
                <a:lnTo>
                  <a:pt x="0" y="0"/>
                </a:lnTo>
                <a:close/>
              </a:path>
            </a:pathLst>
          </a:custGeom>
          <a:blipFill>
            <a:blip r:embed="rId3"/>
            <a:stretch>
              <a:fillRect/>
            </a:stretch>
          </a:blipFill>
        </p:spPr>
        <p:txBody>
          <a:bodyPr/>
          <a:lstStyle/>
          <a:p>
            <a:endParaRPr lang="en-US"/>
          </a:p>
        </p:txBody>
      </p:sp>
      <p:sp>
        <p:nvSpPr>
          <p:cNvPr id="8" name="Freeform 8"/>
          <p:cNvSpPr/>
          <p:nvPr/>
        </p:nvSpPr>
        <p:spPr>
          <a:xfrm>
            <a:off x="4023281" y="3667381"/>
            <a:ext cx="4819584" cy="4819584"/>
          </a:xfrm>
          <a:custGeom>
            <a:avLst/>
            <a:gdLst/>
            <a:ahLst/>
            <a:cxnLst/>
            <a:rect l="l" t="t" r="r" b="b"/>
            <a:pathLst>
              <a:path w="4819584" h="4819584">
                <a:moveTo>
                  <a:pt x="0" y="0"/>
                </a:moveTo>
                <a:lnTo>
                  <a:pt x="4819584" y="0"/>
                </a:lnTo>
                <a:lnTo>
                  <a:pt x="4819584" y="4819584"/>
                </a:lnTo>
                <a:lnTo>
                  <a:pt x="0" y="4819584"/>
                </a:lnTo>
                <a:lnTo>
                  <a:pt x="0" y="0"/>
                </a:lnTo>
                <a:close/>
              </a:path>
            </a:pathLst>
          </a:custGeom>
          <a:blipFill>
            <a:blip r:embed="rId4"/>
            <a:stretch>
              <a:fillRect/>
            </a:stretch>
          </a:blipFill>
        </p:spPr>
        <p:txBody>
          <a:bodyPr/>
          <a:lstStyle/>
          <a:p>
            <a:endParaRPr lang="en-US"/>
          </a:p>
        </p:txBody>
      </p:sp>
      <p:sp>
        <p:nvSpPr>
          <p:cNvPr id="9" name="TextBox 9"/>
          <p:cNvSpPr txBox="1"/>
          <p:nvPr/>
        </p:nvSpPr>
        <p:spPr>
          <a:xfrm>
            <a:off x="3110620" y="1666036"/>
            <a:ext cx="12066761" cy="650004"/>
          </a:xfrm>
          <a:prstGeom prst="rect">
            <a:avLst/>
          </a:prstGeom>
        </p:spPr>
        <p:txBody>
          <a:bodyPr lIns="0" tIns="0" rIns="0" bIns="0" rtlCol="0" anchor="t">
            <a:spAutoFit/>
          </a:bodyPr>
          <a:lstStyle/>
          <a:p>
            <a:pPr algn="ctr">
              <a:lnSpc>
                <a:spcPts val="4712"/>
              </a:lnSpc>
            </a:pPr>
            <a:r>
              <a:rPr lang="en-US" sz="5067" dirty="0">
                <a:solidFill>
                  <a:srgbClr val="000000"/>
                </a:solidFill>
                <a:latin typeface="Girl Scout 2"/>
                <a:ea typeface="Girl Scout 2"/>
                <a:cs typeface="Girl Scout 2"/>
                <a:sym typeface="Girl Scout 2"/>
              </a:rPr>
              <a:t>FALL PROGRAMMING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5400000" flipH="1">
            <a:off x="-1147432" y="5591379"/>
            <a:ext cx="6419485" cy="4943004"/>
          </a:xfrm>
          <a:custGeom>
            <a:avLst/>
            <a:gdLst/>
            <a:ahLst/>
            <a:cxnLst/>
            <a:rect l="l" t="t" r="r" b="b"/>
            <a:pathLst>
              <a:path w="6419485" h="4943004">
                <a:moveTo>
                  <a:pt x="6419485" y="0"/>
                </a:moveTo>
                <a:lnTo>
                  <a:pt x="0" y="0"/>
                </a:lnTo>
                <a:lnTo>
                  <a:pt x="0" y="4943004"/>
                </a:lnTo>
                <a:lnTo>
                  <a:pt x="6419485" y="4943004"/>
                </a:lnTo>
                <a:lnTo>
                  <a:pt x="6419485"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 name="Group 3"/>
          <p:cNvGrpSpPr/>
          <p:nvPr/>
        </p:nvGrpSpPr>
        <p:grpSpPr>
          <a:xfrm>
            <a:off x="1653846" y="3790668"/>
            <a:ext cx="14980308" cy="8544427"/>
            <a:chOff x="0" y="0"/>
            <a:chExt cx="3767785" cy="2149059"/>
          </a:xfrm>
        </p:grpSpPr>
        <p:sp>
          <p:nvSpPr>
            <p:cNvPr id="4" name="Freeform 4"/>
            <p:cNvSpPr/>
            <p:nvPr/>
          </p:nvSpPr>
          <p:spPr>
            <a:xfrm>
              <a:off x="0" y="0"/>
              <a:ext cx="3767785" cy="2149059"/>
            </a:xfrm>
            <a:custGeom>
              <a:avLst/>
              <a:gdLst/>
              <a:ahLst/>
              <a:cxnLst/>
              <a:rect l="l" t="t" r="r" b="b"/>
              <a:pathLst>
                <a:path w="3767785" h="2149059">
                  <a:moveTo>
                    <a:pt x="26357" y="0"/>
                  </a:moveTo>
                  <a:lnTo>
                    <a:pt x="3741427" y="0"/>
                  </a:lnTo>
                  <a:cubicBezTo>
                    <a:pt x="3748418" y="0"/>
                    <a:pt x="3755122" y="2777"/>
                    <a:pt x="3760065" y="7720"/>
                  </a:cubicBezTo>
                  <a:cubicBezTo>
                    <a:pt x="3765008" y="12663"/>
                    <a:pt x="3767785" y="19367"/>
                    <a:pt x="3767785" y="26357"/>
                  </a:cubicBezTo>
                  <a:lnTo>
                    <a:pt x="3767785" y="2122701"/>
                  </a:lnTo>
                  <a:cubicBezTo>
                    <a:pt x="3767785" y="2137258"/>
                    <a:pt x="3755984" y="2149059"/>
                    <a:pt x="3741427" y="2149059"/>
                  </a:cubicBezTo>
                  <a:lnTo>
                    <a:pt x="26357" y="2149059"/>
                  </a:lnTo>
                  <a:cubicBezTo>
                    <a:pt x="19367" y="2149059"/>
                    <a:pt x="12663" y="2146282"/>
                    <a:pt x="7720" y="2141339"/>
                  </a:cubicBezTo>
                  <a:cubicBezTo>
                    <a:pt x="2777" y="2136396"/>
                    <a:pt x="0" y="2129692"/>
                    <a:pt x="0" y="2122701"/>
                  </a:cubicBezTo>
                  <a:lnTo>
                    <a:pt x="0" y="26357"/>
                  </a:lnTo>
                  <a:cubicBezTo>
                    <a:pt x="0" y="19367"/>
                    <a:pt x="2777" y="12663"/>
                    <a:pt x="7720" y="7720"/>
                  </a:cubicBezTo>
                  <a:cubicBezTo>
                    <a:pt x="12663" y="2777"/>
                    <a:pt x="19367" y="0"/>
                    <a:pt x="26357" y="0"/>
                  </a:cubicBezTo>
                  <a:close/>
                </a:path>
              </a:pathLst>
            </a:custGeom>
            <a:solidFill>
              <a:srgbClr val="5C1F8B"/>
            </a:solidFill>
            <a:ln w="38100" cap="rnd">
              <a:solidFill>
                <a:srgbClr val="5C1F8B"/>
              </a:solidFill>
              <a:prstDash val="solid"/>
              <a:round/>
            </a:ln>
          </p:spPr>
          <p:txBody>
            <a:bodyPr/>
            <a:lstStyle/>
            <a:p>
              <a:endParaRPr lang="en-US"/>
            </a:p>
          </p:txBody>
        </p:sp>
        <p:sp>
          <p:nvSpPr>
            <p:cNvPr id="5" name="TextBox 5"/>
            <p:cNvSpPr txBox="1"/>
            <p:nvPr/>
          </p:nvSpPr>
          <p:spPr>
            <a:xfrm>
              <a:off x="0" y="-38100"/>
              <a:ext cx="3767785" cy="2187159"/>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5400000" flipH="1">
            <a:off x="13424411" y="193168"/>
            <a:ext cx="6419485" cy="4943004"/>
          </a:xfrm>
          <a:custGeom>
            <a:avLst/>
            <a:gdLst/>
            <a:ahLst/>
            <a:cxnLst/>
            <a:rect l="l" t="t" r="r" b="b"/>
            <a:pathLst>
              <a:path w="6419485" h="4943004">
                <a:moveTo>
                  <a:pt x="6419486" y="0"/>
                </a:moveTo>
                <a:lnTo>
                  <a:pt x="0" y="0"/>
                </a:lnTo>
                <a:lnTo>
                  <a:pt x="0" y="4943004"/>
                </a:lnTo>
                <a:lnTo>
                  <a:pt x="6419486" y="4943004"/>
                </a:lnTo>
                <a:lnTo>
                  <a:pt x="641948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7" name="Group 7"/>
          <p:cNvGrpSpPr/>
          <p:nvPr/>
        </p:nvGrpSpPr>
        <p:grpSpPr>
          <a:xfrm>
            <a:off x="1905000" y="1031160"/>
            <a:ext cx="14163379" cy="2228273"/>
            <a:chOff x="0" y="0"/>
            <a:chExt cx="1406886" cy="221340"/>
          </a:xfrm>
        </p:grpSpPr>
        <p:sp>
          <p:nvSpPr>
            <p:cNvPr id="8" name="Freeform 8"/>
            <p:cNvSpPr/>
            <p:nvPr/>
          </p:nvSpPr>
          <p:spPr>
            <a:xfrm>
              <a:off x="0" y="0"/>
              <a:ext cx="1406886" cy="221340"/>
            </a:xfrm>
            <a:custGeom>
              <a:avLst/>
              <a:gdLst/>
              <a:ahLst/>
              <a:cxnLst/>
              <a:rect l="l" t="t" r="r" b="b"/>
              <a:pathLst>
                <a:path w="1406886" h="221340">
                  <a:moveTo>
                    <a:pt x="1406886" y="0"/>
                  </a:moveTo>
                  <a:lnTo>
                    <a:pt x="0" y="0"/>
                  </a:lnTo>
                  <a:lnTo>
                    <a:pt x="101600" y="110670"/>
                  </a:lnTo>
                  <a:lnTo>
                    <a:pt x="0" y="221340"/>
                  </a:lnTo>
                  <a:lnTo>
                    <a:pt x="1406886" y="221340"/>
                  </a:lnTo>
                  <a:lnTo>
                    <a:pt x="1305286" y="110670"/>
                  </a:lnTo>
                  <a:lnTo>
                    <a:pt x="1406886" y="0"/>
                  </a:lnTo>
                  <a:close/>
                </a:path>
              </a:pathLst>
            </a:custGeom>
            <a:solidFill>
              <a:srgbClr val="FD329E"/>
            </a:solidFill>
            <a:ln w="38100" cap="sq">
              <a:solidFill>
                <a:srgbClr val="FD329E"/>
              </a:solidFill>
              <a:prstDash val="solid"/>
              <a:miter/>
            </a:ln>
          </p:spPr>
          <p:txBody>
            <a:bodyPr/>
            <a:lstStyle/>
            <a:p>
              <a:endParaRPr lang="en-US" dirty="0"/>
            </a:p>
          </p:txBody>
        </p:sp>
        <p:sp>
          <p:nvSpPr>
            <p:cNvPr id="9" name="TextBox 9"/>
            <p:cNvSpPr txBox="1"/>
            <p:nvPr/>
          </p:nvSpPr>
          <p:spPr>
            <a:xfrm>
              <a:off x="88900" y="-38100"/>
              <a:ext cx="1229086" cy="259440"/>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2057400" y="4348745"/>
            <a:ext cx="14325599" cy="6855788"/>
          </a:xfrm>
          <a:prstGeom prst="rect">
            <a:avLst/>
          </a:prstGeom>
        </p:spPr>
        <p:txBody>
          <a:bodyPr wrap="square" lIns="0" tIns="0" rIns="0" bIns="0" rtlCol="0" anchor="t">
            <a:spAutoFit/>
          </a:bodyPr>
          <a:lstStyle/>
          <a:p>
            <a:pPr algn="ctr">
              <a:lnSpc>
                <a:spcPts val="3235"/>
              </a:lnSpc>
            </a:pPr>
            <a:r>
              <a:rPr lang="en-US" sz="3478" dirty="0">
                <a:solidFill>
                  <a:srgbClr val="FFFFFF"/>
                </a:solidFill>
                <a:latin typeface="Girl Scout 1"/>
                <a:ea typeface="Girl Scout 1"/>
                <a:cs typeface="Girl Scout 1"/>
                <a:sym typeface="Girl Scout 1"/>
              </a:rPr>
              <a:t>October 23-25, 2026</a:t>
            </a:r>
          </a:p>
          <a:p>
            <a:pPr algn="ctr">
              <a:lnSpc>
                <a:spcPts val="3235"/>
              </a:lnSpc>
            </a:pPr>
            <a:r>
              <a:rPr lang="en-US" sz="3478" dirty="0">
                <a:solidFill>
                  <a:srgbClr val="FFFFFF"/>
                </a:solidFill>
                <a:latin typeface="Girl Scout 1"/>
                <a:ea typeface="Girl Scout 1"/>
                <a:cs typeface="Girl Scout 1"/>
                <a:sym typeface="Girl Scout 1"/>
              </a:rPr>
              <a:t>$75/per person</a:t>
            </a:r>
          </a:p>
          <a:p>
            <a:r>
              <a:rPr lang="en-US" sz="2400" b="1" dirty="0">
                <a:solidFill>
                  <a:schemeClr val="bg1"/>
                </a:solidFill>
                <a:latin typeface="Girl Scout 1" panose="020B0604020202020204" charset="0"/>
              </a:rPr>
              <a:t>Location: Camp Pisgah (Brevard)</a:t>
            </a:r>
            <a:endParaRPr lang="en-US" sz="2400" dirty="0">
              <a:solidFill>
                <a:schemeClr val="bg1"/>
              </a:solidFill>
              <a:latin typeface="Girl Scout 1" panose="020B0604020202020204" charset="0"/>
            </a:endParaRPr>
          </a:p>
          <a:p>
            <a:r>
              <a:rPr lang="en-US" sz="2400" dirty="0">
                <a:solidFill>
                  <a:schemeClr val="bg1"/>
                </a:solidFill>
                <a:latin typeface="Girl Scout 1" panose="020B0604020202020204" charset="0"/>
              </a:rPr>
              <a:t>Join us for "A Weekend of Wonder and Whimsy"- a council-wide campout bringing together Girl Scout troops and families from across the region for an unforgettable weekend. Come out to Camp Pisgah October 23-25 for magical activities, from playful Quidditch matches to traditional camp experiences, all designed to spark imagination and connection. As the sun sets, enjoy the Great Hall Gala, an enchanting ball under the stars. It's a one-of-a-kind gathering filled with fun, friendship and a touch of magic for all ages. Our exclusive Council-Wide Campout patch is included in registration!</a:t>
            </a:r>
          </a:p>
          <a:p>
            <a:r>
              <a:rPr lang="en-US" sz="2400" dirty="0">
                <a:solidFill>
                  <a:schemeClr val="bg1"/>
                </a:solidFill>
                <a:latin typeface="Girl Scout 1" panose="020B0604020202020204" charset="0"/>
              </a:rPr>
              <a:t>Meals on Saturday and Sunday will be provided! Lodging assignments and packing lists will be shared before the event.</a:t>
            </a:r>
          </a:p>
          <a:p>
            <a:r>
              <a:rPr lang="en-US" sz="2400" b="1" dirty="0">
                <a:solidFill>
                  <a:schemeClr val="bg1"/>
                </a:solidFill>
                <a:latin typeface="Girl Scout 1" panose="020B0604020202020204" charset="0"/>
              </a:rPr>
              <a:t>Note: </a:t>
            </a:r>
            <a:r>
              <a:rPr lang="en-US" sz="2400" dirty="0">
                <a:solidFill>
                  <a:schemeClr val="bg1"/>
                </a:solidFill>
                <a:latin typeface="Girl Scout 1" panose="020B0604020202020204" charset="0"/>
              </a:rPr>
              <a:t>Please provide accessibility, mobility information and if you have a preferred name in the provided "Special Circumstances" section during registration.</a:t>
            </a:r>
          </a:p>
          <a:p>
            <a:r>
              <a:rPr lang="en-US" sz="2400" b="1" dirty="0">
                <a:solidFill>
                  <a:schemeClr val="bg1"/>
                </a:solidFill>
                <a:latin typeface="Girl Scout 1" panose="020B0604020202020204" charset="0"/>
              </a:rPr>
              <a:t>Registration deadline: October 9, 2026</a:t>
            </a:r>
            <a:endParaRPr lang="en-US" sz="2400" dirty="0">
              <a:solidFill>
                <a:schemeClr val="bg1"/>
              </a:solidFill>
              <a:latin typeface="Girl Scout 1" panose="020B0604020202020204" charset="0"/>
            </a:endParaRPr>
          </a:p>
          <a:p>
            <a:pPr algn="ctr">
              <a:lnSpc>
                <a:spcPts val="3235"/>
              </a:lnSpc>
            </a:pPr>
            <a:endParaRPr lang="en-US" sz="3478" dirty="0">
              <a:solidFill>
                <a:srgbClr val="FFFFFF"/>
              </a:solidFill>
              <a:latin typeface="Girl Scout 1"/>
              <a:ea typeface="Girl Scout 1"/>
              <a:cs typeface="Girl Scout 1"/>
              <a:sym typeface="Girl Scout 1"/>
            </a:endParaRPr>
          </a:p>
          <a:p>
            <a:pPr algn="ctr">
              <a:lnSpc>
                <a:spcPts val="3235"/>
              </a:lnSpc>
            </a:pPr>
            <a:endParaRPr lang="en-US" sz="3478" dirty="0">
              <a:solidFill>
                <a:srgbClr val="FFFFFF"/>
              </a:solidFill>
              <a:latin typeface="Girl Scout 1"/>
              <a:ea typeface="Girl Scout 1"/>
              <a:cs typeface="Girl Scout 1"/>
              <a:sym typeface="Girl Scout 1"/>
            </a:endParaRPr>
          </a:p>
          <a:p>
            <a:pPr algn="ctr">
              <a:lnSpc>
                <a:spcPts val="3235"/>
              </a:lnSpc>
            </a:pPr>
            <a:endParaRPr lang="en-US" sz="3478" dirty="0">
              <a:solidFill>
                <a:srgbClr val="FFFFFF"/>
              </a:solidFill>
              <a:latin typeface="Girl Scout 1"/>
              <a:ea typeface="Girl Scout 1"/>
              <a:cs typeface="Girl Scout 1"/>
              <a:sym typeface="Girl Scout 1"/>
            </a:endParaRPr>
          </a:p>
        </p:txBody>
      </p:sp>
      <p:sp>
        <p:nvSpPr>
          <p:cNvPr id="11" name="TextBox 11"/>
          <p:cNvSpPr txBox="1"/>
          <p:nvPr/>
        </p:nvSpPr>
        <p:spPr>
          <a:xfrm>
            <a:off x="3106646" y="2069269"/>
            <a:ext cx="12066761" cy="462050"/>
          </a:xfrm>
          <a:prstGeom prst="rect">
            <a:avLst/>
          </a:prstGeom>
        </p:spPr>
        <p:txBody>
          <a:bodyPr lIns="0" tIns="0" rIns="0" bIns="0" rtlCol="0" anchor="t">
            <a:spAutoFit/>
          </a:bodyPr>
          <a:lstStyle/>
          <a:p>
            <a:pPr algn="ctr">
              <a:lnSpc>
                <a:spcPts val="3235"/>
              </a:lnSpc>
            </a:pPr>
            <a:r>
              <a:rPr lang="en-US" sz="5100" b="1" dirty="0">
                <a:latin typeface="Girl Scout 2" panose="020B0604020202020204" charset="0"/>
                <a:ea typeface="Girl Scout 1"/>
                <a:cs typeface="Girl Scout 1"/>
                <a:sym typeface="Girl Scout 1"/>
              </a:rPr>
              <a:t>COUNCIL-WIDE CAMPOUT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5400000" flipH="1">
            <a:off x="-1147432" y="5591379"/>
            <a:ext cx="6419485" cy="4943004"/>
          </a:xfrm>
          <a:custGeom>
            <a:avLst/>
            <a:gdLst/>
            <a:ahLst/>
            <a:cxnLst/>
            <a:rect l="l" t="t" r="r" b="b"/>
            <a:pathLst>
              <a:path w="6419485" h="4943004">
                <a:moveTo>
                  <a:pt x="6419485" y="0"/>
                </a:moveTo>
                <a:lnTo>
                  <a:pt x="0" y="0"/>
                </a:lnTo>
                <a:lnTo>
                  <a:pt x="0" y="4943004"/>
                </a:lnTo>
                <a:lnTo>
                  <a:pt x="6419485" y="4943004"/>
                </a:lnTo>
                <a:lnTo>
                  <a:pt x="6419485"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5400000" flipH="1">
            <a:off x="13424411" y="193168"/>
            <a:ext cx="6419485" cy="4943004"/>
          </a:xfrm>
          <a:custGeom>
            <a:avLst/>
            <a:gdLst/>
            <a:ahLst/>
            <a:cxnLst/>
            <a:rect l="l" t="t" r="r" b="b"/>
            <a:pathLst>
              <a:path w="6419485" h="4943004">
                <a:moveTo>
                  <a:pt x="6419486" y="0"/>
                </a:moveTo>
                <a:lnTo>
                  <a:pt x="0" y="0"/>
                </a:lnTo>
                <a:lnTo>
                  <a:pt x="0" y="4943004"/>
                </a:lnTo>
                <a:lnTo>
                  <a:pt x="6419486" y="4943004"/>
                </a:lnTo>
                <a:lnTo>
                  <a:pt x="641948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2062311" y="830991"/>
            <a:ext cx="14163379" cy="2228273"/>
            <a:chOff x="0" y="0"/>
            <a:chExt cx="1406886" cy="221340"/>
          </a:xfrm>
        </p:grpSpPr>
        <p:sp>
          <p:nvSpPr>
            <p:cNvPr id="5" name="Freeform 5"/>
            <p:cNvSpPr/>
            <p:nvPr/>
          </p:nvSpPr>
          <p:spPr>
            <a:xfrm>
              <a:off x="0" y="0"/>
              <a:ext cx="1406886" cy="221340"/>
            </a:xfrm>
            <a:custGeom>
              <a:avLst/>
              <a:gdLst/>
              <a:ahLst/>
              <a:cxnLst/>
              <a:rect l="l" t="t" r="r" b="b"/>
              <a:pathLst>
                <a:path w="1406886" h="221340">
                  <a:moveTo>
                    <a:pt x="1406886" y="0"/>
                  </a:moveTo>
                  <a:lnTo>
                    <a:pt x="0" y="0"/>
                  </a:lnTo>
                  <a:lnTo>
                    <a:pt x="101600" y="110670"/>
                  </a:lnTo>
                  <a:lnTo>
                    <a:pt x="0" y="221340"/>
                  </a:lnTo>
                  <a:lnTo>
                    <a:pt x="1406886" y="221340"/>
                  </a:lnTo>
                  <a:lnTo>
                    <a:pt x="1305286" y="110670"/>
                  </a:lnTo>
                  <a:lnTo>
                    <a:pt x="1406886" y="0"/>
                  </a:lnTo>
                  <a:close/>
                </a:path>
              </a:pathLst>
            </a:custGeom>
            <a:solidFill>
              <a:srgbClr val="FD329E"/>
            </a:solidFill>
            <a:ln w="38100" cap="sq">
              <a:solidFill>
                <a:srgbClr val="FD329E"/>
              </a:solidFill>
              <a:prstDash val="solid"/>
              <a:miter/>
            </a:ln>
          </p:spPr>
          <p:txBody>
            <a:bodyPr/>
            <a:lstStyle/>
            <a:p>
              <a:endParaRPr lang="en-US"/>
            </a:p>
          </p:txBody>
        </p:sp>
        <p:sp>
          <p:nvSpPr>
            <p:cNvPr id="6" name="TextBox 6"/>
            <p:cNvSpPr txBox="1"/>
            <p:nvPr/>
          </p:nvSpPr>
          <p:spPr>
            <a:xfrm>
              <a:off x="88900" y="-38100"/>
              <a:ext cx="1229086" cy="259440"/>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a:off x="2432029" y="3199941"/>
            <a:ext cx="10123048" cy="6374803"/>
          </a:xfrm>
          <a:custGeom>
            <a:avLst/>
            <a:gdLst/>
            <a:ahLst/>
            <a:cxnLst/>
            <a:rect l="l" t="t" r="r" b="b"/>
            <a:pathLst>
              <a:path w="10123048" h="6374803">
                <a:moveTo>
                  <a:pt x="0" y="0"/>
                </a:moveTo>
                <a:lnTo>
                  <a:pt x="10123048" y="0"/>
                </a:lnTo>
                <a:lnTo>
                  <a:pt x="10123048" y="6374803"/>
                </a:lnTo>
                <a:lnTo>
                  <a:pt x="0" y="6374803"/>
                </a:lnTo>
                <a:lnTo>
                  <a:pt x="0" y="0"/>
                </a:lnTo>
                <a:close/>
              </a:path>
            </a:pathLst>
          </a:custGeom>
          <a:blipFill>
            <a:blip r:embed="rId3"/>
            <a:stretch>
              <a:fillRect/>
            </a:stretch>
          </a:blipFill>
        </p:spPr>
        <p:txBody>
          <a:bodyPr/>
          <a:lstStyle/>
          <a:p>
            <a:endParaRPr lang="en-US"/>
          </a:p>
        </p:txBody>
      </p:sp>
      <p:sp>
        <p:nvSpPr>
          <p:cNvPr id="8" name="Freeform 8"/>
          <p:cNvSpPr/>
          <p:nvPr/>
        </p:nvSpPr>
        <p:spPr>
          <a:xfrm>
            <a:off x="12908558" y="3450356"/>
            <a:ext cx="4537644" cy="5873973"/>
          </a:xfrm>
          <a:custGeom>
            <a:avLst/>
            <a:gdLst/>
            <a:ahLst/>
            <a:cxnLst/>
            <a:rect l="l" t="t" r="r" b="b"/>
            <a:pathLst>
              <a:path w="4537644" h="5873973">
                <a:moveTo>
                  <a:pt x="0" y="0"/>
                </a:moveTo>
                <a:lnTo>
                  <a:pt x="4537644" y="0"/>
                </a:lnTo>
                <a:lnTo>
                  <a:pt x="4537644" y="5873973"/>
                </a:lnTo>
                <a:lnTo>
                  <a:pt x="0" y="5873973"/>
                </a:lnTo>
                <a:lnTo>
                  <a:pt x="0" y="0"/>
                </a:lnTo>
                <a:close/>
              </a:path>
            </a:pathLst>
          </a:custGeom>
          <a:blipFill>
            <a:blip r:embed="rId4"/>
            <a:stretch>
              <a:fillRect/>
            </a:stretch>
          </a:blipFill>
        </p:spPr>
        <p:txBody>
          <a:bodyPr/>
          <a:lstStyle/>
          <a:p>
            <a:endParaRPr lang="en-US"/>
          </a:p>
        </p:txBody>
      </p:sp>
      <p:sp>
        <p:nvSpPr>
          <p:cNvPr id="9" name="TextBox 9"/>
          <p:cNvSpPr txBox="1"/>
          <p:nvPr/>
        </p:nvSpPr>
        <p:spPr>
          <a:xfrm>
            <a:off x="3110620" y="1650986"/>
            <a:ext cx="12066761" cy="731156"/>
          </a:xfrm>
          <a:prstGeom prst="rect">
            <a:avLst/>
          </a:prstGeom>
        </p:spPr>
        <p:txBody>
          <a:bodyPr lIns="0" tIns="0" rIns="0" bIns="0" rtlCol="0" anchor="t">
            <a:spAutoFit/>
          </a:bodyPr>
          <a:lstStyle/>
          <a:p>
            <a:pPr algn="ctr">
              <a:lnSpc>
                <a:spcPts val="5363"/>
              </a:lnSpc>
            </a:pPr>
            <a:r>
              <a:rPr lang="en-US" sz="5767">
                <a:solidFill>
                  <a:srgbClr val="000000"/>
                </a:solidFill>
                <a:latin typeface="Girl Scout 2"/>
                <a:ea typeface="Girl Scout 2"/>
                <a:cs typeface="Girl Scout 2"/>
                <a:sym typeface="Girl Scout 2"/>
              </a:rPr>
              <a:t>RESERVATIONS ON CAMPLIFE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29965" y="-526375"/>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573423" y="6071367"/>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1945127"/>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7818"/>
            </a:solidFill>
            <a:ln w="38100" cap="rnd">
              <a:solidFill>
                <a:srgbClr val="FF7818"/>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80418"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5C1F8B"/>
            </a:solidFill>
            <a:ln w="38100" cap="sq">
              <a:solidFill>
                <a:srgbClr val="5C1F8B"/>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5909547" y="2746950"/>
            <a:ext cx="6468907" cy="3665714"/>
            <a:chOff x="0" y="0"/>
            <a:chExt cx="14149140" cy="8017846"/>
          </a:xfrm>
        </p:grpSpPr>
        <p:sp>
          <p:nvSpPr>
            <p:cNvPr id="11" name="Freeform 11"/>
            <p:cNvSpPr/>
            <p:nvPr/>
          </p:nvSpPr>
          <p:spPr>
            <a:xfrm>
              <a:off x="0" y="0"/>
              <a:ext cx="14149197" cy="8017891"/>
            </a:xfrm>
            <a:custGeom>
              <a:avLst/>
              <a:gdLst/>
              <a:ahLst/>
              <a:cxnLst/>
              <a:rect l="l" t="t" r="r" b="b"/>
              <a:pathLst>
                <a:path w="14149197" h="8017891">
                  <a:moveTo>
                    <a:pt x="0" y="0"/>
                  </a:moveTo>
                  <a:lnTo>
                    <a:pt x="14149197" y="0"/>
                  </a:lnTo>
                  <a:lnTo>
                    <a:pt x="14149197" y="8017891"/>
                  </a:lnTo>
                  <a:lnTo>
                    <a:pt x="0" y="8017891"/>
                  </a:lnTo>
                  <a:lnTo>
                    <a:pt x="0" y="0"/>
                  </a:lnTo>
                  <a:close/>
                </a:path>
              </a:pathLst>
            </a:custGeom>
            <a:blipFill>
              <a:blip r:embed="rId3"/>
              <a:stretch>
                <a:fillRect/>
              </a:stretch>
            </a:blipFill>
          </p:spPr>
          <p:txBody>
            <a:bodyPr/>
            <a:lstStyle/>
            <a:p>
              <a:endParaRPr lang="en-US"/>
            </a:p>
          </p:txBody>
        </p:sp>
      </p:grpSp>
      <p:sp>
        <p:nvSpPr>
          <p:cNvPr id="12" name="Freeform 12"/>
          <p:cNvSpPr/>
          <p:nvPr/>
        </p:nvSpPr>
        <p:spPr>
          <a:xfrm>
            <a:off x="1670639" y="4759273"/>
            <a:ext cx="3960460" cy="3633251"/>
          </a:xfrm>
          <a:custGeom>
            <a:avLst/>
            <a:gdLst/>
            <a:ahLst/>
            <a:cxnLst/>
            <a:rect l="l" t="t" r="r" b="b"/>
            <a:pathLst>
              <a:path w="3960460" h="3633251">
                <a:moveTo>
                  <a:pt x="0" y="0"/>
                </a:moveTo>
                <a:lnTo>
                  <a:pt x="3960460" y="0"/>
                </a:lnTo>
                <a:lnTo>
                  <a:pt x="3960460" y="3633251"/>
                </a:lnTo>
                <a:lnTo>
                  <a:pt x="0" y="3633251"/>
                </a:lnTo>
                <a:lnTo>
                  <a:pt x="0" y="0"/>
                </a:lnTo>
                <a:close/>
              </a:path>
            </a:pathLst>
          </a:custGeom>
          <a:blipFill>
            <a:blip r:embed="rId4"/>
            <a:stretch>
              <a:fillRect t="-31702" b="-13639"/>
            </a:stretch>
          </a:blipFill>
        </p:spPr>
        <p:txBody>
          <a:bodyPr/>
          <a:lstStyle/>
          <a:p>
            <a:endParaRPr lang="en-US"/>
          </a:p>
        </p:txBody>
      </p:sp>
      <p:sp>
        <p:nvSpPr>
          <p:cNvPr id="13" name="Freeform 13"/>
          <p:cNvSpPr/>
          <p:nvPr/>
        </p:nvSpPr>
        <p:spPr>
          <a:xfrm>
            <a:off x="12709873" y="4759273"/>
            <a:ext cx="3960460" cy="3633251"/>
          </a:xfrm>
          <a:custGeom>
            <a:avLst/>
            <a:gdLst/>
            <a:ahLst/>
            <a:cxnLst/>
            <a:rect l="l" t="t" r="r" b="b"/>
            <a:pathLst>
              <a:path w="3960460" h="3633251">
                <a:moveTo>
                  <a:pt x="0" y="0"/>
                </a:moveTo>
                <a:lnTo>
                  <a:pt x="3960460" y="0"/>
                </a:lnTo>
                <a:lnTo>
                  <a:pt x="3960460" y="3633251"/>
                </a:lnTo>
                <a:lnTo>
                  <a:pt x="0" y="3633251"/>
                </a:lnTo>
                <a:lnTo>
                  <a:pt x="0" y="0"/>
                </a:lnTo>
                <a:close/>
              </a:path>
            </a:pathLst>
          </a:custGeom>
          <a:blipFill>
            <a:blip r:embed="rId5"/>
            <a:stretch>
              <a:fillRect l="-29767" t="-76972" r="-31149" b="-56905"/>
            </a:stretch>
          </a:blipFill>
        </p:spPr>
        <p:txBody>
          <a:bodyPr/>
          <a:lstStyle/>
          <a:p>
            <a:endParaRPr lang="en-US"/>
          </a:p>
        </p:txBody>
      </p:sp>
      <p:sp>
        <p:nvSpPr>
          <p:cNvPr id="14" name="TextBox 14"/>
          <p:cNvSpPr txBox="1"/>
          <p:nvPr/>
        </p:nvSpPr>
        <p:spPr>
          <a:xfrm>
            <a:off x="3110620" y="1605085"/>
            <a:ext cx="12066761" cy="832485"/>
          </a:xfrm>
          <a:prstGeom prst="rect">
            <a:avLst/>
          </a:prstGeom>
        </p:spPr>
        <p:txBody>
          <a:bodyPr lIns="0" tIns="0" rIns="0" bIns="0" rtlCol="0" anchor="t">
            <a:spAutoFit/>
          </a:bodyPr>
          <a:lstStyle/>
          <a:p>
            <a:pPr algn="ctr">
              <a:lnSpc>
                <a:spcPts val="6045"/>
              </a:lnSpc>
            </a:pPr>
            <a:r>
              <a:rPr lang="en-US" sz="6500">
                <a:solidFill>
                  <a:srgbClr val="FFFFFF"/>
                </a:solidFill>
                <a:latin typeface="Girl Scout 2"/>
                <a:ea typeface="Girl Scout 2"/>
                <a:cs typeface="Girl Scout 2"/>
                <a:sym typeface="Girl Scout 2"/>
              </a:rPr>
              <a:t>MARKETING UPDATES</a:t>
            </a:r>
          </a:p>
        </p:txBody>
      </p:sp>
      <p:sp>
        <p:nvSpPr>
          <p:cNvPr id="15" name="TextBox 15"/>
          <p:cNvSpPr txBox="1"/>
          <p:nvPr/>
        </p:nvSpPr>
        <p:spPr>
          <a:xfrm>
            <a:off x="5605882" y="6355514"/>
            <a:ext cx="7076237" cy="2667323"/>
          </a:xfrm>
          <a:prstGeom prst="rect">
            <a:avLst/>
          </a:prstGeom>
        </p:spPr>
        <p:txBody>
          <a:bodyPr lIns="0" tIns="0" rIns="0" bIns="0" rtlCol="0" anchor="t">
            <a:spAutoFit/>
          </a:bodyPr>
          <a:lstStyle/>
          <a:p>
            <a:pPr algn="ctr">
              <a:lnSpc>
                <a:spcPts val="3027"/>
              </a:lnSpc>
            </a:pPr>
            <a:r>
              <a:rPr lang="en-US" sz="2150">
                <a:solidFill>
                  <a:srgbClr val="000000"/>
                </a:solidFill>
                <a:latin typeface="Girl Scout 2"/>
                <a:ea typeface="Girl Scout 2"/>
                <a:cs typeface="Girl Scout 2"/>
                <a:sym typeface="Girl Scout 2"/>
              </a:rPr>
              <a:t>JOIN MEDIA GIRLS!</a:t>
            </a:r>
          </a:p>
          <a:p>
            <a:pPr algn="ctr">
              <a:lnSpc>
                <a:spcPts val="3027"/>
              </a:lnSpc>
            </a:pPr>
            <a:r>
              <a:rPr lang="en-US" sz="2150">
                <a:solidFill>
                  <a:srgbClr val="000000"/>
                </a:solidFill>
                <a:latin typeface="Girl Scout 1"/>
                <a:ea typeface="Girl Scout 1"/>
                <a:cs typeface="Girl Scout 1"/>
                <a:sym typeface="Girl Scout 1"/>
              </a:rPr>
              <a:t>For all GSCP2P Girl Scouts grades K-12!</a:t>
            </a:r>
          </a:p>
          <a:p>
            <a:pPr algn="ctr">
              <a:lnSpc>
                <a:spcPts val="3027"/>
              </a:lnSpc>
            </a:pPr>
            <a:r>
              <a:rPr lang="en-US" sz="2150">
                <a:solidFill>
                  <a:srgbClr val="000000"/>
                </a:solidFill>
                <a:latin typeface="Girl Scout 1"/>
                <a:ea typeface="Girl Scout 1"/>
                <a:cs typeface="Girl Scout 1"/>
                <a:sym typeface="Girl Scout 1"/>
              </a:rPr>
              <a:t>Write for our blog, create social media content, take photos at events </a:t>
            </a:r>
          </a:p>
          <a:p>
            <a:pPr algn="ctr">
              <a:lnSpc>
                <a:spcPts val="3027"/>
              </a:lnSpc>
            </a:pPr>
            <a:r>
              <a:rPr lang="en-US" sz="2150">
                <a:solidFill>
                  <a:srgbClr val="000000"/>
                </a:solidFill>
                <a:latin typeface="Girl Scout 1"/>
                <a:ea typeface="Girl Scout 1"/>
                <a:cs typeface="Girl Scout 1"/>
                <a:sym typeface="Girl Scout 1"/>
              </a:rPr>
              <a:t>and participate in television, print and radio interviews.</a:t>
            </a:r>
          </a:p>
          <a:p>
            <a:pPr algn="ctr">
              <a:lnSpc>
                <a:spcPts val="3027"/>
              </a:lnSpc>
            </a:pPr>
            <a:r>
              <a:rPr lang="en-US" sz="2150" i="1">
                <a:solidFill>
                  <a:srgbClr val="000000"/>
                </a:solidFill>
                <a:latin typeface="Girl Scout 1"/>
                <a:ea typeface="Girl Scout 1"/>
                <a:cs typeface="Girl Scout 1"/>
                <a:sym typeface="Girl Scout 1"/>
              </a:rPr>
              <a:t>Applications close on Monday, September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29965" y="-526375"/>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573423" y="6071367"/>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1945127"/>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7818"/>
            </a:solidFill>
            <a:ln w="38100" cap="rnd">
              <a:solidFill>
                <a:srgbClr val="FF7818"/>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80418"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5C1F8B"/>
            </a:solidFill>
            <a:ln w="38100" cap="sq">
              <a:solidFill>
                <a:srgbClr val="5C1F8B"/>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Freeform 10"/>
          <p:cNvSpPr/>
          <p:nvPr/>
        </p:nvSpPr>
        <p:spPr>
          <a:xfrm>
            <a:off x="1714270" y="4833043"/>
            <a:ext cx="14859459" cy="2229198"/>
          </a:xfrm>
          <a:custGeom>
            <a:avLst/>
            <a:gdLst/>
            <a:ahLst/>
            <a:cxnLst/>
            <a:rect l="l" t="t" r="r" b="b"/>
            <a:pathLst>
              <a:path w="14859459" h="2229198">
                <a:moveTo>
                  <a:pt x="0" y="0"/>
                </a:moveTo>
                <a:lnTo>
                  <a:pt x="14859460" y="0"/>
                </a:lnTo>
                <a:lnTo>
                  <a:pt x="14859460" y="2229198"/>
                </a:lnTo>
                <a:lnTo>
                  <a:pt x="0" y="2229198"/>
                </a:lnTo>
                <a:lnTo>
                  <a:pt x="0" y="0"/>
                </a:lnTo>
                <a:close/>
              </a:path>
            </a:pathLst>
          </a:custGeom>
          <a:blipFill>
            <a:blip r:embed="rId3"/>
            <a:stretch>
              <a:fillRect t="-14074" b="-61867"/>
            </a:stretch>
          </a:blipFill>
        </p:spPr>
        <p:txBody>
          <a:bodyPr/>
          <a:lstStyle/>
          <a:p>
            <a:endParaRPr lang="en-US"/>
          </a:p>
        </p:txBody>
      </p:sp>
      <p:sp>
        <p:nvSpPr>
          <p:cNvPr id="11" name="Freeform 11"/>
          <p:cNvSpPr/>
          <p:nvPr/>
        </p:nvSpPr>
        <p:spPr>
          <a:xfrm rot="3601827" flipV="1">
            <a:off x="15033465" y="4039896"/>
            <a:ext cx="1847171" cy="1015944"/>
          </a:xfrm>
          <a:custGeom>
            <a:avLst/>
            <a:gdLst/>
            <a:ahLst/>
            <a:cxnLst/>
            <a:rect l="l" t="t" r="r" b="b"/>
            <a:pathLst>
              <a:path w="1847171" h="1015944">
                <a:moveTo>
                  <a:pt x="0" y="1015944"/>
                </a:moveTo>
                <a:lnTo>
                  <a:pt x="1847171" y="1015944"/>
                </a:lnTo>
                <a:lnTo>
                  <a:pt x="1847171" y="0"/>
                </a:lnTo>
                <a:lnTo>
                  <a:pt x="0" y="0"/>
                </a:lnTo>
                <a:lnTo>
                  <a:pt x="0" y="1015944"/>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2" name="TextBox 12"/>
          <p:cNvSpPr txBox="1"/>
          <p:nvPr/>
        </p:nvSpPr>
        <p:spPr>
          <a:xfrm>
            <a:off x="3110620" y="1605085"/>
            <a:ext cx="12066761" cy="832485"/>
          </a:xfrm>
          <a:prstGeom prst="rect">
            <a:avLst/>
          </a:prstGeom>
        </p:spPr>
        <p:txBody>
          <a:bodyPr lIns="0" tIns="0" rIns="0" bIns="0" rtlCol="0" anchor="t">
            <a:spAutoFit/>
          </a:bodyPr>
          <a:lstStyle/>
          <a:p>
            <a:pPr algn="ctr">
              <a:lnSpc>
                <a:spcPts val="6045"/>
              </a:lnSpc>
            </a:pPr>
            <a:r>
              <a:rPr lang="en-US" sz="6500">
                <a:solidFill>
                  <a:srgbClr val="FFFFFF"/>
                </a:solidFill>
                <a:latin typeface="Girl Scout 2"/>
                <a:ea typeface="Girl Scout 2"/>
                <a:cs typeface="Girl Scout 2"/>
                <a:sym typeface="Girl Scout 2"/>
              </a:rPr>
              <a:t>MARKETING INTERNSHIP</a:t>
            </a:r>
          </a:p>
        </p:txBody>
      </p:sp>
      <p:sp>
        <p:nvSpPr>
          <p:cNvPr id="13" name="TextBox 13"/>
          <p:cNvSpPr txBox="1"/>
          <p:nvPr/>
        </p:nvSpPr>
        <p:spPr>
          <a:xfrm>
            <a:off x="1727329" y="3161722"/>
            <a:ext cx="14886581" cy="1106713"/>
          </a:xfrm>
          <a:prstGeom prst="rect">
            <a:avLst/>
          </a:prstGeom>
        </p:spPr>
        <p:txBody>
          <a:bodyPr lIns="0" tIns="0" rIns="0" bIns="0" rtlCol="0" anchor="t">
            <a:spAutoFit/>
          </a:bodyPr>
          <a:lstStyle/>
          <a:p>
            <a:pPr algn="ctr">
              <a:lnSpc>
                <a:spcPts val="4479"/>
              </a:lnSpc>
            </a:pPr>
            <a:r>
              <a:rPr lang="en-US" sz="3199" dirty="0">
                <a:solidFill>
                  <a:srgbClr val="000000"/>
                </a:solidFill>
                <a:latin typeface="Girl Scout 3"/>
                <a:ea typeface="Girl Scout 3"/>
                <a:cs typeface="Girl Scout 3"/>
                <a:sym typeface="Girl Scout 3"/>
              </a:rPr>
              <a:t>Our spring internship application is live on our website’s employment page!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29965" y="-526375"/>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573423" y="6071367"/>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1945127"/>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7818"/>
            </a:solidFill>
            <a:ln w="38100" cap="rnd">
              <a:solidFill>
                <a:srgbClr val="FF7818"/>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80418"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5C1F8B"/>
            </a:solidFill>
            <a:ln w="38100" cap="sq">
              <a:solidFill>
                <a:srgbClr val="5C1F8B"/>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1727329" y="2916369"/>
            <a:ext cx="14886581" cy="5960111"/>
          </a:xfrm>
          <a:prstGeom prst="rect">
            <a:avLst/>
          </a:prstGeom>
        </p:spPr>
        <p:txBody>
          <a:bodyPr lIns="0" tIns="0" rIns="0" bIns="0" rtlCol="0" anchor="t">
            <a:spAutoFit/>
          </a:bodyPr>
          <a:lstStyle/>
          <a:p>
            <a:pPr algn="ctr">
              <a:lnSpc>
                <a:spcPts val="4339"/>
              </a:lnSpc>
            </a:pPr>
            <a:r>
              <a:rPr lang="en-US" sz="3099">
                <a:solidFill>
                  <a:srgbClr val="000000"/>
                </a:solidFill>
                <a:latin typeface="Girl Scout 3"/>
                <a:ea typeface="Girl Scout 3"/>
                <a:cs typeface="Girl Scout 3"/>
                <a:sym typeface="Girl Scout 3"/>
              </a:rPr>
              <a:t>Remind troop leadership teams and caregivers to Rallyhood is free to join!</a:t>
            </a:r>
          </a:p>
          <a:p>
            <a:pPr algn="ctr">
              <a:lnSpc>
                <a:spcPts val="4339"/>
              </a:lnSpc>
            </a:pPr>
            <a:endParaRPr lang="en-US" sz="3099">
              <a:solidFill>
                <a:srgbClr val="000000"/>
              </a:solidFill>
              <a:latin typeface="Girl Scout 3"/>
              <a:ea typeface="Girl Scout 3"/>
              <a:cs typeface="Girl Scout 3"/>
              <a:sym typeface="Girl Scout 3"/>
            </a:endParaRPr>
          </a:p>
          <a:p>
            <a:pPr algn="ctr">
              <a:lnSpc>
                <a:spcPts val="4339"/>
              </a:lnSpc>
            </a:pPr>
            <a:r>
              <a:rPr lang="en-US" sz="3099">
                <a:solidFill>
                  <a:srgbClr val="000000"/>
                </a:solidFill>
                <a:latin typeface="Girl Scout 3"/>
                <a:ea typeface="Girl Scout 3"/>
                <a:cs typeface="Girl Scout 3"/>
                <a:sym typeface="Girl Scout 3"/>
              </a:rPr>
              <a:t>Enter important dates (like SU meetings) to your Rallyhood calendars and post reminders on your message walls. </a:t>
            </a:r>
          </a:p>
          <a:p>
            <a:pPr algn="ctr">
              <a:lnSpc>
                <a:spcPts val="4339"/>
              </a:lnSpc>
            </a:pPr>
            <a:endParaRPr lang="en-US" sz="3099">
              <a:solidFill>
                <a:srgbClr val="000000"/>
              </a:solidFill>
              <a:latin typeface="Girl Scout 3"/>
              <a:ea typeface="Girl Scout 3"/>
              <a:cs typeface="Girl Scout 3"/>
              <a:sym typeface="Girl Scout 3"/>
            </a:endParaRPr>
          </a:p>
          <a:p>
            <a:pPr algn="ctr">
              <a:lnSpc>
                <a:spcPts val="4339"/>
              </a:lnSpc>
            </a:pPr>
            <a:r>
              <a:rPr lang="en-US" sz="3099">
                <a:solidFill>
                  <a:srgbClr val="000000"/>
                </a:solidFill>
                <a:latin typeface="Girl Scout 3"/>
                <a:ea typeface="Girl Scout 3"/>
                <a:cs typeface="Girl Scout 3"/>
                <a:sym typeface="Girl Scout 3"/>
              </a:rPr>
              <a:t>Request Stripe payment processing functionality for your troop or service unit rallies, using the form on our </a:t>
            </a:r>
            <a:r>
              <a:rPr lang="en-US" sz="3099" u="sng">
                <a:solidFill>
                  <a:srgbClr val="000000"/>
                </a:solidFill>
                <a:latin typeface="Girl Scout 3"/>
                <a:ea typeface="Girl Scout 3"/>
                <a:cs typeface="Girl Scout 3"/>
                <a:sym typeface="Girl Scout 3"/>
                <a:hlinkClick r:id="rId3" tooltip="https://www.girlscoutsp2p.org/en/members/for-volunteers/rallyhood.html"/>
              </a:rPr>
              <a:t>website</a:t>
            </a:r>
            <a:r>
              <a:rPr lang="en-US" sz="3099">
                <a:solidFill>
                  <a:srgbClr val="000000"/>
                </a:solidFill>
                <a:latin typeface="Girl Scout 3"/>
                <a:ea typeface="Girl Scout 3"/>
                <a:cs typeface="Girl Scout 3"/>
                <a:sym typeface="Girl Scout 3"/>
              </a:rPr>
              <a:t>. Once installed you can collect payments for dues and events.</a:t>
            </a:r>
          </a:p>
          <a:p>
            <a:pPr algn="ctr">
              <a:lnSpc>
                <a:spcPts val="4339"/>
              </a:lnSpc>
            </a:pPr>
            <a:endParaRPr lang="en-US" sz="3099">
              <a:solidFill>
                <a:srgbClr val="000000"/>
              </a:solidFill>
              <a:latin typeface="Girl Scout 3"/>
              <a:ea typeface="Girl Scout 3"/>
              <a:cs typeface="Girl Scout 3"/>
              <a:sym typeface="Girl Scout 3"/>
            </a:endParaRPr>
          </a:p>
          <a:p>
            <a:pPr algn="ctr">
              <a:lnSpc>
                <a:spcPts val="4339"/>
              </a:lnSpc>
            </a:pPr>
            <a:r>
              <a:rPr lang="en-US" sz="3099">
                <a:solidFill>
                  <a:srgbClr val="000000"/>
                </a:solidFill>
                <a:latin typeface="Girl Scout 3"/>
                <a:ea typeface="Girl Scout 3"/>
                <a:cs typeface="Girl Scout 3"/>
                <a:sym typeface="Girl Scout 3"/>
              </a:rPr>
              <a:t>Connect with your Engagement Manager if you would like </a:t>
            </a:r>
          </a:p>
          <a:p>
            <a:pPr algn="ctr">
              <a:lnSpc>
                <a:spcPts val="4339"/>
              </a:lnSpc>
              <a:spcBef>
                <a:spcPct val="0"/>
              </a:spcBef>
            </a:pPr>
            <a:r>
              <a:rPr lang="en-US" sz="3099">
                <a:solidFill>
                  <a:srgbClr val="000000"/>
                </a:solidFill>
                <a:latin typeface="Girl Scout 3"/>
                <a:ea typeface="Girl Scout 3"/>
                <a:cs typeface="Girl Scout 3"/>
                <a:sym typeface="Girl Scout 3"/>
              </a:rPr>
              <a:t>council-wide promotional support (like Today’s Tips).</a:t>
            </a:r>
          </a:p>
        </p:txBody>
      </p:sp>
      <p:sp>
        <p:nvSpPr>
          <p:cNvPr id="11" name="Freeform 11"/>
          <p:cNvSpPr/>
          <p:nvPr/>
        </p:nvSpPr>
        <p:spPr>
          <a:xfrm>
            <a:off x="14933725" y="7322267"/>
            <a:ext cx="2810628" cy="2919515"/>
          </a:xfrm>
          <a:custGeom>
            <a:avLst/>
            <a:gdLst/>
            <a:ahLst/>
            <a:cxnLst/>
            <a:rect l="l" t="t" r="r" b="b"/>
            <a:pathLst>
              <a:path w="2810628" h="2919515">
                <a:moveTo>
                  <a:pt x="0" y="0"/>
                </a:moveTo>
                <a:lnTo>
                  <a:pt x="2810628" y="0"/>
                </a:lnTo>
                <a:lnTo>
                  <a:pt x="2810628" y="2919515"/>
                </a:lnTo>
                <a:lnTo>
                  <a:pt x="0" y="2919515"/>
                </a:lnTo>
                <a:lnTo>
                  <a:pt x="0" y="0"/>
                </a:lnTo>
                <a:close/>
              </a:path>
            </a:pathLst>
          </a:custGeom>
          <a:blipFill>
            <a:blip r:embed="rId4"/>
            <a:stretch>
              <a:fillRect l="-39958" r="-36049"/>
            </a:stretch>
          </a:blipFill>
        </p:spPr>
        <p:txBody>
          <a:bodyPr/>
          <a:lstStyle/>
          <a:p>
            <a:endParaRPr lang="en-US"/>
          </a:p>
        </p:txBody>
      </p:sp>
      <p:sp>
        <p:nvSpPr>
          <p:cNvPr id="12" name="TextBox 12"/>
          <p:cNvSpPr txBox="1"/>
          <p:nvPr/>
        </p:nvSpPr>
        <p:spPr>
          <a:xfrm>
            <a:off x="3110620" y="1605085"/>
            <a:ext cx="12066761" cy="832485"/>
          </a:xfrm>
          <a:prstGeom prst="rect">
            <a:avLst/>
          </a:prstGeom>
        </p:spPr>
        <p:txBody>
          <a:bodyPr lIns="0" tIns="0" rIns="0" bIns="0" rtlCol="0" anchor="t">
            <a:spAutoFit/>
          </a:bodyPr>
          <a:lstStyle/>
          <a:p>
            <a:pPr algn="ctr">
              <a:lnSpc>
                <a:spcPts val="6045"/>
              </a:lnSpc>
            </a:pPr>
            <a:r>
              <a:rPr lang="en-US" sz="6500">
                <a:solidFill>
                  <a:srgbClr val="FFFFFF"/>
                </a:solidFill>
                <a:latin typeface="Girl Scout 2"/>
                <a:ea typeface="Girl Scout 2"/>
                <a:cs typeface="Girl Scout 2"/>
                <a:sym typeface="Girl Scout 2"/>
              </a:rPr>
              <a:t>RALLYHOOD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29965" y="-526375"/>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573423" y="6071367"/>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1945127"/>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7818"/>
            </a:solidFill>
            <a:ln w="38100" cap="rnd">
              <a:solidFill>
                <a:srgbClr val="FF7818"/>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80418"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5C1F8B"/>
            </a:solidFill>
            <a:ln w="38100" cap="sq">
              <a:solidFill>
                <a:srgbClr val="5C1F8B"/>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3110620" y="1605085"/>
            <a:ext cx="12066761" cy="832485"/>
          </a:xfrm>
          <a:prstGeom prst="rect">
            <a:avLst/>
          </a:prstGeom>
        </p:spPr>
        <p:txBody>
          <a:bodyPr lIns="0" tIns="0" rIns="0" bIns="0" rtlCol="0" anchor="t">
            <a:spAutoFit/>
          </a:bodyPr>
          <a:lstStyle/>
          <a:p>
            <a:pPr algn="ctr">
              <a:lnSpc>
                <a:spcPts val="6045"/>
              </a:lnSpc>
            </a:pPr>
            <a:r>
              <a:rPr lang="en-US" sz="6500">
                <a:solidFill>
                  <a:srgbClr val="FFFFFF"/>
                </a:solidFill>
                <a:latin typeface="Girl Scout 2"/>
                <a:ea typeface="Girl Scout 2"/>
                <a:cs typeface="Girl Scout 2"/>
                <a:sym typeface="Girl Scout 2"/>
              </a:rPr>
              <a:t>BE A BRAND AMBASSADOR</a:t>
            </a:r>
          </a:p>
        </p:txBody>
      </p:sp>
      <p:sp>
        <p:nvSpPr>
          <p:cNvPr id="11" name="Freeform 11"/>
          <p:cNvSpPr/>
          <p:nvPr/>
        </p:nvSpPr>
        <p:spPr>
          <a:xfrm>
            <a:off x="444030" y="1945127"/>
            <a:ext cx="3272776" cy="3272776"/>
          </a:xfrm>
          <a:custGeom>
            <a:avLst/>
            <a:gdLst/>
            <a:ahLst/>
            <a:cxnLst/>
            <a:rect l="l" t="t" r="r" b="b"/>
            <a:pathLst>
              <a:path w="3272776" h="3272776">
                <a:moveTo>
                  <a:pt x="0" y="0"/>
                </a:moveTo>
                <a:lnTo>
                  <a:pt x="3272775" y="0"/>
                </a:lnTo>
                <a:lnTo>
                  <a:pt x="3272775" y="3272776"/>
                </a:lnTo>
                <a:lnTo>
                  <a:pt x="0" y="32727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TextBox 12"/>
          <p:cNvSpPr txBox="1"/>
          <p:nvPr/>
        </p:nvSpPr>
        <p:spPr>
          <a:xfrm>
            <a:off x="2002352" y="3119665"/>
            <a:ext cx="14241444" cy="5620582"/>
          </a:xfrm>
          <a:prstGeom prst="rect">
            <a:avLst/>
          </a:prstGeom>
        </p:spPr>
        <p:txBody>
          <a:bodyPr lIns="0" tIns="0" rIns="0" bIns="0" rtlCol="0" anchor="t">
            <a:spAutoFit/>
          </a:bodyPr>
          <a:lstStyle/>
          <a:p>
            <a:pPr algn="ctr">
              <a:lnSpc>
                <a:spcPts val="4148"/>
              </a:lnSpc>
            </a:pPr>
            <a:r>
              <a:rPr lang="en-US" sz="2900">
                <a:solidFill>
                  <a:srgbClr val="000000"/>
                </a:solidFill>
                <a:latin typeface="Girl Scout 1"/>
                <a:ea typeface="Girl Scout 1"/>
                <a:cs typeface="Girl Scout 1"/>
                <a:sym typeface="Girl Scout 1"/>
              </a:rPr>
              <a:t>SHARE GSCP2P SOCIAL MEDIA POSTS TO YOUR PROFILE </a:t>
            </a:r>
          </a:p>
          <a:p>
            <a:pPr algn="ctr">
              <a:lnSpc>
                <a:spcPts val="4148"/>
              </a:lnSpc>
            </a:pPr>
            <a:r>
              <a:rPr lang="en-US" sz="2900">
                <a:solidFill>
                  <a:srgbClr val="000000"/>
                </a:solidFill>
                <a:latin typeface="Girl Scout 1"/>
                <a:ea typeface="Girl Scout 1"/>
                <a:cs typeface="Girl Scout 1"/>
                <a:sym typeface="Girl Scout 1"/>
              </a:rPr>
              <a:t>AND COMMUNITY GROUPS AND INVITE FRIENDS TO DISCOVER </a:t>
            </a:r>
          </a:p>
          <a:p>
            <a:pPr algn="ctr">
              <a:lnSpc>
                <a:spcPts val="4148"/>
              </a:lnSpc>
            </a:pPr>
            <a:r>
              <a:rPr lang="en-US" sz="2900">
                <a:solidFill>
                  <a:srgbClr val="000000"/>
                </a:solidFill>
                <a:latin typeface="Girl Scout 1"/>
                <a:ea typeface="Girl Scout 1"/>
                <a:cs typeface="Girl Scout 1"/>
                <a:sym typeface="Girl Scout 1"/>
              </a:rPr>
              <a:t>WHAT GIRL SCOUT FUN IS ALL ABOUT!</a:t>
            </a:r>
          </a:p>
          <a:p>
            <a:pPr algn="l">
              <a:lnSpc>
                <a:spcPts val="7250"/>
              </a:lnSpc>
            </a:pPr>
            <a:endParaRPr lang="en-US" sz="2900">
              <a:solidFill>
                <a:srgbClr val="000000"/>
              </a:solidFill>
              <a:latin typeface="Girl Scout 1"/>
              <a:ea typeface="Girl Scout 1"/>
              <a:cs typeface="Girl Scout 1"/>
              <a:sym typeface="Girl Scout 1"/>
            </a:endParaRPr>
          </a:p>
          <a:p>
            <a:pPr algn="l">
              <a:lnSpc>
                <a:spcPts val="4147"/>
              </a:lnSpc>
            </a:pPr>
            <a:r>
              <a:rPr lang="en-US" sz="2900">
                <a:solidFill>
                  <a:srgbClr val="000000"/>
                </a:solidFill>
                <a:latin typeface="Girl Scout 1"/>
                <a:ea typeface="Girl Scout 1"/>
                <a:cs typeface="Girl Scout 1"/>
                <a:sym typeface="Girl Scout 1"/>
              </a:rPr>
              <a:t>Avoid marketplace confusion by always referencing our organization as </a:t>
            </a:r>
          </a:p>
          <a:p>
            <a:pPr algn="l">
              <a:lnSpc>
                <a:spcPts val="4148"/>
              </a:lnSpc>
            </a:pPr>
            <a:r>
              <a:rPr lang="en-US" sz="2900">
                <a:solidFill>
                  <a:srgbClr val="000000"/>
                </a:solidFill>
                <a:latin typeface="Girl Scout 1"/>
                <a:ea typeface="Girl Scout 1"/>
                <a:cs typeface="Girl Scout 1"/>
                <a:sym typeface="Girl Scout 1"/>
              </a:rPr>
              <a:t>Girl Scouts.</a:t>
            </a:r>
          </a:p>
          <a:p>
            <a:pPr marL="844328" lvl="2" indent="-281443" algn="l">
              <a:lnSpc>
                <a:spcPts val="4148"/>
              </a:lnSpc>
              <a:buFont typeface="Arial"/>
              <a:buChar char="⚬"/>
            </a:pPr>
            <a:r>
              <a:rPr lang="en-US" sz="2900">
                <a:solidFill>
                  <a:srgbClr val="000000"/>
                </a:solidFill>
                <a:latin typeface="Girl Scout 1"/>
                <a:ea typeface="Girl Scout 1"/>
                <a:cs typeface="Girl Scout 1"/>
                <a:sym typeface="Girl Scout 1"/>
              </a:rPr>
              <a:t>The words "Scout", "Scouts" and "scouting" should never appear without the modifier "Girl," and each word should be capitalized. </a:t>
            </a:r>
          </a:p>
          <a:p>
            <a:pPr marL="844144" lvl="2" indent="-281381" algn="l">
              <a:lnSpc>
                <a:spcPts val="4148"/>
              </a:lnSpc>
              <a:buFont typeface="Arial"/>
              <a:buChar char="⚬"/>
            </a:pPr>
            <a:r>
              <a:rPr lang="en-US" sz="2900">
                <a:solidFill>
                  <a:srgbClr val="000000"/>
                </a:solidFill>
                <a:latin typeface="Girl Scout 1"/>
                <a:ea typeface="Girl Scout 1"/>
                <a:cs typeface="Girl Scout 1"/>
                <a:sym typeface="Girl Scout 1"/>
              </a:rPr>
              <a:t>Girl Scouts should also be used in front of any age level or highest award (ex: Girl Scout Brownie or Girl Scout Gold Award).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29965" y="-526375"/>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573423" y="6071367"/>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1945127"/>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7818"/>
            </a:solidFill>
            <a:ln w="38100" cap="rnd">
              <a:solidFill>
                <a:srgbClr val="FF7818"/>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80418"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5C1F8B"/>
            </a:solidFill>
            <a:ln w="38100" cap="sq">
              <a:solidFill>
                <a:srgbClr val="5C1F8B"/>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3110620" y="1605085"/>
            <a:ext cx="12066761" cy="832485"/>
          </a:xfrm>
          <a:prstGeom prst="rect">
            <a:avLst/>
          </a:prstGeom>
        </p:spPr>
        <p:txBody>
          <a:bodyPr lIns="0" tIns="0" rIns="0" bIns="0" rtlCol="0" anchor="t">
            <a:spAutoFit/>
          </a:bodyPr>
          <a:lstStyle/>
          <a:p>
            <a:pPr algn="ctr">
              <a:lnSpc>
                <a:spcPts val="6045"/>
              </a:lnSpc>
            </a:pPr>
            <a:r>
              <a:rPr lang="en-US" sz="6500">
                <a:solidFill>
                  <a:srgbClr val="FFFFFF"/>
                </a:solidFill>
                <a:latin typeface="Girl Scout 2"/>
                <a:ea typeface="Girl Scout 2"/>
                <a:cs typeface="Girl Scout 2"/>
                <a:sym typeface="Girl Scout 2"/>
              </a:rPr>
              <a:t>SHARE YOUR STORIES</a:t>
            </a:r>
          </a:p>
        </p:txBody>
      </p:sp>
      <p:grpSp>
        <p:nvGrpSpPr>
          <p:cNvPr id="11" name="Group 11"/>
          <p:cNvGrpSpPr/>
          <p:nvPr/>
        </p:nvGrpSpPr>
        <p:grpSpPr>
          <a:xfrm>
            <a:off x="350894" y="4861350"/>
            <a:ext cx="10546867" cy="5211496"/>
            <a:chOff x="0" y="0"/>
            <a:chExt cx="14617826" cy="7223068"/>
          </a:xfrm>
        </p:grpSpPr>
        <p:sp>
          <p:nvSpPr>
            <p:cNvPr id="12" name="Freeform 12"/>
            <p:cNvSpPr/>
            <p:nvPr/>
          </p:nvSpPr>
          <p:spPr>
            <a:xfrm>
              <a:off x="0" y="0"/>
              <a:ext cx="14617827" cy="7223128"/>
            </a:xfrm>
            <a:custGeom>
              <a:avLst/>
              <a:gdLst/>
              <a:ahLst/>
              <a:cxnLst/>
              <a:rect l="l" t="t" r="r" b="b"/>
              <a:pathLst>
                <a:path w="14617827" h="7223128">
                  <a:moveTo>
                    <a:pt x="0" y="0"/>
                  </a:moveTo>
                  <a:lnTo>
                    <a:pt x="14617827" y="0"/>
                  </a:lnTo>
                  <a:lnTo>
                    <a:pt x="14617827" y="7223128"/>
                  </a:lnTo>
                  <a:lnTo>
                    <a:pt x="0" y="7223128"/>
                  </a:lnTo>
                  <a:lnTo>
                    <a:pt x="0" y="0"/>
                  </a:lnTo>
                  <a:close/>
                </a:path>
              </a:pathLst>
            </a:custGeom>
            <a:blipFill>
              <a:blip r:embed="rId3"/>
              <a:stretch>
                <a:fillRect t="-22792" b="-3691"/>
              </a:stretch>
            </a:blipFill>
          </p:spPr>
          <p:txBody>
            <a:bodyPr/>
            <a:lstStyle/>
            <a:p>
              <a:endParaRPr lang="en-US"/>
            </a:p>
          </p:txBody>
        </p:sp>
      </p:grpSp>
      <p:grpSp>
        <p:nvGrpSpPr>
          <p:cNvPr id="13" name="Group 13"/>
          <p:cNvGrpSpPr/>
          <p:nvPr/>
        </p:nvGrpSpPr>
        <p:grpSpPr>
          <a:xfrm>
            <a:off x="13981397" y="3804150"/>
            <a:ext cx="4114359" cy="3949784"/>
            <a:chOff x="0" y="0"/>
            <a:chExt cx="5485812" cy="5266379"/>
          </a:xfrm>
        </p:grpSpPr>
        <p:grpSp>
          <p:nvGrpSpPr>
            <p:cNvPr id="14" name="Group 14"/>
            <p:cNvGrpSpPr/>
            <p:nvPr/>
          </p:nvGrpSpPr>
          <p:grpSpPr>
            <a:xfrm>
              <a:off x="0" y="0"/>
              <a:ext cx="5485812" cy="5266379"/>
              <a:chOff x="0" y="0"/>
              <a:chExt cx="6410050" cy="6153648"/>
            </a:xfrm>
          </p:grpSpPr>
          <p:sp>
            <p:nvSpPr>
              <p:cNvPr id="15" name="Freeform 15"/>
              <p:cNvSpPr/>
              <p:nvPr/>
            </p:nvSpPr>
            <p:spPr>
              <a:xfrm>
                <a:off x="0" y="0"/>
                <a:ext cx="6410071" cy="6153658"/>
              </a:xfrm>
              <a:custGeom>
                <a:avLst/>
                <a:gdLst/>
                <a:ahLst/>
                <a:cxnLst/>
                <a:rect l="l" t="t" r="r" b="b"/>
                <a:pathLst>
                  <a:path w="6410071" h="6153658">
                    <a:moveTo>
                      <a:pt x="0" y="0"/>
                    </a:moveTo>
                    <a:lnTo>
                      <a:pt x="6410071" y="0"/>
                    </a:lnTo>
                    <a:lnTo>
                      <a:pt x="6410071" y="6153658"/>
                    </a:lnTo>
                    <a:lnTo>
                      <a:pt x="0" y="6153658"/>
                    </a:lnTo>
                    <a:lnTo>
                      <a:pt x="0" y="0"/>
                    </a:lnTo>
                    <a:close/>
                  </a:path>
                </a:pathLst>
              </a:custGeom>
              <a:blipFill>
                <a:blip r:embed="rId4"/>
                <a:stretch>
                  <a:fillRect t="-223" b="-223"/>
                </a:stretch>
              </a:blipFill>
            </p:spPr>
            <p:txBody>
              <a:bodyPr/>
              <a:lstStyle/>
              <a:p>
                <a:endParaRPr lang="en-US"/>
              </a:p>
            </p:txBody>
          </p:sp>
        </p:grpSp>
        <p:sp>
          <p:nvSpPr>
            <p:cNvPr id="16" name="TextBox 16"/>
            <p:cNvSpPr txBox="1"/>
            <p:nvPr/>
          </p:nvSpPr>
          <p:spPr>
            <a:xfrm>
              <a:off x="977339" y="1479957"/>
              <a:ext cx="3703923" cy="2264228"/>
            </a:xfrm>
            <a:prstGeom prst="rect">
              <a:avLst/>
            </a:prstGeom>
          </p:spPr>
          <p:txBody>
            <a:bodyPr lIns="0" tIns="0" rIns="0" bIns="0" rtlCol="0" anchor="t">
              <a:spAutoFit/>
            </a:bodyPr>
            <a:lstStyle/>
            <a:p>
              <a:pPr algn="ctr">
                <a:lnSpc>
                  <a:spcPts val="2714"/>
                </a:lnSpc>
              </a:pPr>
              <a:r>
                <a:rPr lang="en-US" sz="1880">
                  <a:solidFill>
                    <a:srgbClr val="000000"/>
                  </a:solidFill>
                  <a:latin typeface="Girl Scout 1"/>
                  <a:ea typeface="Girl Scout 1"/>
                  <a:cs typeface="Girl Scout 1"/>
                  <a:sym typeface="Girl Scout 1"/>
                </a:rPr>
                <a:t>Be sure to add photos if you would like to have your story featured on GSCP2P’s </a:t>
              </a:r>
            </a:p>
            <a:p>
              <a:pPr algn="ctr">
                <a:lnSpc>
                  <a:spcPts val="2714"/>
                </a:lnSpc>
              </a:pPr>
              <a:r>
                <a:rPr lang="en-US" sz="1880">
                  <a:solidFill>
                    <a:srgbClr val="000000"/>
                  </a:solidFill>
                  <a:latin typeface="Girl Scout 1"/>
                  <a:ea typeface="Girl Scout 1"/>
                  <a:cs typeface="Girl Scout 1"/>
                  <a:sym typeface="Girl Scout 1"/>
                </a:rPr>
                <a:t>social media!</a:t>
              </a:r>
            </a:p>
          </p:txBody>
        </p:sp>
      </p:grpSp>
      <p:grpSp>
        <p:nvGrpSpPr>
          <p:cNvPr id="17" name="Group 17"/>
          <p:cNvGrpSpPr/>
          <p:nvPr/>
        </p:nvGrpSpPr>
        <p:grpSpPr>
          <a:xfrm>
            <a:off x="11924218" y="6181576"/>
            <a:ext cx="4114359" cy="3949784"/>
            <a:chOff x="0" y="0"/>
            <a:chExt cx="5485812" cy="5266379"/>
          </a:xfrm>
        </p:grpSpPr>
        <p:grpSp>
          <p:nvGrpSpPr>
            <p:cNvPr id="18" name="Group 18"/>
            <p:cNvGrpSpPr/>
            <p:nvPr/>
          </p:nvGrpSpPr>
          <p:grpSpPr>
            <a:xfrm>
              <a:off x="0" y="0"/>
              <a:ext cx="5485812" cy="5266379"/>
              <a:chOff x="0" y="0"/>
              <a:chExt cx="6410050" cy="6153648"/>
            </a:xfrm>
          </p:grpSpPr>
          <p:sp>
            <p:nvSpPr>
              <p:cNvPr id="19" name="Freeform 19"/>
              <p:cNvSpPr/>
              <p:nvPr/>
            </p:nvSpPr>
            <p:spPr>
              <a:xfrm>
                <a:off x="0" y="0"/>
                <a:ext cx="6410071" cy="6153658"/>
              </a:xfrm>
              <a:custGeom>
                <a:avLst/>
                <a:gdLst/>
                <a:ahLst/>
                <a:cxnLst/>
                <a:rect l="l" t="t" r="r" b="b"/>
                <a:pathLst>
                  <a:path w="6410071" h="6153658">
                    <a:moveTo>
                      <a:pt x="0" y="0"/>
                    </a:moveTo>
                    <a:lnTo>
                      <a:pt x="6410071" y="0"/>
                    </a:lnTo>
                    <a:lnTo>
                      <a:pt x="6410071" y="6153658"/>
                    </a:lnTo>
                    <a:lnTo>
                      <a:pt x="0" y="6153658"/>
                    </a:lnTo>
                    <a:lnTo>
                      <a:pt x="0" y="0"/>
                    </a:lnTo>
                    <a:close/>
                  </a:path>
                </a:pathLst>
              </a:custGeom>
              <a:blipFill>
                <a:blip r:embed="rId5"/>
                <a:stretch>
                  <a:fillRect t="-223" b="-223"/>
                </a:stretch>
              </a:blipFill>
            </p:spPr>
            <p:txBody>
              <a:bodyPr/>
              <a:lstStyle/>
              <a:p>
                <a:endParaRPr lang="en-US"/>
              </a:p>
            </p:txBody>
          </p:sp>
        </p:grpSp>
        <p:sp>
          <p:nvSpPr>
            <p:cNvPr id="20" name="TextBox 20"/>
            <p:cNvSpPr txBox="1"/>
            <p:nvPr/>
          </p:nvSpPr>
          <p:spPr>
            <a:xfrm>
              <a:off x="804548" y="1223156"/>
              <a:ext cx="3876713" cy="2772443"/>
            </a:xfrm>
            <a:prstGeom prst="rect">
              <a:avLst/>
            </a:prstGeom>
          </p:spPr>
          <p:txBody>
            <a:bodyPr lIns="0" tIns="0" rIns="0" bIns="0" rtlCol="0" anchor="t">
              <a:spAutoFit/>
            </a:bodyPr>
            <a:lstStyle/>
            <a:p>
              <a:pPr algn="ctr">
                <a:lnSpc>
                  <a:spcPts val="2779"/>
                </a:lnSpc>
              </a:pPr>
              <a:r>
                <a:rPr lang="en-US" sz="1925">
                  <a:solidFill>
                    <a:srgbClr val="000000"/>
                  </a:solidFill>
                  <a:latin typeface="Girl Scout 1"/>
                  <a:ea typeface="Girl Scout 1"/>
                  <a:cs typeface="Girl Scout 1"/>
                  <a:sym typeface="Girl Scout 1"/>
                </a:rPr>
                <a:t>Story submissions for Girl Scout Bronze, Silver and Gold Awards are completed in the final report forms, not the Girl Scout News Form.</a:t>
              </a:r>
            </a:p>
          </p:txBody>
        </p:sp>
      </p:grpSp>
      <p:sp>
        <p:nvSpPr>
          <p:cNvPr id="21" name="TextBox 21"/>
          <p:cNvSpPr txBox="1"/>
          <p:nvPr/>
        </p:nvSpPr>
        <p:spPr>
          <a:xfrm>
            <a:off x="1741565" y="3153895"/>
            <a:ext cx="15096771" cy="1233836"/>
          </a:xfrm>
          <a:prstGeom prst="rect">
            <a:avLst/>
          </a:prstGeom>
        </p:spPr>
        <p:txBody>
          <a:bodyPr lIns="0" tIns="0" rIns="0" bIns="0" rtlCol="0" anchor="t">
            <a:spAutoFit/>
          </a:bodyPr>
          <a:lstStyle/>
          <a:p>
            <a:pPr algn="ctr">
              <a:lnSpc>
                <a:spcPts val="4968"/>
              </a:lnSpc>
            </a:pPr>
            <a:r>
              <a:rPr lang="en-US" sz="3548">
                <a:solidFill>
                  <a:srgbClr val="000000"/>
                </a:solidFill>
                <a:latin typeface="Girl Scout 2"/>
                <a:ea typeface="Girl Scout 2"/>
                <a:cs typeface="Girl Scout 2"/>
                <a:sym typeface="Girl Scout 2"/>
              </a:rPr>
              <a:t>Share your adventures with us through the Girl Scout News Form located at the bottom of our homepage.</a:t>
            </a:r>
          </a:p>
        </p:txBody>
      </p:sp>
      <p:grpSp>
        <p:nvGrpSpPr>
          <p:cNvPr id="22" name="Group 22"/>
          <p:cNvGrpSpPr>
            <a:grpSpLocks noChangeAspect="1"/>
          </p:cNvGrpSpPr>
          <p:nvPr/>
        </p:nvGrpSpPr>
        <p:grpSpPr>
          <a:xfrm>
            <a:off x="10483644" y="4570402"/>
            <a:ext cx="2146320" cy="2700085"/>
            <a:chOff x="0" y="0"/>
            <a:chExt cx="3686242" cy="4637316"/>
          </a:xfrm>
        </p:grpSpPr>
        <p:sp>
          <p:nvSpPr>
            <p:cNvPr id="23" name="Freeform 23" descr="A green and white camera with a brown strap  AI-generated content may be incorrect."/>
            <p:cNvSpPr/>
            <p:nvPr/>
          </p:nvSpPr>
          <p:spPr>
            <a:xfrm>
              <a:off x="0" y="0"/>
              <a:ext cx="3686302" cy="4637278"/>
            </a:xfrm>
            <a:custGeom>
              <a:avLst/>
              <a:gdLst/>
              <a:ahLst/>
              <a:cxnLst/>
              <a:rect l="l" t="t" r="r" b="b"/>
              <a:pathLst>
                <a:path w="3686302" h="4637278">
                  <a:moveTo>
                    <a:pt x="0" y="0"/>
                  </a:moveTo>
                  <a:lnTo>
                    <a:pt x="3686302" y="0"/>
                  </a:lnTo>
                  <a:lnTo>
                    <a:pt x="3686302" y="4637278"/>
                  </a:lnTo>
                  <a:lnTo>
                    <a:pt x="0" y="4637278"/>
                  </a:lnTo>
                  <a:lnTo>
                    <a:pt x="0" y="0"/>
                  </a:lnTo>
                  <a:close/>
                </a:path>
              </a:pathLst>
            </a:custGeom>
            <a:blipFill>
              <a:blip r:embed="rId6"/>
              <a:stretch>
                <a:fillRect t="-2569" r="1" b="-2570"/>
              </a:stretch>
            </a:blipFill>
          </p:spPr>
          <p:txBody>
            <a:bodyPr/>
            <a:lstStyle/>
            <a:p>
              <a:endParaRPr lang="en-US"/>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a:extLst>
            <a:ext uri="{FF2B5EF4-FFF2-40B4-BE49-F238E27FC236}">
              <a16:creationId xmlns:a16="http://schemas.microsoft.com/office/drawing/2014/main" id="{E9E92DFC-2366-B5B3-5C9F-E2510A1ECF3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48FF607-94EA-137B-181E-C20FEC6349D6}"/>
              </a:ext>
            </a:extLst>
          </p:cNvPr>
          <p:cNvSpPr/>
          <p:nvPr/>
        </p:nvSpPr>
        <p:spPr>
          <a:xfrm rot="-10800000">
            <a:off x="12629965" y="-526375"/>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0C572B05-02F7-800F-053C-150A2A0EFE2C}"/>
              </a:ext>
            </a:extLst>
          </p:cNvPr>
          <p:cNvSpPr/>
          <p:nvPr/>
        </p:nvSpPr>
        <p:spPr>
          <a:xfrm>
            <a:off x="-573423" y="6071367"/>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4" name="Group 4">
            <a:extLst>
              <a:ext uri="{FF2B5EF4-FFF2-40B4-BE49-F238E27FC236}">
                <a16:creationId xmlns:a16="http://schemas.microsoft.com/office/drawing/2014/main" id="{DF50D8FA-F591-4BA7-1EB5-27774D7D5467}"/>
              </a:ext>
            </a:extLst>
          </p:cNvPr>
          <p:cNvGrpSpPr/>
          <p:nvPr/>
        </p:nvGrpSpPr>
        <p:grpSpPr>
          <a:xfrm>
            <a:off x="1081940" y="1945127"/>
            <a:ext cx="16177360" cy="7313173"/>
            <a:chOff x="0" y="0"/>
            <a:chExt cx="4068862" cy="1839379"/>
          </a:xfrm>
        </p:grpSpPr>
        <p:sp>
          <p:nvSpPr>
            <p:cNvPr id="5" name="Freeform 5">
              <a:extLst>
                <a:ext uri="{FF2B5EF4-FFF2-40B4-BE49-F238E27FC236}">
                  <a16:creationId xmlns:a16="http://schemas.microsoft.com/office/drawing/2014/main" id="{A9A83685-8A9E-B5EF-1993-F933CCD663C4}"/>
                </a:ext>
              </a:extLst>
            </p:cNvPr>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7818"/>
            </a:solidFill>
            <a:ln w="38100" cap="rnd">
              <a:solidFill>
                <a:srgbClr val="FF7818"/>
              </a:solidFill>
              <a:prstDash val="solid"/>
              <a:round/>
            </a:ln>
          </p:spPr>
          <p:txBody>
            <a:bodyPr/>
            <a:lstStyle/>
            <a:p>
              <a:endParaRPr lang="en-US"/>
            </a:p>
          </p:txBody>
        </p:sp>
        <p:sp>
          <p:nvSpPr>
            <p:cNvPr id="6" name="TextBox 6">
              <a:extLst>
                <a:ext uri="{FF2B5EF4-FFF2-40B4-BE49-F238E27FC236}">
                  <a16:creationId xmlns:a16="http://schemas.microsoft.com/office/drawing/2014/main" id="{4E4F8CDA-5A85-04AC-515D-4C96C9222510}"/>
                </a:ext>
              </a:extLst>
            </p:cNvPr>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a:extLst>
              <a:ext uri="{FF2B5EF4-FFF2-40B4-BE49-F238E27FC236}">
                <a16:creationId xmlns:a16="http://schemas.microsoft.com/office/drawing/2014/main" id="{3D9C654B-FA32-CF5C-2FBF-A3FEC99AF5EF}"/>
              </a:ext>
            </a:extLst>
          </p:cNvPr>
          <p:cNvGrpSpPr/>
          <p:nvPr/>
        </p:nvGrpSpPr>
        <p:grpSpPr>
          <a:xfrm>
            <a:off x="2080418" y="1143304"/>
            <a:ext cx="14163379" cy="1603646"/>
            <a:chOff x="0" y="0"/>
            <a:chExt cx="1406886" cy="159294"/>
          </a:xfrm>
        </p:grpSpPr>
        <p:sp>
          <p:nvSpPr>
            <p:cNvPr id="8" name="Freeform 8">
              <a:extLst>
                <a:ext uri="{FF2B5EF4-FFF2-40B4-BE49-F238E27FC236}">
                  <a16:creationId xmlns:a16="http://schemas.microsoft.com/office/drawing/2014/main" id="{E0B2D3AA-D716-DEEB-7E64-1640C7EE9060}"/>
                </a:ext>
              </a:extLst>
            </p:cNvPr>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FD329E"/>
            </a:solidFill>
            <a:ln w="38100" cap="sq">
              <a:solidFill>
                <a:srgbClr val="5C1F8B"/>
              </a:solidFill>
              <a:prstDash val="solid"/>
              <a:miter/>
            </a:ln>
          </p:spPr>
          <p:txBody>
            <a:bodyPr/>
            <a:lstStyle/>
            <a:p>
              <a:endParaRPr lang="en-US"/>
            </a:p>
          </p:txBody>
        </p:sp>
        <p:sp>
          <p:nvSpPr>
            <p:cNvPr id="9" name="TextBox 9">
              <a:extLst>
                <a:ext uri="{FF2B5EF4-FFF2-40B4-BE49-F238E27FC236}">
                  <a16:creationId xmlns:a16="http://schemas.microsoft.com/office/drawing/2014/main" id="{19CB45B7-7B52-AA0F-7F10-7D659BA63282}"/>
                </a:ext>
              </a:extLst>
            </p:cNvPr>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TextBox 10">
            <a:extLst>
              <a:ext uri="{FF2B5EF4-FFF2-40B4-BE49-F238E27FC236}">
                <a16:creationId xmlns:a16="http://schemas.microsoft.com/office/drawing/2014/main" id="{C4036E55-26DD-BEAC-9B65-DAF17515D66F}"/>
              </a:ext>
            </a:extLst>
          </p:cNvPr>
          <p:cNvSpPr txBox="1"/>
          <p:nvPr/>
        </p:nvSpPr>
        <p:spPr>
          <a:xfrm>
            <a:off x="3110620" y="1639184"/>
            <a:ext cx="12066761" cy="705321"/>
          </a:xfrm>
          <a:prstGeom prst="rect">
            <a:avLst/>
          </a:prstGeom>
        </p:spPr>
        <p:txBody>
          <a:bodyPr lIns="0" tIns="0" rIns="0" bIns="0" rtlCol="0" anchor="t">
            <a:spAutoFit/>
          </a:bodyPr>
          <a:lstStyle/>
          <a:p>
            <a:pPr algn="ctr">
              <a:lnSpc>
                <a:spcPts val="5487"/>
              </a:lnSpc>
            </a:pPr>
            <a:r>
              <a:rPr lang="en-US" sz="5100" dirty="0">
                <a:solidFill>
                  <a:srgbClr val="000000"/>
                </a:solidFill>
                <a:latin typeface="Girl Scout 2"/>
                <a:ea typeface="Girl Scout 2"/>
                <a:cs typeface="Girl Scout 2"/>
                <a:sym typeface="Girl Scout 2"/>
              </a:rPr>
              <a:t>PRODUCT PROGRAM UPDATES</a:t>
            </a:r>
          </a:p>
        </p:txBody>
      </p:sp>
      <p:sp>
        <p:nvSpPr>
          <p:cNvPr id="11" name="Freeform 11">
            <a:extLst>
              <a:ext uri="{FF2B5EF4-FFF2-40B4-BE49-F238E27FC236}">
                <a16:creationId xmlns:a16="http://schemas.microsoft.com/office/drawing/2014/main" id="{340642A1-98B7-3C19-CAE3-8803D9BA187A}"/>
              </a:ext>
            </a:extLst>
          </p:cNvPr>
          <p:cNvSpPr/>
          <p:nvPr/>
        </p:nvSpPr>
        <p:spPr>
          <a:xfrm>
            <a:off x="-255351" y="1143304"/>
            <a:ext cx="6731941" cy="10097911"/>
          </a:xfrm>
          <a:custGeom>
            <a:avLst/>
            <a:gdLst/>
            <a:ahLst/>
            <a:cxnLst/>
            <a:rect l="l" t="t" r="r" b="b"/>
            <a:pathLst>
              <a:path w="6731941" h="10097911">
                <a:moveTo>
                  <a:pt x="0" y="0"/>
                </a:moveTo>
                <a:lnTo>
                  <a:pt x="6731941" y="0"/>
                </a:lnTo>
                <a:lnTo>
                  <a:pt x="6731941" y="10097912"/>
                </a:lnTo>
                <a:lnTo>
                  <a:pt x="0" y="10097912"/>
                </a:lnTo>
                <a:lnTo>
                  <a:pt x="0" y="0"/>
                </a:lnTo>
                <a:close/>
              </a:path>
            </a:pathLst>
          </a:custGeom>
          <a:blipFill>
            <a:blip r:embed="rId4"/>
            <a:stretch>
              <a:fillRect/>
            </a:stretch>
          </a:blipFill>
        </p:spPr>
        <p:txBody>
          <a:bodyPr/>
          <a:lstStyle/>
          <a:p>
            <a:endParaRPr lang="en-US"/>
          </a:p>
        </p:txBody>
      </p:sp>
      <p:sp>
        <p:nvSpPr>
          <p:cNvPr id="12" name="Freeform 12">
            <a:extLst>
              <a:ext uri="{FF2B5EF4-FFF2-40B4-BE49-F238E27FC236}">
                <a16:creationId xmlns:a16="http://schemas.microsoft.com/office/drawing/2014/main" id="{F09C9044-DAC6-F47A-E4F4-98D25B61709D}"/>
              </a:ext>
            </a:extLst>
          </p:cNvPr>
          <p:cNvSpPr/>
          <p:nvPr/>
        </p:nvSpPr>
        <p:spPr>
          <a:xfrm rot="-946744">
            <a:off x="14824190" y="5452003"/>
            <a:ext cx="2839212" cy="4114800"/>
          </a:xfrm>
          <a:custGeom>
            <a:avLst/>
            <a:gdLst/>
            <a:ahLst/>
            <a:cxnLst/>
            <a:rect l="l" t="t" r="r" b="b"/>
            <a:pathLst>
              <a:path w="2839212" h="4114800">
                <a:moveTo>
                  <a:pt x="0" y="0"/>
                </a:moveTo>
                <a:lnTo>
                  <a:pt x="2839212" y="0"/>
                </a:lnTo>
                <a:lnTo>
                  <a:pt x="2839212"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TextBox 13">
            <a:extLst>
              <a:ext uri="{FF2B5EF4-FFF2-40B4-BE49-F238E27FC236}">
                <a16:creationId xmlns:a16="http://schemas.microsoft.com/office/drawing/2014/main" id="{9BACE9B4-30B0-D66C-6B69-1124E0497B0A}"/>
              </a:ext>
            </a:extLst>
          </p:cNvPr>
          <p:cNvSpPr txBox="1"/>
          <p:nvPr/>
        </p:nvSpPr>
        <p:spPr>
          <a:xfrm>
            <a:off x="5846062" y="3243641"/>
            <a:ext cx="9038186" cy="4601845"/>
          </a:xfrm>
          <a:prstGeom prst="rect">
            <a:avLst/>
          </a:prstGeom>
        </p:spPr>
        <p:txBody>
          <a:bodyPr lIns="0" tIns="0" rIns="0" bIns="0" rtlCol="0" anchor="t">
            <a:spAutoFit/>
          </a:bodyPr>
          <a:lstStyle/>
          <a:p>
            <a:pPr marL="1122679" lvl="1" indent="-561340" algn="l">
              <a:lnSpc>
                <a:spcPts val="7279"/>
              </a:lnSpc>
              <a:buFont typeface="Arial"/>
              <a:buChar char="•"/>
            </a:pPr>
            <a:r>
              <a:rPr lang="en-US" sz="4500" dirty="0">
                <a:solidFill>
                  <a:srgbClr val="000000"/>
                </a:solidFill>
                <a:latin typeface="Girl Scout 1"/>
                <a:ea typeface="Girl Scout 1"/>
                <a:cs typeface="Girl Scout 1"/>
                <a:sym typeface="Girl Scout 1"/>
              </a:rPr>
              <a:t>Complete all trainings for your role</a:t>
            </a:r>
          </a:p>
          <a:p>
            <a:pPr marL="1122679" lvl="1" indent="-561340" algn="l">
              <a:lnSpc>
                <a:spcPts val="7279"/>
              </a:lnSpc>
              <a:buFont typeface="Arial"/>
              <a:buChar char="•"/>
            </a:pPr>
            <a:r>
              <a:rPr lang="en-US" sz="4500" dirty="0">
                <a:solidFill>
                  <a:srgbClr val="000000"/>
                </a:solidFill>
                <a:latin typeface="Girl Scout 1"/>
                <a:ea typeface="Girl Scout 1"/>
                <a:cs typeface="Girl Scout 1"/>
                <a:sym typeface="Girl Scout 1"/>
              </a:rPr>
              <a:t>Submit ACH form</a:t>
            </a:r>
          </a:p>
          <a:p>
            <a:pPr marL="1122679" lvl="1" indent="-561340" algn="l">
              <a:lnSpc>
                <a:spcPts val="7279"/>
              </a:lnSpc>
              <a:buFont typeface="Arial"/>
              <a:buChar char="•"/>
            </a:pPr>
            <a:r>
              <a:rPr lang="en-US" sz="4500" dirty="0">
                <a:solidFill>
                  <a:srgbClr val="000000"/>
                </a:solidFill>
                <a:latin typeface="Girl Scout 1"/>
                <a:ea typeface="Girl Scout 1"/>
                <a:cs typeface="Girl Scout 1"/>
                <a:sym typeface="Girl Scout 1"/>
              </a:rPr>
              <a:t>Program begins on September 14!</a:t>
            </a:r>
          </a:p>
        </p:txBody>
      </p:sp>
    </p:spTree>
    <p:extLst>
      <p:ext uri="{BB962C8B-B14F-4D97-AF65-F5344CB8AC3E}">
        <p14:creationId xmlns:p14="http://schemas.microsoft.com/office/powerpoint/2010/main" val="1307327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5400000" flipH="1">
            <a:off x="-1147432" y="5591379"/>
            <a:ext cx="6419485" cy="4943004"/>
          </a:xfrm>
          <a:custGeom>
            <a:avLst/>
            <a:gdLst/>
            <a:ahLst/>
            <a:cxnLst/>
            <a:rect l="l" t="t" r="r" b="b"/>
            <a:pathLst>
              <a:path w="6419485" h="4943004">
                <a:moveTo>
                  <a:pt x="6419485" y="0"/>
                </a:moveTo>
                <a:lnTo>
                  <a:pt x="0" y="0"/>
                </a:lnTo>
                <a:lnTo>
                  <a:pt x="0" y="4943004"/>
                </a:lnTo>
                <a:lnTo>
                  <a:pt x="6419485" y="4943004"/>
                </a:lnTo>
                <a:lnTo>
                  <a:pt x="6419485"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5400000" flipH="1">
            <a:off x="13424411" y="193168"/>
            <a:ext cx="6419485" cy="4943004"/>
          </a:xfrm>
          <a:custGeom>
            <a:avLst/>
            <a:gdLst/>
            <a:ahLst/>
            <a:cxnLst/>
            <a:rect l="l" t="t" r="r" b="b"/>
            <a:pathLst>
              <a:path w="6419485" h="4943004">
                <a:moveTo>
                  <a:pt x="6419486" y="0"/>
                </a:moveTo>
                <a:lnTo>
                  <a:pt x="0" y="0"/>
                </a:lnTo>
                <a:lnTo>
                  <a:pt x="0" y="4943004"/>
                </a:lnTo>
                <a:lnTo>
                  <a:pt x="6419486" y="4943004"/>
                </a:lnTo>
                <a:lnTo>
                  <a:pt x="641948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2062311" y="830991"/>
            <a:ext cx="14163379" cy="2228273"/>
            <a:chOff x="0" y="0"/>
            <a:chExt cx="1406886" cy="221340"/>
          </a:xfrm>
        </p:grpSpPr>
        <p:sp>
          <p:nvSpPr>
            <p:cNvPr id="5" name="Freeform 5"/>
            <p:cNvSpPr/>
            <p:nvPr/>
          </p:nvSpPr>
          <p:spPr>
            <a:xfrm>
              <a:off x="0" y="0"/>
              <a:ext cx="1406886" cy="221340"/>
            </a:xfrm>
            <a:custGeom>
              <a:avLst/>
              <a:gdLst/>
              <a:ahLst/>
              <a:cxnLst/>
              <a:rect l="l" t="t" r="r" b="b"/>
              <a:pathLst>
                <a:path w="1406886" h="221340">
                  <a:moveTo>
                    <a:pt x="1406886" y="0"/>
                  </a:moveTo>
                  <a:lnTo>
                    <a:pt x="0" y="0"/>
                  </a:lnTo>
                  <a:lnTo>
                    <a:pt x="101600" y="110670"/>
                  </a:lnTo>
                  <a:lnTo>
                    <a:pt x="0" y="221340"/>
                  </a:lnTo>
                  <a:lnTo>
                    <a:pt x="1406886" y="221340"/>
                  </a:lnTo>
                  <a:lnTo>
                    <a:pt x="1305286" y="110670"/>
                  </a:lnTo>
                  <a:lnTo>
                    <a:pt x="1406886" y="0"/>
                  </a:lnTo>
                  <a:close/>
                </a:path>
              </a:pathLst>
            </a:custGeom>
            <a:solidFill>
              <a:srgbClr val="005640"/>
            </a:solidFill>
            <a:ln w="38100" cap="sq">
              <a:solidFill>
                <a:srgbClr val="005640"/>
              </a:solidFill>
              <a:prstDash val="solid"/>
              <a:miter/>
            </a:ln>
          </p:spPr>
          <p:txBody>
            <a:bodyPr/>
            <a:lstStyle/>
            <a:p>
              <a:endParaRPr lang="en-US"/>
            </a:p>
          </p:txBody>
        </p:sp>
        <p:sp>
          <p:nvSpPr>
            <p:cNvPr id="6" name="TextBox 6"/>
            <p:cNvSpPr txBox="1"/>
            <p:nvPr/>
          </p:nvSpPr>
          <p:spPr>
            <a:xfrm>
              <a:off x="88900" y="-38100"/>
              <a:ext cx="1229086" cy="259440"/>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3110620" y="1587177"/>
            <a:ext cx="12066761" cy="1544574"/>
          </a:xfrm>
          <a:prstGeom prst="rect">
            <a:avLst/>
          </a:prstGeom>
        </p:spPr>
        <p:txBody>
          <a:bodyPr lIns="0" tIns="0" rIns="0" bIns="0" rtlCol="0" anchor="t">
            <a:spAutoFit/>
          </a:bodyPr>
          <a:lstStyle/>
          <a:p>
            <a:pPr algn="ctr">
              <a:lnSpc>
                <a:spcPts val="5928"/>
              </a:lnSpc>
            </a:pPr>
            <a:r>
              <a:rPr lang="en-US" sz="5700">
                <a:solidFill>
                  <a:srgbClr val="FFFFFF"/>
                </a:solidFill>
                <a:latin typeface="Girl Scout 2"/>
                <a:ea typeface="Girl Scout 2"/>
                <a:cs typeface="Girl Scout 2"/>
                <a:sym typeface="Girl Scout 2"/>
              </a:rPr>
              <a:t>WHAT’S NEW &amp; COMING SOON IN RETAIL </a:t>
            </a:r>
          </a:p>
        </p:txBody>
      </p:sp>
      <p:sp>
        <p:nvSpPr>
          <p:cNvPr id="8" name="Freeform 8"/>
          <p:cNvSpPr/>
          <p:nvPr/>
        </p:nvSpPr>
        <p:spPr>
          <a:xfrm>
            <a:off x="2284685" y="3184775"/>
            <a:ext cx="13718631" cy="7102225"/>
          </a:xfrm>
          <a:custGeom>
            <a:avLst/>
            <a:gdLst/>
            <a:ahLst/>
            <a:cxnLst/>
            <a:rect l="l" t="t" r="r" b="b"/>
            <a:pathLst>
              <a:path w="13718631" h="7102225">
                <a:moveTo>
                  <a:pt x="0" y="0"/>
                </a:moveTo>
                <a:lnTo>
                  <a:pt x="13718630" y="0"/>
                </a:lnTo>
                <a:lnTo>
                  <a:pt x="13718630" y="7102225"/>
                </a:lnTo>
                <a:lnTo>
                  <a:pt x="0" y="7102225"/>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5400000" flipH="1">
            <a:off x="-1147432" y="5591379"/>
            <a:ext cx="6419485" cy="4943004"/>
          </a:xfrm>
          <a:custGeom>
            <a:avLst/>
            <a:gdLst/>
            <a:ahLst/>
            <a:cxnLst/>
            <a:rect l="l" t="t" r="r" b="b"/>
            <a:pathLst>
              <a:path w="6419485" h="4943004">
                <a:moveTo>
                  <a:pt x="6419485" y="0"/>
                </a:moveTo>
                <a:lnTo>
                  <a:pt x="0" y="0"/>
                </a:lnTo>
                <a:lnTo>
                  <a:pt x="0" y="4943004"/>
                </a:lnTo>
                <a:lnTo>
                  <a:pt x="6419485" y="4943004"/>
                </a:lnTo>
                <a:lnTo>
                  <a:pt x="6419485"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5400000" flipH="1">
            <a:off x="13424411" y="193168"/>
            <a:ext cx="6419485" cy="4943004"/>
          </a:xfrm>
          <a:custGeom>
            <a:avLst/>
            <a:gdLst/>
            <a:ahLst/>
            <a:cxnLst/>
            <a:rect l="l" t="t" r="r" b="b"/>
            <a:pathLst>
              <a:path w="6419485" h="4943004">
                <a:moveTo>
                  <a:pt x="6419486" y="0"/>
                </a:moveTo>
                <a:lnTo>
                  <a:pt x="0" y="0"/>
                </a:lnTo>
                <a:lnTo>
                  <a:pt x="0" y="4943004"/>
                </a:lnTo>
                <a:lnTo>
                  <a:pt x="6419486" y="4943004"/>
                </a:lnTo>
                <a:lnTo>
                  <a:pt x="641948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2062311" y="830991"/>
            <a:ext cx="14163379" cy="2228273"/>
            <a:chOff x="0" y="0"/>
            <a:chExt cx="1406886" cy="221340"/>
          </a:xfrm>
        </p:grpSpPr>
        <p:sp>
          <p:nvSpPr>
            <p:cNvPr id="5" name="Freeform 5"/>
            <p:cNvSpPr/>
            <p:nvPr/>
          </p:nvSpPr>
          <p:spPr>
            <a:xfrm>
              <a:off x="0" y="0"/>
              <a:ext cx="1406886" cy="221340"/>
            </a:xfrm>
            <a:custGeom>
              <a:avLst/>
              <a:gdLst/>
              <a:ahLst/>
              <a:cxnLst/>
              <a:rect l="l" t="t" r="r" b="b"/>
              <a:pathLst>
                <a:path w="1406886" h="221340">
                  <a:moveTo>
                    <a:pt x="1406886" y="0"/>
                  </a:moveTo>
                  <a:lnTo>
                    <a:pt x="0" y="0"/>
                  </a:lnTo>
                  <a:lnTo>
                    <a:pt x="101600" y="110670"/>
                  </a:lnTo>
                  <a:lnTo>
                    <a:pt x="0" y="221340"/>
                  </a:lnTo>
                  <a:lnTo>
                    <a:pt x="1406886" y="221340"/>
                  </a:lnTo>
                  <a:lnTo>
                    <a:pt x="1305286" y="110670"/>
                  </a:lnTo>
                  <a:lnTo>
                    <a:pt x="1406886" y="0"/>
                  </a:lnTo>
                  <a:close/>
                </a:path>
              </a:pathLst>
            </a:custGeom>
            <a:solidFill>
              <a:srgbClr val="005640"/>
            </a:solidFill>
            <a:ln w="38100" cap="sq">
              <a:solidFill>
                <a:srgbClr val="005640"/>
              </a:solidFill>
              <a:prstDash val="solid"/>
              <a:miter/>
            </a:ln>
          </p:spPr>
          <p:txBody>
            <a:bodyPr/>
            <a:lstStyle/>
            <a:p>
              <a:endParaRPr lang="en-US"/>
            </a:p>
          </p:txBody>
        </p:sp>
        <p:sp>
          <p:nvSpPr>
            <p:cNvPr id="6" name="TextBox 6"/>
            <p:cNvSpPr txBox="1"/>
            <p:nvPr/>
          </p:nvSpPr>
          <p:spPr>
            <a:xfrm>
              <a:off x="88900" y="-38100"/>
              <a:ext cx="1229086" cy="259440"/>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a:off x="1028700" y="3330184"/>
            <a:ext cx="4246478" cy="3283058"/>
          </a:xfrm>
          <a:custGeom>
            <a:avLst/>
            <a:gdLst/>
            <a:ahLst/>
            <a:cxnLst/>
            <a:rect l="l" t="t" r="r" b="b"/>
            <a:pathLst>
              <a:path w="4246478" h="3283058">
                <a:moveTo>
                  <a:pt x="0" y="0"/>
                </a:moveTo>
                <a:lnTo>
                  <a:pt x="4246478" y="0"/>
                </a:lnTo>
                <a:lnTo>
                  <a:pt x="4246478" y="3283059"/>
                </a:lnTo>
                <a:lnTo>
                  <a:pt x="0" y="3283059"/>
                </a:lnTo>
                <a:lnTo>
                  <a:pt x="0" y="0"/>
                </a:lnTo>
                <a:close/>
              </a:path>
            </a:pathLst>
          </a:custGeom>
          <a:blipFill>
            <a:blip r:embed="rId3"/>
            <a:stretch>
              <a:fillRect/>
            </a:stretch>
          </a:blipFill>
        </p:spPr>
        <p:txBody>
          <a:bodyPr/>
          <a:lstStyle/>
          <a:p>
            <a:endParaRPr lang="en-US"/>
          </a:p>
        </p:txBody>
      </p:sp>
      <p:sp>
        <p:nvSpPr>
          <p:cNvPr id="8" name="TextBox 8"/>
          <p:cNvSpPr txBox="1"/>
          <p:nvPr/>
        </p:nvSpPr>
        <p:spPr>
          <a:xfrm>
            <a:off x="3110620" y="1581399"/>
            <a:ext cx="12066761" cy="803656"/>
          </a:xfrm>
          <a:prstGeom prst="rect">
            <a:avLst/>
          </a:prstGeom>
        </p:spPr>
        <p:txBody>
          <a:bodyPr lIns="0" tIns="0" rIns="0" bIns="0" rtlCol="0" anchor="t">
            <a:spAutoFit/>
          </a:bodyPr>
          <a:lstStyle/>
          <a:p>
            <a:pPr algn="ctr">
              <a:lnSpc>
                <a:spcPts val="6032"/>
              </a:lnSpc>
            </a:pPr>
            <a:r>
              <a:rPr lang="en-US" sz="5800">
                <a:solidFill>
                  <a:srgbClr val="FFFFFF"/>
                </a:solidFill>
                <a:latin typeface="Girl Scout 2"/>
                <a:ea typeface="Girl Scout 2"/>
                <a:cs typeface="Girl Scout 2"/>
                <a:sym typeface="Girl Scout 2"/>
              </a:rPr>
              <a:t>NEW P2P MERCHANDISE</a:t>
            </a:r>
          </a:p>
        </p:txBody>
      </p:sp>
      <p:sp>
        <p:nvSpPr>
          <p:cNvPr id="9" name="Freeform 9"/>
          <p:cNvSpPr/>
          <p:nvPr/>
        </p:nvSpPr>
        <p:spPr>
          <a:xfrm>
            <a:off x="10642763" y="3429640"/>
            <a:ext cx="3732284" cy="3418886"/>
          </a:xfrm>
          <a:custGeom>
            <a:avLst/>
            <a:gdLst/>
            <a:ahLst/>
            <a:cxnLst/>
            <a:rect l="l" t="t" r="r" b="b"/>
            <a:pathLst>
              <a:path w="3732284" h="3418886">
                <a:moveTo>
                  <a:pt x="0" y="0"/>
                </a:moveTo>
                <a:lnTo>
                  <a:pt x="3732284" y="0"/>
                </a:lnTo>
                <a:lnTo>
                  <a:pt x="3732284" y="3418886"/>
                </a:lnTo>
                <a:lnTo>
                  <a:pt x="0" y="3418886"/>
                </a:lnTo>
                <a:lnTo>
                  <a:pt x="0" y="0"/>
                </a:lnTo>
                <a:close/>
              </a:path>
            </a:pathLst>
          </a:custGeom>
          <a:blipFill>
            <a:blip r:embed="rId4"/>
            <a:stretch>
              <a:fillRect/>
            </a:stretch>
          </a:blipFill>
        </p:spPr>
        <p:txBody>
          <a:bodyPr/>
          <a:lstStyle/>
          <a:p>
            <a:endParaRPr lang="en-US"/>
          </a:p>
        </p:txBody>
      </p:sp>
      <p:sp>
        <p:nvSpPr>
          <p:cNvPr id="10" name="Freeform 10"/>
          <p:cNvSpPr/>
          <p:nvPr/>
        </p:nvSpPr>
        <p:spPr>
          <a:xfrm>
            <a:off x="9086920" y="7098796"/>
            <a:ext cx="3992705" cy="2954199"/>
          </a:xfrm>
          <a:custGeom>
            <a:avLst/>
            <a:gdLst/>
            <a:ahLst/>
            <a:cxnLst/>
            <a:rect l="l" t="t" r="r" b="b"/>
            <a:pathLst>
              <a:path w="3992705" h="2954199">
                <a:moveTo>
                  <a:pt x="0" y="0"/>
                </a:moveTo>
                <a:lnTo>
                  <a:pt x="3992705" y="0"/>
                </a:lnTo>
                <a:lnTo>
                  <a:pt x="3992705" y="2954198"/>
                </a:lnTo>
                <a:lnTo>
                  <a:pt x="0" y="2954198"/>
                </a:lnTo>
                <a:lnTo>
                  <a:pt x="0" y="0"/>
                </a:lnTo>
                <a:close/>
              </a:path>
            </a:pathLst>
          </a:custGeom>
          <a:blipFill>
            <a:blip r:embed="rId5"/>
            <a:stretch>
              <a:fillRect/>
            </a:stretch>
          </a:blipFill>
        </p:spPr>
        <p:txBody>
          <a:bodyPr/>
          <a:lstStyle/>
          <a:p>
            <a:endParaRPr lang="en-US"/>
          </a:p>
        </p:txBody>
      </p:sp>
      <p:sp>
        <p:nvSpPr>
          <p:cNvPr id="11" name="Freeform 11"/>
          <p:cNvSpPr/>
          <p:nvPr/>
        </p:nvSpPr>
        <p:spPr>
          <a:xfrm>
            <a:off x="14140807" y="6998665"/>
            <a:ext cx="2470710" cy="2948319"/>
          </a:xfrm>
          <a:custGeom>
            <a:avLst/>
            <a:gdLst/>
            <a:ahLst/>
            <a:cxnLst/>
            <a:rect l="l" t="t" r="r" b="b"/>
            <a:pathLst>
              <a:path w="2470710" h="2948319">
                <a:moveTo>
                  <a:pt x="0" y="0"/>
                </a:moveTo>
                <a:lnTo>
                  <a:pt x="2470710" y="0"/>
                </a:lnTo>
                <a:lnTo>
                  <a:pt x="2470710" y="2948320"/>
                </a:lnTo>
                <a:lnTo>
                  <a:pt x="0" y="2948320"/>
                </a:lnTo>
                <a:lnTo>
                  <a:pt x="0" y="0"/>
                </a:lnTo>
                <a:close/>
              </a:path>
            </a:pathLst>
          </a:custGeom>
          <a:blipFill>
            <a:blip r:embed="rId6"/>
            <a:stretch>
              <a:fillRect/>
            </a:stretch>
          </a:blipFill>
        </p:spPr>
        <p:txBody>
          <a:bodyPr/>
          <a:lstStyle/>
          <a:p>
            <a:endParaRPr lang="en-US"/>
          </a:p>
        </p:txBody>
      </p:sp>
      <p:sp>
        <p:nvSpPr>
          <p:cNvPr id="12" name="Freeform 12"/>
          <p:cNvSpPr/>
          <p:nvPr/>
        </p:nvSpPr>
        <p:spPr>
          <a:xfrm>
            <a:off x="5698642" y="6592377"/>
            <a:ext cx="2327096" cy="3460618"/>
          </a:xfrm>
          <a:custGeom>
            <a:avLst/>
            <a:gdLst/>
            <a:ahLst/>
            <a:cxnLst/>
            <a:rect l="l" t="t" r="r" b="b"/>
            <a:pathLst>
              <a:path w="2327096" h="3460618">
                <a:moveTo>
                  <a:pt x="0" y="0"/>
                </a:moveTo>
                <a:lnTo>
                  <a:pt x="2327096" y="0"/>
                </a:lnTo>
                <a:lnTo>
                  <a:pt x="2327096" y="3460617"/>
                </a:lnTo>
                <a:lnTo>
                  <a:pt x="0" y="3460617"/>
                </a:lnTo>
                <a:lnTo>
                  <a:pt x="0" y="0"/>
                </a:lnTo>
                <a:close/>
              </a:path>
            </a:pathLst>
          </a:custGeom>
          <a:blipFill>
            <a:blip r:embed="rId7"/>
            <a:stretch>
              <a:fillRect/>
            </a:stretch>
          </a:blipFill>
        </p:spPr>
        <p:txBody>
          <a:bodyPr/>
          <a:lstStyle/>
          <a:p>
            <a:endParaRPr lang="en-US"/>
          </a:p>
        </p:txBody>
      </p:sp>
      <p:sp>
        <p:nvSpPr>
          <p:cNvPr id="13" name="Freeform 13"/>
          <p:cNvSpPr/>
          <p:nvPr/>
        </p:nvSpPr>
        <p:spPr>
          <a:xfrm>
            <a:off x="14397684" y="3739142"/>
            <a:ext cx="2838979" cy="2874101"/>
          </a:xfrm>
          <a:custGeom>
            <a:avLst/>
            <a:gdLst/>
            <a:ahLst/>
            <a:cxnLst/>
            <a:rect l="l" t="t" r="r" b="b"/>
            <a:pathLst>
              <a:path w="2838979" h="2874101">
                <a:moveTo>
                  <a:pt x="0" y="0"/>
                </a:moveTo>
                <a:lnTo>
                  <a:pt x="2838979" y="0"/>
                </a:lnTo>
                <a:lnTo>
                  <a:pt x="2838979" y="2874101"/>
                </a:lnTo>
                <a:lnTo>
                  <a:pt x="0" y="2874101"/>
                </a:lnTo>
                <a:lnTo>
                  <a:pt x="0" y="0"/>
                </a:lnTo>
                <a:close/>
              </a:path>
            </a:pathLst>
          </a:custGeom>
          <a:blipFill>
            <a:blip r:embed="rId8"/>
            <a:stretch>
              <a:fillRect/>
            </a:stretch>
          </a:blipFill>
        </p:spPr>
        <p:txBody>
          <a:bodyPr/>
          <a:lstStyle/>
          <a:p>
            <a:endParaRPr lang="en-US"/>
          </a:p>
        </p:txBody>
      </p:sp>
      <p:sp>
        <p:nvSpPr>
          <p:cNvPr id="14" name="Freeform 14"/>
          <p:cNvSpPr/>
          <p:nvPr/>
        </p:nvSpPr>
        <p:spPr>
          <a:xfrm>
            <a:off x="5622150" y="3330184"/>
            <a:ext cx="2634734" cy="2609030"/>
          </a:xfrm>
          <a:custGeom>
            <a:avLst/>
            <a:gdLst/>
            <a:ahLst/>
            <a:cxnLst/>
            <a:rect l="l" t="t" r="r" b="b"/>
            <a:pathLst>
              <a:path w="2634734" h="2609030">
                <a:moveTo>
                  <a:pt x="0" y="0"/>
                </a:moveTo>
                <a:lnTo>
                  <a:pt x="2634734" y="0"/>
                </a:lnTo>
                <a:lnTo>
                  <a:pt x="2634734" y="2609030"/>
                </a:lnTo>
                <a:lnTo>
                  <a:pt x="0" y="2609030"/>
                </a:lnTo>
                <a:lnTo>
                  <a:pt x="0" y="0"/>
                </a:lnTo>
                <a:close/>
              </a:path>
            </a:pathLst>
          </a:custGeom>
          <a:blipFill>
            <a:blip r:embed="rId9"/>
            <a:stretch>
              <a:fillRect/>
            </a:stretch>
          </a:blipFill>
        </p:spPr>
        <p:txBody>
          <a:bodyPr/>
          <a:lstStyle/>
          <a:p>
            <a:endParaRPr lang="en-US"/>
          </a:p>
        </p:txBody>
      </p:sp>
      <p:sp>
        <p:nvSpPr>
          <p:cNvPr id="15" name="Freeform 15"/>
          <p:cNvSpPr/>
          <p:nvPr/>
        </p:nvSpPr>
        <p:spPr>
          <a:xfrm>
            <a:off x="8528244" y="3739142"/>
            <a:ext cx="2358706" cy="2945851"/>
          </a:xfrm>
          <a:custGeom>
            <a:avLst/>
            <a:gdLst/>
            <a:ahLst/>
            <a:cxnLst/>
            <a:rect l="l" t="t" r="r" b="b"/>
            <a:pathLst>
              <a:path w="2358706" h="2945851">
                <a:moveTo>
                  <a:pt x="0" y="0"/>
                </a:moveTo>
                <a:lnTo>
                  <a:pt x="2358705" y="0"/>
                </a:lnTo>
                <a:lnTo>
                  <a:pt x="2358705" y="2945851"/>
                </a:lnTo>
                <a:lnTo>
                  <a:pt x="0" y="2945851"/>
                </a:lnTo>
                <a:lnTo>
                  <a:pt x="0" y="0"/>
                </a:lnTo>
                <a:close/>
              </a:path>
            </a:pathLst>
          </a:custGeom>
          <a:blipFill>
            <a:blip r:embed="rId10"/>
            <a:stretch>
              <a:fillRect/>
            </a:stretch>
          </a:blipFill>
        </p:spPr>
        <p:txBody>
          <a:bodyPr/>
          <a:lstStyle/>
          <a:p>
            <a:endParaRPr lang="en-US"/>
          </a:p>
        </p:txBody>
      </p:sp>
      <p:sp>
        <p:nvSpPr>
          <p:cNvPr id="16" name="Freeform 16"/>
          <p:cNvSpPr/>
          <p:nvPr/>
        </p:nvSpPr>
        <p:spPr>
          <a:xfrm>
            <a:off x="1341826" y="7175991"/>
            <a:ext cx="3620226" cy="2593668"/>
          </a:xfrm>
          <a:custGeom>
            <a:avLst/>
            <a:gdLst/>
            <a:ahLst/>
            <a:cxnLst/>
            <a:rect l="l" t="t" r="r" b="b"/>
            <a:pathLst>
              <a:path w="3620226" h="2593668">
                <a:moveTo>
                  <a:pt x="0" y="0"/>
                </a:moveTo>
                <a:lnTo>
                  <a:pt x="3620226" y="0"/>
                </a:lnTo>
                <a:lnTo>
                  <a:pt x="3620226" y="2593668"/>
                </a:lnTo>
                <a:lnTo>
                  <a:pt x="0" y="2593668"/>
                </a:lnTo>
                <a:lnTo>
                  <a:pt x="0" y="0"/>
                </a:lnTo>
                <a:close/>
              </a:path>
            </a:pathLst>
          </a:custGeom>
          <a:blipFill>
            <a:blip r:embed="rId11"/>
            <a:stretch>
              <a:fillRect/>
            </a:stretch>
          </a:blipFill>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5400000" flipH="1">
            <a:off x="-1147432" y="5591379"/>
            <a:ext cx="6419485" cy="4943004"/>
          </a:xfrm>
          <a:custGeom>
            <a:avLst/>
            <a:gdLst/>
            <a:ahLst/>
            <a:cxnLst/>
            <a:rect l="l" t="t" r="r" b="b"/>
            <a:pathLst>
              <a:path w="6419485" h="4943004">
                <a:moveTo>
                  <a:pt x="6419485" y="0"/>
                </a:moveTo>
                <a:lnTo>
                  <a:pt x="0" y="0"/>
                </a:lnTo>
                <a:lnTo>
                  <a:pt x="0" y="4943004"/>
                </a:lnTo>
                <a:lnTo>
                  <a:pt x="6419485" y="4943004"/>
                </a:lnTo>
                <a:lnTo>
                  <a:pt x="6419485"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 name="Group 3"/>
          <p:cNvGrpSpPr/>
          <p:nvPr/>
        </p:nvGrpSpPr>
        <p:grpSpPr>
          <a:xfrm>
            <a:off x="920547" y="3790668"/>
            <a:ext cx="16446905" cy="8544427"/>
            <a:chOff x="0" y="0"/>
            <a:chExt cx="4136657" cy="2149059"/>
          </a:xfrm>
        </p:grpSpPr>
        <p:sp>
          <p:nvSpPr>
            <p:cNvPr id="4" name="Freeform 4"/>
            <p:cNvSpPr/>
            <p:nvPr/>
          </p:nvSpPr>
          <p:spPr>
            <a:xfrm>
              <a:off x="0" y="0"/>
              <a:ext cx="4136657" cy="2149059"/>
            </a:xfrm>
            <a:custGeom>
              <a:avLst/>
              <a:gdLst/>
              <a:ahLst/>
              <a:cxnLst/>
              <a:rect l="l" t="t" r="r" b="b"/>
              <a:pathLst>
                <a:path w="4136657" h="2149059">
                  <a:moveTo>
                    <a:pt x="24007" y="0"/>
                  </a:moveTo>
                  <a:lnTo>
                    <a:pt x="4112651" y="0"/>
                  </a:lnTo>
                  <a:cubicBezTo>
                    <a:pt x="4119017" y="0"/>
                    <a:pt x="4125124" y="2529"/>
                    <a:pt x="4129626" y="7031"/>
                  </a:cubicBezTo>
                  <a:cubicBezTo>
                    <a:pt x="4134128" y="11534"/>
                    <a:pt x="4136657" y="17640"/>
                    <a:pt x="4136657" y="24007"/>
                  </a:cubicBezTo>
                  <a:lnTo>
                    <a:pt x="4136657" y="2125052"/>
                  </a:lnTo>
                  <a:cubicBezTo>
                    <a:pt x="4136657" y="2138310"/>
                    <a:pt x="4125909" y="2149059"/>
                    <a:pt x="4112651" y="2149059"/>
                  </a:cubicBezTo>
                  <a:lnTo>
                    <a:pt x="24007" y="2149059"/>
                  </a:lnTo>
                  <a:cubicBezTo>
                    <a:pt x="17640" y="2149059"/>
                    <a:pt x="11534" y="2146529"/>
                    <a:pt x="7031" y="2142027"/>
                  </a:cubicBezTo>
                  <a:cubicBezTo>
                    <a:pt x="2529" y="2137525"/>
                    <a:pt x="0" y="2131419"/>
                    <a:pt x="0" y="2125052"/>
                  </a:cubicBezTo>
                  <a:lnTo>
                    <a:pt x="0" y="24007"/>
                  </a:lnTo>
                  <a:cubicBezTo>
                    <a:pt x="0" y="17640"/>
                    <a:pt x="2529" y="11534"/>
                    <a:pt x="7031" y="7031"/>
                  </a:cubicBezTo>
                  <a:cubicBezTo>
                    <a:pt x="11534" y="2529"/>
                    <a:pt x="17640" y="0"/>
                    <a:pt x="24007" y="0"/>
                  </a:cubicBezTo>
                  <a:close/>
                </a:path>
              </a:pathLst>
            </a:custGeom>
            <a:solidFill>
              <a:srgbClr val="FD329E"/>
            </a:solidFill>
            <a:ln w="38100" cap="rnd">
              <a:solidFill>
                <a:srgbClr val="FD329E"/>
              </a:solidFill>
              <a:prstDash val="solid"/>
              <a:round/>
            </a:ln>
          </p:spPr>
          <p:txBody>
            <a:bodyPr/>
            <a:lstStyle/>
            <a:p>
              <a:endParaRPr lang="en-US"/>
            </a:p>
          </p:txBody>
        </p:sp>
        <p:sp>
          <p:nvSpPr>
            <p:cNvPr id="5" name="TextBox 5"/>
            <p:cNvSpPr txBox="1"/>
            <p:nvPr/>
          </p:nvSpPr>
          <p:spPr>
            <a:xfrm>
              <a:off x="0" y="-38100"/>
              <a:ext cx="4136657" cy="2187159"/>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5400000" flipH="1">
            <a:off x="13424411" y="193168"/>
            <a:ext cx="6419485" cy="4943004"/>
          </a:xfrm>
          <a:custGeom>
            <a:avLst/>
            <a:gdLst/>
            <a:ahLst/>
            <a:cxnLst/>
            <a:rect l="l" t="t" r="r" b="b"/>
            <a:pathLst>
              <a:path w="6419485" h="4943004">
                <a:moveTo>
                  <a:pt x="6419486" y="0"/>
                </a:moveTo>
                <a:lnTo>
                  <a:pt x="0" y="0"/>
                </a:lnTo>
                <a:lnTo>
                  <a:pt x="0" y="4943004"/>
                </a:lnTo>
                <a:lnTo>
                  <a:pt x="6419486" y="4943004"/>
                </a:lnTo>
                <a:lnTo>
                  <a:pt x="641948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7" name="Group 7"/>
          <p:cNvGrpSpPr/>
          <p:nvPr/>
        </p:nvGrpSpPr>
        <p:grpSpPr>
          <a:xfrm>
            <a:off x="2062311" y="830991"/>
            <a:ext cx="14163379" cy="2228273"/>
            <a:chOff x="0" y="0"/>
            <a:chExt cx="1406886" cy="221340"/>
          </a:xfrm>
        </p:grpSpPr>
        <p:sp>
          <p:nvSpPr>
            <p:cNvPr id="8" name="Freeform 8"/>
            <p:cNvSpPr/>
            <p:nvPr/>
          </p:nvSpPr>
          <p:spPr>
            <a:xfrm>
              <a:off x="0" y="0"/>
              <a:ext cx="1406886" cy="221340"/>
            </a:xfrm>
            <a:custGeom>
              <a:avLst/>
              <a:gdLst/>
              <a:ahLst/>
              <a:cxnLst/>
              <a:rect l="l" t="t" r="r" b="b"/>
              <a:pathLst>
                <a:path w="1406886" h="221340">
                  <a:moveTo>
                    <a:pt x="1406886" y="0"/>
                  </a:moveTo>
                  <a:lnTo>
                    <a:pt x="0" y="0"/>
                  </a:lnTo>
                  <a:lnTo>
                    <a:pt x="101600" y="110670"/>
                  </a:lnTo>
                  <a:lnTo>
                    <a:pt x="0" y="221340"/>
                  </a:lnTo>
                  <a:lnTo>
                    <a:pt x="1406886" y="221340"/>
                  </a:lnTo>
                  <a:lnTo>
                    <a:pt x="1305286" y="110670"/>
                  </a:lnTo>
                  <a:lnTo>
                    <a:pt x="1406886" y="0"/>
                  </a:lnTo>
                  <a:close/>
                </a:path>
              </a:pathLst>
            </a:custGeom>
            <a:solidFill>
              <a:srgbClr val="005640"/>
            </a:solidFill>
            <a:ln w="38100" cap="sq">
              <a:solidFill>
                <a:srgbClr val="005640"/>
              </a:solidFill>
              <a:prstDash val="solid"/>
              <a:miter/>
            </a:ln>
          </p:spPr>
          <p:txBody>
            <a:bodyPr/>
            <a:lstStyle/>
            <a:p>
              <a:endParaRPr lang="en-US"/>
            </a:p>
          </p:txBody>
        </p:sp>
        <p:sp>
          <p:nvSpPr>
            <p:cNvPr id="9" name="TextBox 9"/>
            <p:cNvSpPr txBox="1"/>
            <p:nvPr/>
          </p:nvSpPr>
          <p:spPr>
            <a:xfrm>
              <a:off x="88900" y="-38100"/>
              <a:ext cx="1229086" cy="259440"/>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3110620" y="1652455"/>
            <a:ext cx="12066761" cy="649987"/>
          </a:xfrm>
          <a:prstGeom prst="rect">
            <a:avLst/>
          </a:prstGeom>
        </p:spPr>
        <p:txBody>
          <a:bodyPr lIns="0" tIns="0" rIns="0" bIns="0" rtlCol="0" anchor="t">
            <a:spAutoFit/>
          </a:bodyPr>
          <a:lstStyle/>
          <a:p>
            <a:pPr algn="ctr">
              <a:lnSpc>
                <a:spcPts val="4992"/>
              </a:lnSpc>
            </a:pPr>
            <a:r>
              <a:rPr lang="en-US" sz="4800">
                <a:solidFill>
                  <a:srgbClr val="FFFFFF"/>
                </a:solidFill>
                <a:latin typeface="Girl Scout 2"/>
                <a:ea typeface="Girl Scout 2"/>
                <a:cs typeface="Girl Scout 2"/>
                <a:sym typeface="Girl Scout 2"/>
              </a:rPr>
              <a:t>MOBILE SHOPS &amp; UNIFORM SHOPS</a:t>
            </a:r>
          </a:p>
        </p:txBody>
      </p:sp>
      <p:sp>
        <p:nvSpPr>
          <p:cNvPr id="11" name="Freeform 11"/>
          <p:cNvSpPr/>
          <p:nvPr/>
        </p:nvSpPr>
        <p:spPr>
          <a:xfrm>
            <a:off x="1398007" y="4208056"/>
            <a:ext cx="3763868" cy="5775786"/>
          </a:xfrm>
          <a:custGeom>
            <a:avLst/>
            <a:gdLst/>
            <a:ahLst/>
            <a:cxnLst/>
            <a:rect l="l" t="t" r="r" b="b"/>
            <a:pathLst>
              <a:path w="3763868" h="5775786">
                <a:moveTo>
                  <a:pt x="0" y="0"/>
                </a:moveTo>
                <a:lnTo>
                  <a:pt x="3763868" y="0"/>
                </a:lnTo>
                <a:lnTo>
                  <a:pt x="3763868" y="5775786"/>
                </a:lnTo>
                <a:lnTo>
                  <a:pt x="0" y="5775786"/>
                </a:lnTo>
                <a:lnTo>
                  <a:pt x="0" y="0"/>
                </a:lnTo>
                <a:close/>
              </a:path>
            </a:pathLst>
          </a:custGeom>
          <a:blipFill>
            <a:blip r:embed="rId3"/>
            <a:stretch>
              <a:fillRect/>
            </a:stretch>
          </a:blipFill>
        </p:spPr>
        <p:txBody>
          <a:bodyPr/>
          <a:lstStyle/>
          <a:p>
            <a:endParaRPr lang="en-US"/>
          </a:p>
        </p:txBody>
      </p:sp>
      <p:sp>
        <p:nvSpPr>
          <p:cNvPr id="12" name="Freeform 12"/>
          <p:cNvSpPr/>
          <p:nvPr/>
        </p:nvSpPr>
        <p:spPr>
          <a:xfrm>
            <a:off x="5571359" y="4519150"/>
            <a:ext cx="11434548" cy="5153599"/>
          </a:xfrm>
          <a:custGeom>
            <a:avLst/>
            <a:gdLst/>
            <a:ahLst/>
            <a:cxnLst/>
            <a:rect l="l" t="t" r="r" b="b"/>
            <a:pathLst>
              <a:path w="11434548" h="5153599">
                <a:moveTo>
                  <a:pt x="0" y="0"/>
                </a:moveTo>
                <a:lnTo>
                  <a:pt x="11434547" y="0"/>
                </a:lnTo>
                <a:lnTo>
                  <a:pt x="11434547" y="5153599"/>
                </a:lnTo>
                <a:lnTo>
                  <a:pt x="0" y="5153599"/>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a:off x="3426929" y="496478"/>
            <a:ext cx="11434141" cy="9294043"/>
          </a:xfrm>
          <a:custGeom>
            <a:avLst/>
            <a:gdLst/>
            <a:ahLst/>
            <a:cxnLst/>
            <a:rect l="l" t="t" r="r" b="b"/>
            <a:pathLst>
              <a:path w="11434141" h="9294043">
                <a:moveTo>
                  <a:pt x="0" y="0"/>
                </a:moveTo>
                <a:lnTo>
                  <a:pt x="11434142" y="0"/>
                </a:lnTo>
                <a:lnTo>
                  <a:pt x="11434142" y="9294044"/>
                </a:lnTo>
                <a:lnTo>
                  <a:pt x="0" y="9294044"/>
                </a:lnTo>
                <a:lnTo>
                  <a:pt x="0" y="0"/>
                </a:lnTo>
                <a:close/>
              </a:path>
            </a:pathLst>
          </a:custGeom>
          <a:blipFill>
            <a:blip r:embed="rId2"/>
            <a:stretch>
              <a:fillRect t="-14912" b="-8114"/>
            </a:stretch>
          </a:blipFill>
        </p:spPr>
        <p:txBody>
          <a:bodyPr/>
          <a:lstStyle/>
          <a:p>
            <a:endParaRPr lang="en-US"/>
          </a:p>
        </p:txBody>
      </p:sp>
      <p:sp>
        <p:nvSpPr>
          <p:cNvPr id="3" name="Freeform 3"/>
          <p:cNvSpPr/>
          <p:nvPr/>
        </p:nvSpPr>
        <p:spPr>
          <a:xfrm rot="5400000" flipH="1">
            <a:off x="-1147432" y="5591379"/>
            <a:ext cx="6419485" cy="4943004"/>
          </a:xfrm>
          <a:custGeom>
            <a:avLst/>
            <a:gdLst/>
            <a:ahLst/>
            <a:cxnLst/>
            <a:rect l="l" t="t" r="r" b="b"/>
            <a:pathLst>
              <a:path w="6419485" h="4943004">
                <a:moveTo>
                  <a:pt x="6419485" y="0"/>
                </a:moveTo>
                <a:lnTo>
                  <a:pt x="0" y="0"/>
                </a:lnTo>
                <a:lnTo>
                  <a:pt x="0" y="4943004"/>
                </a:lnTo>
                <a:lnTo>
                  <a:pt x="6419485" y="4943004"/>
                </a:lnTo>
                <a:lnTo>
                  <a:pt x="6419485"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rot="-5400000" flipH="1">
            <a:off x="13424411" y="193168"/>
            <a:ext cx="6419485" cy="4943004"/>
          </a:xfrm>
          <a:custGeom>
            <a:avLst/>
            <a:gdLst/>
            <a:ahLst/>
            <a:cxnLst/>
            <a:rect l="l" t="t" r="r" b="b"/>
            <a:pathLst>
              <a:path w="6419485" h="4943004">
                <a:moveTo>
                  <a:pt x="6419486" y="0"/>
                </a:moveTo>
                <a:lnTo>
                  <a:pt x="0" y="0"/>
                </a:lnTo>
                <a:lnTo>
                  <a:pt x="0" y="4943004"/>
                </a:lnTo>
                <a:lnTo>
                  <a:pt x="6419486" y="4943004"/>
                </a:lnTo>
                <a:lnTo>
                  <a:pt x="64194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a:off x="-746834" y="6656604"/>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 name="Group 3"/>
          <p:cNvGrpSpPr/>
          <p:nvPr/>
        </p:nvGrpSpPr>
        <p:grpSpPr>
          <a:xfrm>
            <a:off x="2880938" y="1699195"/>
            <a:ext cx="11659827" cy="7358671"/>
            <a:chOff x="0" y="0"/>
            <a:chExt cx="2932631" cy="1850822"/>
          </a:xfrm>
        </p:grpSpPr>
        <p:sp>
          <p:nvSpPr>
            <p:cNvPr id="4" name="Freeform 4"/>
            <p:cNvSpPr/>
            <p:nvPr/>
          </p:nvSpPr>
          <p:spPr>
            <a:xfrm>
              <a:off x="0" y="0"/>
              <a:ext cx="2932631" cy="1850822"/>
            </a:xfrm>
            <a:custGeom>
              <a:avLst/>
              <a:gdLst/>
              <a:ahLst/>
              <a:cxnLst/>
              <a:rect l="l" t="t" r="r" b="b"/>
              <a:pathLst>
                <a:path w="2932631" h="1850822">
                  <a:moveTo>
                    <a:pt x="33863" y="0"/>
                  </a:moveTo>
                  <a:lnTo>
                    <a:pt x="2898768" y="0"/>
                  </a:lnTo>
                  <a:cubicBezTo>
                    <a:pt x="2917470" y="0"/>
                    <a:pt x="2932631" y="15161"/>
                    <a:pt x="2932631" y="33863"/>
                  </a:cubicBezTo>
                  <a:lnTo>
                    <a:pt x="2932631" y="1816959"/>
                  </a:lnTo>
                  <a:cubicBezTo>
                    <a:pt x="2932631" y="1825940"/>
                    <a:pt x="2929063" y="1834554"/>
                    <a:pt x="2922713" y="1840904"/>
                  </a:cubicBezTo>
                  <a:cubicBezTo>
                    <a:pt x="2916362" y="1847255"/>
                    <a:pt x="2907749" y="1850822"/>
                    <a:pt x="2898768" y="1850822"/>
                  </a:cubicBezTo>
                  <a:lnTo>
                    <a:pt x="33863" y="1850822"/>
                  </a:lnTo>
                  <a:cubicBezTo>
                    <a:pt x="15161" y="1850822"/>
                    <a:pt x="0" y="1835661"/>
                    <a:pt x="0" y="1816959"/>
                  </a:cubicBezTo>
                  <a:lnTo>
                    <a:pt x="0" y="33863"/>
                  </a:lnTo>
                  <a:cubicBezTo>
                    <a:pt x="0" y="15161"/>
                    <a:pt x="15161" y="0"/>
                    <a:pt x="33863" y="0"/>
                  </a:cubicBezTo>
                  <a:close/>
                </a:path>
              </a:pathLst>
            </a:custGeom>
            <a:solidFill>
              <a:srgbClr val="5C1F8B"/>
            </a:solidFill>
            <a:ln w="38100" cap="rnd">
              <a:solidFill>
                <a:srgbClr val="5C1F8B"/>
              </a:solidFill>
              <a:prstDash val="solid"/>
              <a:round/>
            </a:ln>
          </p:spPr>
          <p:txBody>
            <a:bodyPr/>
            <a:lstStyle/>
            <a:p>
              <a:endParaRPr lang="en-US"/>
            </a:p>
          </p:txBody>
        </p:sp>
        <p:sp>
          <p:nvSpPr>
            <p:cNvPr id="5" name="TextBox 5"/>
            <p:cNvSpPr txBox="1"/>
            <p:nvPr/>
          </p:nvSpPr>
          <p:spPr>
            <a:xfrm>
              <a:off x="0" y="-38100"/>
              <a:ext cx="2932631" cy="1888922"/>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10800000">
            <a:off x="12662608" y="-700532"/>
            <a:ext cx="6419485" cy="4943004"/>
          </a:xfrm>
          <a:custGeom>
            <a:avLst/>
            <a:gdLst/>
            <a:ahLst/>
            <a:cxnLst/>
            <a:rect l="l" t="t" r="r" b="b"/>
            <a:pathLst>
              <a:path w="6419485" h="4943004">
                <a:moveTo>
                  <a:pt x="0" y="0"/>
                </a:moveTo>
                <a:lnTo>
                  <a:pt x="6419486" y="0"/>
                </a:lnTo>
                <a:lnTo>
                  <a:pt x="6419486" y="4943003"/>
                </a:lnTo>
                <a:lnTo>
                  <a:pt x="0" y="494300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7" name="Group 7"/>
          <p:cNvGrpSpPr/>
          <p:nvPr/>
        </p:nvGrpSpPr>
        <p:grpSpPr>
          <a:xfrm>
            <a:off x="4250882" y="818158"/>
            <a:ext cx="8919940" cy="8919940"/>
            <a:chOff x="0" y="0"/>
            <a:chExt cx="6350000" cy="6350000"/>
          </a:xfrm>
        </p:grpSpPr>
        <p:sp>
          <p:nvSpPr>
            <p:cNvPr id="8" name="Freeform 8"/>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D329E"/>
            </a:solidFill>
          </p:spPr>
          <p:txBody>
            <a:bodyPr/>
            <a:lstStyle/>
            <a:p>
              <a:endParaRPr lang="en-US"/>
            </a:p>
          </p:txBody>
        </p:sp>
      </p:grpSp>
      <p:grpSp>
        <p:nvGrpSpPr>
          <p:cNvPr id="9" name="Group 9"/>
          <p:cNvGrpSpPr/>
          <p:nvPr/>
        </p:nvGrpSpPr>
        <p:grpSpPr>
          <a:xfrm>
            <a:off x="4735158" y="1306912"/>
            <a:ext cx="7951388" cy="7951388"/>
            <a:chOff x="0" y="0"/>
            <a:chExt cx="6350000" cy="6350000"/>
          </a:xfrm>
        </p:grpSpPr>
        <p:sp>
          <p:nvSpPr>
            <p:cNvPr id="10" name="Freeform 10"/>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F7818"/>
            </a:solidFill>
          </p:spPr>
          <p:txBody>
            <a:bodyPr/>
            <a:lstStyle/>
            <a:p>
              <a:endParaRPr lang="en-US"/>
            </a:p>
          </p:txBody>
        </p:sp>
      </p:grpSp>
      <p:sp>
        <p:nvSpPr>
          <p:cNvPr id="11" name="TextBox 11"/>
          <p:cNvSpPr txBox="1"/>
          <p:nvPr/>
        </p:nvSpPr>
        <p:spPr>
          <a:xfrm>
            <a:off x="3676545" y="4552700"/>
            <a:ext cx="10068613" cy="1737386"/>
          </a:xfrm>
          <a:prstGeom prst="rect">
            <a:avLst/>
          </a:prstGeom>
        </p:spPr>
        <p:txBody>
          <a:bodyPr lIns="0" tIns="0" rIns="0" bIns="0" rtlCol="0" anchor="t">
            <a:spAutoFit/>
          </a:bodyPr>
          <a:lstStyle/>
          <a:p>
            <a:pPr algn="ctr">
              <a:lnSpc>
                <a:spcPts val="13322"/>
              </a:lnSpc>
            </a:pPr>
            <a:r>
              <a:rPr lang="en-US" sz="12002">
                <a:solidFill>
                  <a:srgbClr val="000000"/>
                </a:solidFill>
                <a:latin typeface="Girl Scout 2"/>
                <a:ea typeface="Girl Scout 2"/>
                <a:cs typeface="Girl Scout 2"/>
                <a:sym typeface="Girl Scout 2"/>
              </a:rPr>
              <a:t>Q&amp;A!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a:off x="-746834" y="6656604"/>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 name="Group 3"/>
          <p:cNvGrpSpPr/>
          <p:nvPr/>
        </p:nvGrpSpPr>
        <p:grpSpPr>
          <a:xfrm>
            <a:off x="2880938" y="1699195"/>
            <a:ext cx="11659827" cy="7358671"/>
            <a:chOff x="0" y="0"/>
            <a:chExt cx="2932631" cy="1850822"/>
          </a:xfrm>
        </p:grpSpPr>
        <p:sp>
          <p:nvSpPr>
            <p:cNvPr id="4" name="Freeform 4"/>
            <p:cNvSpPr/>
            <p:nvPr/>
          </p:nvSpPr>
          <p:spPr>
            <a:xfrm>
              <a:off x="0" y="0"/>
              <a:ext cx="2932631" cy="1850822"/>
            </a:xfrm>
            <a:custGeom>
              <a:avLst/>
              <a:gdLst/>
              <a:ahLst/>
              <a:cxnLst/>
              <a:rect l="l" t="t" r="r" b="b"/>
              <a:pathLst>
                <a:path w="2932631" h="1850822">
                  <a:moveTo>
                    <a:pt x="33863" y="0"/>
                  </a:moveTo>
                  <a:lnTo>
                    <a:pt x="2898768" y="0"/>
                  </a:lnTo>
                  <a:cubicBezTo>
                    <a:pt x="2917470" y="0"/>
                    <a:pt x="2932631" y="15161"/>
                    <a:pt x="2932631" y="33863"/>
                  </a:cubicBezTo>
                  <a:lnTo>
                    <a:pt x="2932631" y="1816959"/>
                  </a:lnTo>
                  <a:cubicBezTo>
                    <a:pt x="2932631" y="1825940"/>
                    <a:pt x="2929063" y="1834554"/>
                    <a:pt x="2922713" y="1840904"/>
                  </a:cubicBezTo>
                  <a:cubicBezTo>
                    <a:pt x="2916362" y="1847255"/>
                    <a:pt x="2907749" y="1850822"/>
                    <a:pt x="2898768" y="1850822"/>
                  </a:cubicBezTo>
                  <a:lnTo>
                    <a:pt x="33863" y="1850822"/>
                  </a:lnTo>
                  <a:cubicBezTo>
                    <a:pt x="15161" y="1850822"/>
                    <a:pt x="0" y="1835661"/>
                    <a:pt x="0" y="1816959"/>
                  </a:cubicBezTo>
                  <a:lnTo>
                    <a:pt x="0" y="33863"/>
                  </a:lnTo>
                  <a:cubicBezTo>
                    <a:pt x="0" y="15161"/>
                    <a:pt x="15161" y="0"/>
                    <a:pt x="33863" y="0"/>
                  </a:cubicBezTo>
                  <a:close/>
                </a:path>
              </a:pathLst>
            </a:custGeom>
            <a:solidFill>
              <a:srgbClr val="5C1F8B"/>
            </a:solidFill>
            <a:ln w="38100" cap="rnd">
              <a:solidFill>
                <a:srgbClr val="5C1F8B"/>
              </a:solidFill>
              <a:prstDash val="solid"/>
              <a:round/>
            </a:ln>
          </p:spPr>
          <p:txBody>
            <a:bodyPr/>
            <a:lstStyle/>
            <a:p>
              <a:endParaRPr lang="en-US"/>
            </a:p>
          </p:txBody>
        </p:sp>
        <p:sp>
          <p:nvSpPr>
            <p:cNvPr id="5" name="TextBox 5"/>
            <p:cNvSpPr txBox="1"/>
            <p:nvPr/>
          </p:nvSpPr>
          <p:spPr>
            <a:xfrm>
              <a:off x="0" y="-38100"/>
              <a:ext cx="2932631" cy="1888922"/>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10800000">
            <a:off x="12662608" y="-700532"/>
            <a:ext cx="6419485" cy="4943004"/>
          </a:xfrm>
          <a:custGeom>
            <a:avLst/>
            <a:gdLst/>
            <a:ahLst/>
            <a:cxnLst/>
            <a:rect l="l" t="t" r="r" b="b"/>
            <a:pathLst>
              <a:path w="6419485" h="4943004">
                <a:moveTo>
                  <a:pt x="0" y="0"/>
                </a:moveTo>
                <a:lnTo>
                  <a:pt x="6419486" y="0"/>
                </a:lnTo>
                <a:lnTo>
                  <a:pt x="6419486" y="4943003"/>
                </a:lnTo>
                <a:lnTo>
                  <a:pt x="0" y="494300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7" name="Group 7"/>
          <p:cNvGrpSpPr/>
          <p:nvPr/>
        </p:nvGrpSpPr>
        <p:grpSpPr>
          <a:xfrm>
            <a:off x="4250882" y="818158"/>
            <a:ext cx="8919940" cy="8919940"/>
            <a:chOff x="0" y="0"/>
            <a:chExt cx="6350000" cy="6350000"/>
          </a:xfrm>
        </p:grpSpPr>
        <p:sp>
          <p:nvSpPr>
            <p:cNvPr id="8" name="Freeform 8"/>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D329E"/>
            </a:solidFill>
          </p:spPr>
          <p:txBody>
            <a:bodyPr/>
            <a:lstStyle/>
            <a:p>
              <a:endParaRPr lang="en-US"/>
            </a:p>
          </p:txBody>
        </p:sp>
      </p:grpSp>
      <p:grpSp>
        <p:nvGrpSpPr>
          <p:cNvPr id="9" name="Group 9"/>
          <p:cNvGrpSpPr/>
          <p:nvPr/>
        </p:nvGrpSpPr>
        <p:grpSpPr>
          <a:xfrm>
            <a:off x="4735158" y="1306912"/>
            <a:ext cx="7951388" cy="7951388"/>
            <a:chOff x="0" y="0"/>
            <a:chExt cx="6350000" cy="6350000"/>
          </a:xfrm>
        </p:grpSpPr>
        <p:sp>
          <p:nvSpPr>
            <p:cNvPr id="10" name="Freeform 10"/>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F7818"/>
            </a:solidFill>
          </p:spPr>
          <p:txBody>
            <a:bodyPr/>
            <a:lstStyle/>
            <a:p>
              <a:endParaRPr lang="en-US"/>
            </a:p>
          </p:txBody>
        </p:sp>
      </p:grpSp>
      <p:sp>
        <p:nvSpPr>
          <p:cNvPr id="11" name="TextBox 11"/>
          <p:cNvSpPr txBox="1"/>
          <p:nvPr/>
        </p:nvSpPr>
        <p:spPr>
          <a:xfrm>
            <a:off x="5285341" y="3209783"/>
            <a:ext cx="6851021" cy="3270126"/>
          </a:xfrm>
          <a:prstGeom prst="rect">
            <a:avLst/>
          </a:prstGeom>
        </p:spPr>
        <p:txBody>
          <a:bodyPr lIns="0" tIns="0" rIns="0" bIns="0" rtlCol="0" anchor="t">
            <a:spAutoFit/>
          </a:bodyPr>
          <a:lstStyle/>
          <a:p>
            <a:pPr algn="ctr">
              <a:lnSpc>
                <a:spcPts val="8460"/>
              </a:lnSpc>
            </a:pPr>
            <a:r>
              <a:rPr lang="en-US" sz="7622" dirty="0">
                <a:solidFill>
                  <a:srgbClr val="000000"/>
                </a:solidFill>
                <a:latin typeface="Girl Scout 2"/>
                <a:ea typeface="Girl Scout 2"/>
                <a:cs typeface="Girl Scout 2"/>
                <a:sym typeface="Girl Scout 2"/>
              </a:rPr>
              <a:t>Next Meeting:</a:t>
            </a:r>
          </a:p>
          <a:p>
            <a:pPr algn="ctr">
              <a:lnSpc>
                <a:spcPts val="8460"/>
              </a:lnSpc>
            </a:pPr>
            <a:r>
              <a:rPr lang="en-US" sz="7622" dirty="0">
                <a:solidFill>
                  <a:srgbClr val="000000"/>
                </a:solidFill>
                <a:latin typeface="Girl Scout 2"/>
                <a:ea typeface="Girl Scout 2"/>
                <a:cs typeface="Girl Scout 2"/>
                <a:sym typeface="Girl Scout 2"/>
              </a:rPr>
              <a:t>XXX</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3" name="Freeform 3"/>
          <p:cNvSpPr/>
          <p:nvPr/>
        </p:nvSpPr>
        <p:spPr>
          <a:xfrm>
            <a:off x="-602477" y="6541768"/>
            <a:ext cx="5940896" cy="4574490"/>
          </a:xfrm>
          <a:custGeom>
            <a:avLst/>
            <a:gdLst/>
            <a:ahLst/>
            <a:cxnLst/>
            <a:rect l="l" t="t" r="r" b="b"/>
            <a:pathLst>
              <a:path w="5940896" h="4574490">
                <a:moveTo>
                  <a:pt x="0" y="0"/>
                </a:moveTo>
                <a:lnTo>
                  <a:pt x="5940896" y="0"/>
                </a:lnTo>
                <a:lnTo>
                  <a:pt x="5940896" y="4574490"/>
                </a:lnTo>
                <a:lnTo>
                  <a:pt x="0" y="457449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p:cNvSpPr/>
          <p:nvPr/>
        </p:nvSpPr>
        <p:spPr>
          <a:xfrm rot="-10800000">
            <a:off x="13097730" y="-402083"/>
            <a:ext cx="6013465" cy="4630368"/>
          </a:xfrm>
          <a:custGeom>
            <a:avLst/>
            <a:gdLst/>
            <a:ahLst/>
            <a:cxnLst/>
            <a:rect l="l" t="t" r="r" b="b"/>
            <a:pathLst>
              <a:path w="6013465" h="4630368">
                <a:moveTo>
                  <a:pt x="0" y="0"/>
                </a:moveTo>
                <a:lnTo>
                  <a:pt x="6013465" y="0"/>
                </a:lnTo>
                <a:lnTo>
                  <a:pt x="6013465" y="4630368"/>
                </a:lnTo>
                <a:lnTo>
                  <a:pt x="0" y="46303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 name="Freeform 5"/>
          <p:cNvSpPr/>
          <p:nvPr/>
        </p:nvSpPr>
        <p:spPr>
          <a:xfrm>
            <a:off x="4504558" y="941304"/>
            <a:ext cx="8872650" cy="8550844"/>
          </a:xfrm>
          <a:custGeom>
            <a:avLst/>
            <a:gdLst/>
            <a:ahLst/>
            <a:cxnLst/>
            <a:rect l="l" t="t" r="r" b="b"/>
            <a:pathLst>
              <a:path w="8872650" h="8550844">
                <a:moveTo>
                  <a:pt x="0" y="0"/>
                </a:moveTo>
                <a:lnTo>
                  <a:pt x="8872650" y="0"/>
                </a:lnTo>
                <a:lnTo>
                  <a:pt x="8872650" y="8550845"/>
                </a:lnTo>
                <a:lnTo>
                  <a:pt x="0" y="8550845"/>
                </a:lnTo>
                <a:lnTo>
                  <a:pt x="0" y="0"/>
                </a:lnTo>
                <a:close/>
              </a:path>
            </a:pathLst>
          </a:custGeom>
          <a:blipFill>
            <a:blip r:embed="rId3"/>
            <a:stretch>
              <a:fillRect l="-4" r="-4"/>
            </a:stretch>
          </a:blipFill>
        </p:spPr>
        <p:txBody>
          <a:bodyPr/>
          <a:lstStyle/>
          <a:p>
            <a:endParaRPr lang="en-US"/>
          </a:p>
        </p:txBody>
      </p:sp>
      <p:sp>
        <p:nvSpPr>
          <p:cNvPr id="6" name="Freeform 6"/>
          <p:cNvSpPr/>
          <p:nvPr/>
        </p:nvSpPr>
        <p:spPr>
          <a:xfrm>
            <a:off x="4972880" y="1392641"/>
            <a:ext cx="7936006" cy="7648171"/>
          </a:xfrm>
          <a:custGeom>
            <a:avLst/>
            <a:gdLst/>
            <a:ahLst/>
            <a:cxnLst/>
            <a:rect l="l" t="t" r="r" b="b"/>
            <a:pathLst>
              <a:path w="7936006" h="7648171">
                <a:moveTo>
                  <a:pt x="0" y="0"/>
                </a:moveTo>
                <a:lnTo>
                  <a:pt x="7936006" y="0"/>
                </a:lnTo>
                <a:lnTo>
                  <a:pt x="7936006" y="7648171"/>
                </a:lnTo>
                <a:lnTo>
                  <a:pt x="0" y="7648171"/>
                </a:lnTo>
                <a:lnTo>
                  <a:pt x="0" y="0"/>
                </a:lnTo>
                <a:close/>
              </a:path>
            </a:pathLst>
          </a:custGeom>
          <a:blipFill>
            <a:blip r:embed="rId4"/>
            <a:stretch>
              <a:fillRect l="-4" r="-4"/>
            </a:stretch>
          </a:blipFill>
        </p:spPr>
        <p:txBody>
          <a:bodyPr/>
          <a:lstStyle/>
          <a:p>
            <a:endParaRPr lang="en-US"/>
          </a:p>
        </p:txBody>
      </p:sp>
      <p:sp>
        <p:nvSpPr>
          <p:cNvPr id="7" name="Freeform 7"/>
          <p:cNvSpPr/>
          <p:nvPr/>
        </p:nvSpPr>
        <p:spPr>
          <a:xfrm>
            <a:off x="5418528" y="1822124"/>
            <a:ext cx="7044711" cy="6789204"/>
          </a:xfrm>
          <a:custGeom>
            <a:avLst/>
            <a:gdLst/>
            <a:ahLst/>
            <a:cxnLst/>
            <a:rect l="l" t="t" r="r" b="b"/>
            <a:pathLst>
              <a:path w="7044711" h="6789204">
                <a:moveTo>
                  <a:pt x="0" y="0"/>
                </a:moveTo>
                <a:lnTo>
                  <a:pt x="7044711" y="0"/>
                </a:lnTo>
                <a:lnTo>
                  <a:pt x="7044711" y="6789204"/>
                </a:lnTo>
                <a:lnTo>
                  <a:pt x="0" y="6789204"/>
                </a:lnTo>
                <a:lnTo>
                  <a:pt x="0" y="0"/>
                </a:lnTo>
                <a:close/>
              </a:path>
            </a:pathLst>
          </a:custGeom>
          <a:blipFill>
            <a:blip r:embed="rId5"/>
            <a:stretch>
              <a:fillRect l="-4" r="-4"/>
            </a:stretch>
          </a:blipFill>
        </p:spPr>
        <p:txBody>
          <a:bodyPr/>
          <a:lstStyle/>
          <a:p>
            <a:endParaRPr lang="en-US"/>
          </a:p>
        </p:txBody>
      </p:sp>
      <p:sp>
        <p:nvSpPr>
          <p:cNvPr id="8" name="TextBox 8"/>
          <p:cNvSpPr txBox="1"/>
          <p:nvPr/>
        </p:nvSpPr>
        <p:spPr>
          <a:xfrm>
            <a:off x="5338419" y="3293452"/>
            <a:ext cx="7570467" cy="1354764"/>
          </a:xfrm>
          <a:prstGeom prst="rect">
            <a:avLst/>
          </a:prstGeom>
        </p:spPr>
        <p:txBody>
          <a:bodyPr lIns="0" tIns="0" rIns="0" bIns="0" rtlCol="0" anchor="t">
            <a:spAutoFit/>
          </a:bodyPr>
          <a:lstStyle/>
          <a:p>
            <a:pPr algn="ctr">
              <a:lnSpc>
                <a:spcPts val="9906"/>
              </a:lnSpc>
            </a:pPr>
            <a:endParaRPr/>
          </a:p>
        </p:txBody>
      </p:sp>
      <p:sp>
        <p:nvSpPr>
          <p:cNvPr id="9" name="TextBox 9"/>
          <p:cNvSpPr txBox="1"/>
          <p:nvPr/>
        </p:nvSpPr>
        <p:spPr>
          <a:xfrm>
            <a:off x="4347728" y="3561490"/>
            <a:ext cx="9551850" cy="3781883"/>
          </a:xfrm>
          <a:prstGeom prst="rect">
            <a:avLst/>
          </a:prstGeom>
        </p:spPr>
        <p:txBody>
          <a:bodyPr lIns="0" tIns="0" rIns="0" bIns="0" rtlCol="0" anchor="t">
            <a:spAutoFit/>
          </a:bodyPr>
          <a:lstStyle/>
          <a:p>
            <a:pPr algn="ctr">
              <a:lnSpc>
                <a:spcPts val="14784"/>
              </a:lnSpc>
            </a:pPr>
            <a:r>
              <a:rPr lang="en-US" sz="13440">
                <a:solidFill>
                  <a:srgbClr val="FFFFFF"/>
                </a:solidFill>
                <a:latin typeface="Girl Scout 1"/>
                <a:ea typeface="Girl Scout 1"/>
                <a:cs typeface="Girl Scout 1"/>
                <a:sym typeface="Girl Scout 1"/>
              </a:rPr>
              <a:t>Thank </a:t>
            </a:r>
          </a:p>
          <a:p>
            <a:pPr algn="ctr">
              <a:lnSpc>
                <a:spcPts val="14784"/>
              </a:lnSpc>
            </a:pPr>
            <a:r>
              <a:rPr lang="en-US" sz="13440">
                <a:solidFill>
                  <a:srgbClr val="FFFFFF"/>
                </a:solidFill>
                <a:latin typeface="Girl Scout 1"/>
                <a:ea typeface="Girl Scout 1"/>
                <a:cs typeface="Girl Scout 1"/>
                <a:sym typeface="Girl Scout 1"/>
              </a:rPr>
              <a:t>You!</a:t>
            </a:r>
          </a:p>
        </p:txBody>
      </p:sp>
      <p:sp>
        <p:nvSpPr>
          <p:cNvPr id="10" name="Freeform 10"/>
          <p:cNvSpPr/>
          <p:nvPr/>
        </p:nvSpPr>
        <p:spPr>
          <a:xfrm rot="-598446" flipH="1">
            <a:off x="2888334" y="4758790"/>
            <a:ext cx="5375032" cy="5618064"/>
          </a:xfrm>
          <a:custGeom>
            <a:avLst/>
            <a:gdLst/>
            <a:ahLst/>
            <a:cxnLst/>
            <a:rect l="l" t="t" r="r" b="b"/>
            <a:pathLst>
              <a:path w="5375032" h="5618064">
                <a:moveTo>
                  <a:pt x="5375032" y="0"/>
                </a:moveTo>
                <a:lnTo>
                  <a:pt x="0" y="0"/>
                </a:lnTo>
                <a:lnTo>
                  <a:pt x="0" y="5618065"/>
                </a:lnTo>
                <a:lnTo>
                  <a:pt x="5375032" y="5618065"/>
                </a:lnTo>
                <a:lnTo>
                  <a:pt x="5375032" y="0"/>
                </a:lnTo>
                <a:close/>
              </a:path>
            </a:pathLst>
          </a:custGeom>
          <a:blipFill>
            <a:blip r:embed="rId6"/>
            <a:stretch>
              <a:fillRect r="-4521"/>
            </a:stretch>
          </a:blipFill>
        </p:spPr>
        <p:txBody>
          <a:bodyPr/>
          <a:lstStyle/>
          <a:p>
            <a:endParaRPr lang="en-US"/>
          </a:p>
        </p:txBody>
      </p:sp>
      <p:sp>
        <p:nvSpPr>
          <p:cNvPr id="11" name="Freeform 11"/>
          <p:cNvSpPr/>
          <p:nvPr/>
        </p:nvSpPr>
        <p:spPr>
          <a:xfrm rot="524887">
            <a:off x="9824398" y="4620034"/>
            <a:ext cx="5147164" cy="5618064"/>
          </a:xfrm>
          <a:custGeom>
            <a:avLst/>
            <a:gdLst/>
            <a:ahLst/>
            <a:cxnLst/>
            <a:rect l="l" t="t" r="r" b="b"/>
            <a:pathLst>
              <a:path w="5147164" h="5618064">
                <a:moveTo>
                  <a:pt x="0" y="0"/>
                </a:moveTo>
                <a:lnTo>
                  <a:pt x="5147164" y="0"/>
                </a:lnTo>
                <a:lnTo>
                  <a:pt x="5147164" y="5618065"/>
                </a:lnTo>
                <a:lnTo>
                  <a:pt x="0" y="5618065"/>
                </a:lnTo>
                <a:lnTo>
                  <a:pt x="0" y="0"/>
                </a:lnTo>
                <a:close/>
              </a:path>
            </a:pathLst>
          </a:custGeom>
          <a:blipFill>
            <a:blip r:embed="rId6"/>
            <a:stretch>
              <a:fillRect r="-9148"/>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1357</Words>
  <Application>Microsoft Office PowerPoint</Application>
  <PresentationFormat>Custom</PresentationFormat>
  <Paragraphs>175</Paragraphs>
  <Slides>35</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Arial</vt:lpstr>
      <vt:lpstr>Open Sans</vt:lpstr>
      <vt:lpstr>Calibri</vt:lpstr>
      <vt:lpstr>Girl Scout 4</vt:lpstr>
      <vt:lpstr>Girl Scout 3</vt:lpstr>
      <vt:lpstr>Girl Scout 2</vt:lpstr>
      <vt:lpstr>Girl Scout 1</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SALT Meeting Powerpoint - August 2026</dc:title>
  <dc:creator>Jaclyn Johnson</dc:creator>
  <cp:lastModifiedBy>Jaclyn Johnson</cp:lastModifiedBy>
  <cp:revision>1</cp:revision>
  <dcterms:created xsi:type="dcterms:W3CDTF">2006-08-16T00:00:00Z</dcterms:created>
  <dcterms:modified xsi:type="dcterms:W3CDTF">2026-08-27T19:44:32Z</dcterms:modified>
  <dc:identifier>DAHQ4ZnaIkE</dc:identifier>
</cp:coreProperties>
</file>